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drawings/drawing2.xml" ContentType="application/vnd.openxmlformats-officedocument.drawingml.chartshapes+xml"/>
  <Override PartName="/ppt/charts/chart5.xml" ContentType="application/vnd.openxmlformats-officedocument.drawingml.chart+xml"/>
  <Override PartName="/ppt/drawings/drawing3.xml" ContentType="application/vnd.openxmlformats-officedocument.drawingml.chartshapes+xml"/>
  <Override PartName="/ppt/notesSlides/notesSlide5.xml" ContentType="application/vnd.openxmlformats-officedocument.presentationml.notesSlide+xml"/>
  <Override PartName="/ppt/charts/chart6.xml" ContentType="application/vnd.openxmlformats-officedocument.drawingml.chart+xml"/>
  <Override PartName="/ppt/notesSlides/notesSlide6.xml" ContentType="application/vnd.openxmlformats-officedocument.presentationml.notesSlide+xml"/>
  <Override PartName="/ppt/charts/chart7.xml" ContentType="application/vnd.openxmlformats-officedocument.drawingml.chart+xml"/>
  <Override PartName="/ppt/notesSlides/notesSlide7.xml" ContentType="application/vnd.openxmlformats-officedocument.presentationml.notesSlide+xml"/>
  <Override PartName="/ppt/charts/chart8.xml" ContentType="application/vnd.openxmlformats-officedocument.drawingml.chart+xml"/>
  <Override PartName="/ppt/drawings/drawing4.xml" ContentType="application/vnd.openxmlformats-officedocument.drawingml.chartshapes+xml"/>
  <Override PartName="/ppt/notesSlides/notesSlide8.xml" ContentType="application/vnd.openxmlformats-officedocument.presentationml.notesSlide+xml"/>
  <Override PartName="/ppt/charts/chart9.xml" ContentType="application/vnd.openxmlformats-officedocument.drawingml.chart+xml"/>
  <Override PartName="/ppt/drawings/drawing5.xml" ContentType="application/vnd.openxmlformats-officedocument.drawingml.chartshapes+xml"/>
  <Override PartName="/ppt/notesSlides/notesSlide9.xml" ContentType="application/vnd.openxmlformats-officedocument.presentationml.notesSlide+xml"/>
  <Override PartName="/ppt/charts/chart10.xml" ContentType="application/vnd.openxmlformats-officedocument.drawingml.chart+xml"/>
  <Override PartName="/ppt/notesSlides/notesSlide10.xml" ContentType="application/vnd.openxmlformats-officedocument.presentationml.notesSlide+xml"/>
  <Override PartName="/ppt/charts/chart11.xml" ContentType="application/vnd.openxmlformats-officedocument.drawingml.chart+xml"/>
  <Override PartName="/ppt/notesSlides/notesSlide11.xml" ContentType="application/vnd.openxmlformats-officedocument.presentationml.notesSlide+xml"/>
  <Override PartName="/ppt/charts/chart12.xml" ContentType="application/vnd.openxmlformats-officedocument.drawingml.chart+xml"/>
  <Override PartName="/ppt/drawings/drawing6.xml" ContentType="application/vnd.openxmlformats-officedocument.drawingml.chartshapes+xml"/>
  <Override PartName="/ppt/notesSlides/notesSlide12.xml" ContentType="application/vnd.openxmlformats-officedocument.presentationml.notesSlide+xml"/>
  <Override PartName="/ppt/charts/chart13.xml" ContentType="application/vnd.openxmlformats-officedocument.drawingml.chart+xml"/>
  <Override PartName="/ppt/notesSlides/notesSlide13.xml" ContentType="application/vnd.openxmlformats-officedocument.presentationml.notesSlide+xml"/>
  <Override PartName="/ppt/charts/chart14.xml" ContentType="application/vnd.openxmlformats-officedocument.drawingml.chart+xml"/>
  <Override PartName="/ppt/theme/themeOverride1.xml" ContentType="application/vnd.openxmlformats-officedocument.themeOverride+xml"/>
  <Override PartName="/ppt/notesSlides/notesSlide14.xml" ContentType="application/vnd.openxmlformats-officedocument.presentationml.notesSlide+xml"/>
  <Override PartName="/ppt/charts/chart15.xml" ContentType="application/vnd.openxmlformats-officedocument.drawingml.chart+xml"/>
  <Override PartName="/ppt/theme/themeOverride2.xml" ContentType="application/vnd.openxmlformats-officedocument.themeOverr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1" r:id="rId2"/>
    <p:sldId id="308" r:id="rId3"/>
    <p:sldId id="287" r:id="rId4"/>
    <p:sldId id="288" r:id="rId5"/>
    <p:sldId id="264" r:id="rId6"/>
    <p:sldId id="284" r:id="rId7"/>
    <p:sldId id="285" r:id="rId8"/>
    <p:sldId id="286" r:id="rId9"/>
    <p:sldId id="303" r:id="rId10"/>
    <p:sldId id="300" r:id="rId11"/>
    <p:sldId id="301" r:id="rId12"/>
    <p:sldId id="274" r:id="rId13"/>
    <p:sldId id="304" r:id="rId14"/>
    <p:sldId id="291" r:id="rId15"/>
    <p:sldId id="27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94" autoAdjust="0"/>
    <p:restoredTop sz="59510" autoAdjust="0"/>
  </p:normalViewPr>
  <p:slideViewPr>
    <p:cSldViewPr>
      <p:cViewPr>
        <p:scale>
          <a:sx n="80" d="100"/>
          <a:sy n="80" d="100"/>
        </p:scale>
        <p:origin x="-1554" y="948"/>
      </p:cViewPr>
      <p:guideLst>
        <p:guide orient="horz" pos="2160"/>
        <p:guide pos="2880"/>
      </p:guideLst>
    </p:cSldViewPr>
  </p:slideViewPr>
  <p:notesTextViewPr>
    <p:cViewPr>
      <p:scale>
        <a:sx n="1" d="1"/>
        <a:sy n="1" d="1"/>
      </p:scale>
      <p:origin x="6" y="0"/>
    </p:cViewPr>
  </p:notesTextViewPr>
  <p:sorterViewPr>
    <p:cViewPr>
      <p:scale>
        <a:sx n="100" d="100"/>
        <a:sy n="100" d="100"/>
      </p:scale>
      <p:origin x="0" y="1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2" Type="http://schemas.openxmlformats.org/officeDocument/2006/relationships/package" Target="../embeddings/Microsoft_Excel_Worksheet14.xlsx"/><Relationship Id="rId1" Type="http://schemas.openxmlformats.org/officeDocument/2006/relationships/themeOverride" Target="../theme/themeOverride1.xml"/></Relationships>
</file>

<file path=ppt/charts/_rels/chart15.xml.rels><?xml version="1.0" encoding="UTF-8" standalone="yes"?>
<Relationships xmlns="http://schemas.openxmlformats.org/package/2006/relationships"><Relationship Id="rId2" Type="http://schemas.openxmlformats.org/officeDocument/2006/relationships/package" Target="../embeddings/Microsoft_Excel_Worksheet15.xlsx"/><Relationship Id="rId1" Type="http://schemas.openxmlformats.org/officeDocument/2006/relationships/themeOverride" Target="../theme/themeOverride2.xm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openxmlformats.org/officeDocument/2006/relationships/image" Target="../media/image7.png"/><Relationship Id="rId1" Type="http://schemas.openxmlformats.org/officeDocument/2006/relationships/image" Target="../media/image6.png"/></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6266768737241202E-2"/>
          <c:y val="8.806709968733635E-2"/>
          <c:w val="0.84185872438076448"/>
          <c:h val="0.7255681908359386"/>
        </c:manualLayout>
      </c:layout>
      <c:scatterChart>
        <c:scatterStyle val="lineMarker"/>
        <c:varyColors val="0"/>
        <c:ser>
          <c:idx val="0"/>
          <c:order val="0"/>
          <c:tx>
            <c:strRef>
              <c:f>Sheet1!$B$1</c:f>
              <c:strCache>
                <c:ptCount val="1"/>
                <c:pt idx="0">
                  <c:v>ذكر </c:v>
                </c:pt>
              </c:strCache>
            </c:strRef>
          </c:tx>
          <c:spPr>
            <a:ln w="88900">
              <a:solidFill>
                <a:schemeClr val="accent3">
                  <a:lumMod val="75000"/>
                </a:schemeClr>
              </a:solidFill>
            </a:ln>
          </c:spPr>
          <c:marker>
            <c:spPr>
              <a:solidFill>
                <a:schemeClr val="accent3">
                  <a:lumMod val="75000"/>
                </a:schemeClr>
              </a:solidFill>
            </c:spPr>
          </c:marker>
          <c:dLbls>
            <c:dLbl>
              <c:idx val="2"/>
              <c:layout>
                <c:manualLayout>
                  <c:x val="-1.9267233612698498E-2"/>
                  <c:y val="7.4388664417403938E-2"/>
                </c:manualLayout>
              </c:layout>
              <c:dLblPos val="r"/>
              <c:showLegendKey val="0"/>
              <c:showVal val="1"/>
              <c:showCatName val="0"/>
              <c:showSerName val="0"/>
              <c:showPercent val="0"/>
              <c:showBubbleSize val="0"/>
            </c:dLbl>
            <c:dLbl>
              <c:idx val="3"/>
              <c:layout>
                <c:manualLayout>
                  <c:x val="-2.4912964852644756E-2"/>
                  <c:y val="8.6378803914574781E-2"/>
                </c:manualLayout>
              </c:layout>
              <c:dLblPos val="r"/>
              <c:showLegendKey val="0"/>
              <c:showVal val="1"/>
              <c:showCatName val="0"/>
              <c:showSerName val="0"/>
              <c:showPercent val="0"/>
              <c:showBubbleSize val="0"/>
            </c:dLbl>
            <c:dLbl>
              <c:idx val="4"/>
              <c:layout>
                <c:manualLayout>
                  <c:x val="-3.6383912525125496E-2"/>
                  <c:y val="8.3284605804033504E-2"/>
                </c:manualLayout>
              </c:layout>
              <c:dLblPos val="r"/>
              <c:showLegendKey val="0"/>
              <c:showVal val="1"/>
              <c:showCatName val="0"/>
              <c:showSerName val="0"/>
              <c:showPercent val="0"/>
              <c:showBubbleSize val="0"/>
            </c:dLbl>
            <c:dLblPos val="b"/>
            <c:showLegendKey val="0"/>
            <c:showVal val="1"/>
            <c:showCatName val="0"/>
            <c:showSerName val="0"/>
            <c:showPercent val="0"/>
            <c:showBubbleSize val="0"/>
            <c:showLeaderLines val="0"/>
          </c:dLbls>
          <c:xVal>
            <c:numRef>
              <c:f>Sheet1!$A$2:$A$6</c:f>
              <c:numCache>
                <c:formatCode>General</c:formatCode>
                <c:ptCount val="5"/>
                <c:pt idx="0">
                  <c:v>2000</c:v>
                </c:pt>
                <c:pt idx="1">
                  <c:v>2006</c:v>
                </c:pt>
                <c:pt idx="2">
                  <c:v>2007</c:v>
                </c:pt>
                <c:pt idx="3">
                  <c:v>2011</c:v>
                </c:pt>
                <c:pt idx="4">
                  <c:v>2014</c:v>
                </c:pt>
              </c:numCache>
            </c:numRef>
          </c:xVal>
          <c:yVal>
            <c:numRef>
              <c:f>Sheet1!$B$2:$B$6</c:f>
              <c:numCache>
                <c:formatCode>General</c:formatCode>
                <c:ptCount val="5"/>
                <c:pt idx="0">
                  <c:v>12.3</c:v>
                </c:pt>
                <c:pt idx="1">
                  <c:v>11.9</c:v>
                </c:pt>
                <c:pt idx="2">
                  <c:v>10.3</c:v>
                </c:pt>
                <c:pt idx="3">
                  <c:v>11</c:v>
                </c:pt>
                <c:pt idx="4">
                  <c:v>10.1</c:v>
                </c:pt>
              </c:numCache>
            </c:numRef>
          </c:yVal>
          <c:smooth val="0"/>
        </c:ser>
        <c:ser>
          <c:idx val="1"/>
          <c:order val="1"/>
          <c:tx>
            <c:strRef>
              <c:f>Sheet1!$C$1</c:f>
              <c:strCache>
                <c:ptCount val="1"/>
                <c:pt idx="0">
                  <c:v>انثى</c:v>
                </c:pt>
              </c:strCache>
            </c:strRef>
          </c:tx>
          <c:spPr>
            <a:ln w="88900">
              <a:solidFill>
                <a:schemeClr val="accent4">
                  <a:lumMod val="50000"/>
                </a:schemeClr>
              </a:solidFill>
            </a:ln>
          </c:spPr>
          <c:marker>
            <c:spPr>
              <a:solidFill>
                <a:schemeClr val="accent4">
                  <a:lumMod val="50000"/>
                </a:schemeClr>
              </a:solidFill>
            </c:spPr>
          </c:marker>
          <c:dLbls>
            <c:dLbl>
              <c:idx val="3"/>
              <c:layout>
                <c:manualLayout>
                  <c:x val="-1.9290123456790207E-3"/>
                  <c:y val="7.0907749960614844E-2"/>
                </c:manualLayout>
              </c:layout>
              <c:dLblPos val="r"/>
              <c:showLegendKey val="0"/>
              <c:showVal val="1"/>
              <c:showCatName val="0"/>
              <c:showSerName val="0"/>
              <c:showPercent val="0"/>
              <c:showBubbleSize val="0"/>
            </c:dLbl>
            <c:dLbl>
              <c:idx val="4"/>
              <c:layout>
                <c:manualLayout>
                  <c:x val="-4.4909809274226303E-2"/>
                  <c:y val="9.5600976109867009E-2"/>
                </c:manualLayout>
              </c:layout>
              <c:dLblPos val="r"/>
              <c:showLegendKey val="0"/>
              <c:showVal val="1"/>
              <c:showCatName val="0"/>
              <c:showSerName val="0"/>
              <c:showPercent val="0"/>
              <c:showBubbleSize val="0"/>
            </c:dLbl>
            <c:dLblPos val="b"/>
            <c:showLegendKey val="0"/>
            <c:showVal val="1"/>
            <c:showCatName val="0"/>
            <c:showSerName val="0"/>
            <c:showPercent val="0"/>
            <c:showBubbleSize val="0"/>
            <c:showLeaderLines val="0"/>
          </c:dLbls>
          <c:xVal>
            <c:numRef>
              <c:f>Sheet1!$A$2:$A$6</c:f>
              <c:numCache>
                <c:formatCode>General</c:formatCode>
                <c:ptCount val="5"/>
                <c:pt idx="0">
                  <c:v>2000</c:v>
                </c:pt>
                <c:pt idx="1">
                  <c:v>2006</c:v>
                </c:pt>
                <c:pt idx="2">
                  <c:v>2007</c:v>
                </c:pt>
                <c:pt idx="3">
                  <c:v>2011</c:v>
                </c:pt>
                <c:pt idx="4">
                  <c:v>2014</c:v>
                </c:pt>
              </c:numCache>
            </c:numRef>
          </c:xVal>
          <c:yVal>
            <c:numRef>
              <c:f>Sheet1!$C$2:$C$6</c:f>
              <c:numCache>
                <c:formatCode>General</c:formatCode>
                <c:ptCount val="5"/>
                <c:pt idx="0">
                  <c:v>21</c:v>
                </c:pt>
                <c:pt idx="1">
                  <c:v>25</c:v>
                </c:pt>
                <c:pt idx="2">
                  <c:v>25.6</c:v>
                </c:pt>
                <c:pt idx="3">
                  <c:v>21.2</c:v>
                </c:pt>
                <c:pt idx="4">
                  <c:v>20.7</c:v>
                </c:pt>
              </c:numCache>
            </c:numRef>
          </c:yVal>
          <c:smooth val="0"/>
        </c:ser>
        <c:dLbls>
          <c:showLegendKey val="0"/>
          <c:showVal val="0"/>
          <c:showCatName val="0"/>
          <c:showSerName val="0"/>
          <c:showPercent val="0"/>
          <c:showBubbleSize val="0"/>
        </c:dLbls>
        <c:axId val="91139456"/>
        <c:axId val="78128256"/>
      </c:scatterChart>
      <c:valAx>
        <c:axId val="91139456"/>
        <c:scaling>
          <c:orientation val="minMax"/>
          <c:max val="2016"/>
          <c:min val="1999"/>
        </c:scaling>
        <c:delete val="0"/>
        <c:axPos val="b"/>
        <c:majorGridlines/>
        <c:numFmt formatCode="General" sourceLinked="1"/>
        <c:majorTickMark val="out"/>
        <c:minorTickMark val="none"/>
        <c:tickLblPos val="nextTo"/>
        <c:crossAx val="78128256"/>
        <c:crosses val="autoZero"/>
        <c:crossBetween val="midCat"/>
        <c:majorUnit val="3"/>
        <c:minorUnit val="0.4"/>
      </c:valAx>
      <c:valAx>
        <c:axId val="78128256"/>
        <c:scaling>
          <c:orientation val="minMax"/>
        </c:scaling>
        <c:delete val="1"/>
        <c:axPos val="l"/>
        <c:numFmt formatCode="General" sourceLinked="1"/>
        <c:majorTickMark val="out"/>
        <c:minorTickMark val="none"/>
        <c:tickLblPos val="none"/>
        <c:crossAx val="91139456"/>
        <c:crosses val="autoZero"/>
        <c:crossBetween val="midCat"/>
      </c:valAx>
    </c:plotArea>
    <c:legend>
      <c:legendPos val="r"/>
      <c:layout/>
      <c:overlay val="0"/>
      <c:spPr>
        <a:ln>
          <a:solidFill>
            <a:sysClr val="windowText" lastClr="000000"/>
          </a:solidFill>
        </a:ln>
      </c:spPr>
    </c:legend>
    <c:plotVisOnly val="1"/>
    <c:dispBlanksAs val="gap"/>
    <c:showDLblsOverMax val="0"/>
  </c:chart>
  <c:spPr>
    <a:solidFill>
      <a:sysClr val="window" lastClr="FFFFFF"/>
    </a:solidFill>
    <a:ln w="25400">
      <a:solidFill>
        <a:schemeClr val="tx1"/>
      </a:solidFill>
    </a:ln>
  </c:spPr>
  <c:txPr>
    <a:bodyPr/>
    <a:lstStyle/>
    <a:p>
      <a:pPr>
        <a:defRPr sz="2000" b="1">
          <a:latin typeface="Times New Roman" pitchFamily="18" charset="0"/>
          <a:cs typeface="Times New Roman" pitchFamily="18" charset="0"/>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0.22340296004666091"/>
          <c:y val="0.16829022104411864"/>
          <c:w val="0.49918173422766665"/>
          <c:h val="0.74391216907033753"/>
        </c:manualLayout>
      </c:layout>
      <c:pieChart>
        <c:varyColors val="1"/>
        <c:ser>
          <c:idx val="0"/>
          <c:order val="0"/>
          <c:tx>
            <c:strRef>
              <c:f>Sheet1!$B$1</c:f>
              <c:strCache>
                <c:ptCount val="1"/>
                <c:pt idx="0">
                  <c:v>Sales</c:v>
                </c:pt>
              </c:strCache>
            </c:strRef>
          </c:tx>
          <c:spPr>
            <a:scene3d>
              <a:camera prst="orthographicFront"/>
              <a:lightRig rig="balanced" dir="tr">
                <a:rot lat="0" lon="0" rev="0"/>
              </a:lightRig>
            </a:scene3d>
            <a:sp3d prstMaterial="plastic">
              <a:bevelT w="50800"/>
              <a:contourClr>
                <a:srgbClr val="000000"/>
              </a:contourClr>
            </a:sp3d>
          </c:spPr>
          <c:dPt>
            <c:idx val="0"/>
            <c:bubble3D val="0"/>
            <c:spPr>
              <a:solidFill>
                <a:schemeClr val="tx2">
                  <a:lumMod val="75000"/>
                </a:schemeClr>
              </a:solidFill>
              <a:ln w="19050">
                <a:solidFill>
                  <a:schemeClr val="tx1">
                    <a:alpha val="60000"/>
                  </a:schemeClr>
                </a:solidFill>
              </a:ln>
              <a:scene3d>
                <a:camera prst="orthographicFront"/>
                <a:lightRig rig="balanced" dir="tr">
                  <a:rot lat="0" lon="0" rev="0"/>
                </a:lightRig>
              </a:scene3d>
              <a:sp3d prstMaterial="plastic">
                <a:bevelT w="50800"/>
                <a:contourClr>
                  <a:srgbClr val="000000"/>
                </a:contourClr>
              </a:sp3d>
            </c:spPr>
          </c:dPt>
          <c:dPt>
            <c:idx val="1"/>
            <c:bubble3D val="0"/>
            <c:spPr>
              <a:solidFill>
                <a:srgbClr val="00B0F0"/>
              </a:solidFill>
              <a:scene3d>
                <a:camera prst="orthographicFront"/>
                <a:lightRig rig="balanced" dir="tr">
                  <a:rot lat="0" lon="0" rev="0"/>
                </a:lightRig>
              </a:scene3d>
              <a:sp3d prstMaterial="plastic">
                <a:bevelT w="50800"/>
                <a:contourClr>
                  <a:srgbClr val="000000"/>
                </a:contourClr>
              </a:sp3d>
            </c:spPr>
          </c:dPt>
          <c:dPt>
            <c:idx val="2"/>
            <c:bubble3D val="0"/>
            <c:spPr>
              <a:solidFill>
                <a:schemeClr val="accent1"/>
              </a:solidFill>
              <a:scene3d>
                <a:camera prst="orthographicFront"/>
                <a:lightRig rig="balanced" dir="tr">
                  <a:rot lat="0" lon="0" rev="0"/>
                </a:lightRig>
              </a:scene3d>
              <a:sp3d prstMaterial="plastic">
                <a:bevelT w="50800"/>
                <a:contourClr>
                  <a:srgbClr val="000000"/>
                </a:contourClr>
              </a:sp3d>
            </c:spPr>
          </c:dPt>
          <c:dLbls>
            <c:dLbl>
              <c:idx val="0"/>
              <c:layout>
                <c:manualLayout>
                  <c:x val="-0.18448522455617969"/>
                  <c:y val="7.4705006999121443E-2"/>
                </c:manualLayout>
              </c:layout>
              <c:spPr/>
              <c:txPr>
                <a:bodyPr/>
                <a:lstStyle/>
                <a:p>
                  <a:pPr>
                    <a:defRPr sz="3200" b="1">
                      <a:solidFill>
                        <a:schemeClr val="bg1"/>
                      </a:solidFill>
                      <a:latin typeface="Times New Roman" pitchFamily="18" charset="0"/>
                      <a:cs typeface="Times New Roman" pitchFamily="18" charset="0"/>
                    </a:defRPr>
                  </a:pPr>
                  <a:endParaRPr lang="en-US"/>
                </a:p>
              </c:txPr>
              <c:dLblPos val="bestFit"/>
              <c:showLegendKey val="0"/>
              <c:showVal val="0"/>
              <c:showCatName val="1"/>
              <c:showSerName val="0"/>
              <c:showPercent val="1"/>
              <c:showBubbleSize val="0"/>
              <c:separator>
</c:separator>
            </c:dLbl>
            <c:dLbl>
              <c:idx val="1"/>
              <c:layout>
                <c:manualLayout>
                  <c:x val="0.13504350150675609"/>
                  <c:y val="-8.3097167348213249E-2"/>
                </c:manualLayout>
              </c:layout>
              <c:dLblPos val="bestFit"/>
              <c:showLegendKey val="0"/>
              <c:showVal val="0"/>
              <c:showCatName val="1"/>
              <c:showSerName val="0"/>
              <c:showPercent val="1"/>
              <c:showBubbleSize val="0"/>
              <c:separator>
</c:separator>
            </c:dLbl>
            <c:dLbl>
              <c:idx val="2"/>
              <c:layout>
                <c:manualLayout>
                  <c:x val="0.20317657639728368"/>
                  <c:y val="-0.1194619714402216"/>
                </c:manualLayout>
              </c:layout>
              <c:dLblPos val="bestFit"/>
              <c:showLegendKey val="0"/>
              <c:showVal val="0"/>
              <c:showCatName val="1"/>
              <c:showSerName val="0"/>
              <c:showPercent val="1"/>
              <c:showBubbleSize val="0"/>
              <c:separator>
</c:separator>
            </c:dLbl>
            <c:txPr>
              <a:bodyPr/>
              <a:lstStyle/>
              <a:p>
                <a:pPr>
                  <a:defRPr sz="2400" b="1">
                    <a:latin typeface="Times New Roman" pitchFamily="18" charset="0"/>
                    <a:cs typeface="Times New Roman" pitchFamily="18" charset="0"/>
                  </a:defRPr>
                </a:pPr>
                <a:endParaRPr lang="en-US"/>
              </a:p>
            </c:txPr>
            <c:dLblPos val="bestFit"/>
            <c:showLegendKey val="0"/>
            <c:showVal val="0"/>
            <c:showCatName val="1"/>
            <c:showSerName val="0"/>
            <c:showPercent val="1"/>
            <c:showBubbleSize val="0"/>
            <c:separator>
</c:separator>
            <c:showLeaderLines val="1"/>
            <c:leaderLines>
              <c:spPr>
                <a:ln w="25400" cap="flat" cmpd="sng" algn="ctr">
                  <a:solidFill>
                    <a:schemeClr val="dk1"/>
                  </a:solidFill>
                  <a:prstDash val="solid"/>
                </a:ln>
                <a:effectLst>
                  <a:outerShdw blurRad="40005" dist="22984" dir="5400000" rotWithShape="0">
                    <a:srgbClr val="000000">
                      <a:alpha val="45000"/>
                    </a:srgbClr>
                  </a:outerShdw>
                </a:effectLst>
              </c:spPr>
            </c:leaderLines>
          </c:dLbls>
          <c:cat>
            <c:strRef>
              <c:f>Sheet1!$A$2:$A$4</c:f>
              <c:strCache>
                <c:ptCount val="3"/>
                <c:pt idx="0">
                  <c:v>السيدة وحدها</c:v>
                </c:pt>
                <c:pt idx="1">
                  <c:v>الزوج بشكل رئيسي</c:v>
                </c:pt>
                <c:pt idx="2">
                  <c:v>الزوجة بالاشتراك مع الزوج</c:v>
                </c:pt>
              </c:strCache>
            </c:strRef>
          </c:cat>
          <c:val>
            <c:numRef>
              <c:f>Sheet1!$B$2:$B$4</c:f>
              <c:numCache>
                <c:formatCode>General</c:formatCode>
                <c:ptCount val="3"/>
                <c:pt idx="0">
                  <c:v>39</c:v>
                </c:pt>
                <c:pt idx="1">
                  <c:v>4</c:v>
                </c:pt>
                <c:pt idx="2">
                  <c:v>58</c:v>
                </c:pt>
              </c:numCache>
            </c:numRef>
          </c:val>
        </c:ser>
        <c:dLbls>
          <c:showLegendKey val="0"/>
          <c:showVal val="0"/>
          <c:showCatName val="1"/>
          <c:showSerName val="0"/>
          <c:showPercent val="1"/>
          <c:showBubbleSize val="0"/>
          <c:showLeaderLines val="1"/>
        </c:dLbls>
        <c:firstSliceAng val="0"/>
      </c:pieChart>
    </c:plotArea>
    <c:plotVisOnly val="1"/>
    <c:dispBlanksAs val="zero"/>
    <c:showDLblsOverMax val="0"/>
  </c:chart>
  <c:spPr>
    <a:ln w="38100"/>
  </c:spPr>
  <c:txPr>
    <a:bodyPr/>
    <a:lstStyle/>
    <a:p>
      <a:pPr>
        <a:defRPr sz="1800">
          <a:latin typeface="Calibri" pitchFamily="34" charset="0"/>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ذكر </c:v>
                </c:pt>
              </c:strCache>
            </c:strRef>
          </c:tx>
          <c:spPr>
            <a:solidFill>
              <a:schemeClr val="accent3">
                <a:lumMod val="75000"/>
              </a:schemeClr>
            </a:solidFill>
          </c:spPr>
          <c:invertIfNegative val="0"/>
          <c:dLbls>
            <c:dLbl>
              <c:idx val="0"/>
              <c:layout>
                <c:manualLayout>
                  <c:x val="1.0185148731408576E-2"/>
                  <c:y val="0.20153437057718226"/>
                </c:manualLayout>
              </c:layout>
              <c:showLegendKey val="0"/>
              <c:showVal val="1"/>
              <c:showCatName val="0"/>
              <c:showSerName val="0"/>
              <c:showPercent val="0"/>
              <c:showBubbleSize val="0"/>
            </c:dLbl>
            <c:dLbl>
              <c:idx val="1"/>
              <c:layout>
                <c:manualLayout>
                  <c:x val="1.5432098765432148E-2"/>
                  <c:y val="0.21045244956708764"/>
                </c:manualLayout>
              </c:layout>
              <c:showLegendKey val="0"/>
              <c:showVal val="1"/>
              <c:showCatName val="0"/>
              <c:showSerName val="0"/>
              <c:showPercent val="0"/>
              <c:showBubbleSize val="0"/>
            </c:dLbl>
            <c:dLbl>
              <c:idx val="2"/>
              <c:layout>
                <c:manualLayout>
                  <c:x val="3.0864197530864326E-3"/>
                  <c:y val="-1.6836195965366927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Sheet1!$A$2:$A$3</c:f>
              <c:strCache>
                <c:ptCount val="2"/>
                <c:pt idx="0">
                  <c:v> مالكو الأراضي </c:v>
                </c:pt>
                <c:pt idx="1">
                  <c:v> مالكو الشقق</c:v>
                </c:pt>
              </c:strCache>
            </c:strRef>
          </c:cat>
          <c:val>
            <c:numRef>
              <c:f>Sheet1!$B$2:$B$3</c:f>
              <c:numCache>
                <c:formatCode>0.0</c:formatCode>
                <c:ptCount val="2"/>
                <c:pt idx="0">
                  <c:v>73.827036410982558</c:v>
                </c:pt>
                <c:pt idx="1">
                  <c:v>69.537637061336596</c:v>
                </c:pt>
              </c:numCache>
            </c:numRef>
          </c:val>
        </c:ser>
        <c:ser>
          <c:idx val="1"/>
          <c:order val="1"/>
          <c:tx>
            <c:strRef>
              <c:f>Sheet1!$C$1</c:f>
              <c:strCache>
                <c:ptCount val="1"/>
                <c:pt idx="0">
                  <c:v>أنثى </c:v>
                </c:pt>
              </c:strCache>
            </c:strRef>
          </c:tx>
          <c:spPr>
            <a:solidFill>
              <a:schemeClr val="accent4">
                <a:lumMod val="50000"/>
              </a:schemeClr>
            </a:solidFill>
          </c:spPr>
          <c:invertIfNegative val="0"/>
          <c:dLbls>
            <c:dLbl>
              <c:idx val="0"/>
              <c:layout>
                <c:manualLayout>
                  <c:x val="1.6975308641975381E-2"/>
                  <c:y val="0.10382320845309632"/>
                </c:manualLayout>
              </c:layout>
              <c:showLegendKey val="0"/>
              <c:showVal val="1"/>
              <c:showCatName val="0"/>
              <c:showSerName val="0"/>
              <c:showPercent val="0"/>
              <c:showBubbleSize val="0"/>
            </c:dLbl>
            <c:dLbl>
              <c:idx val="1"/>
              <c:layout>
                <c:manualLayout>
                  <c:x val="1.6975308641975381E-2"/>
                  <c:y val="0.10382320845309632"/>
                </c:manualLayout>
              </c:layout>
              <c:showLegendKey val="0"/>
              <c:showVal val="1"/>
              <c:showCatName val="0"/>
              <c:showSerName val="0"/>
              <c:showPercent val="0"/>
              <c:showBubbleSize val="0"/>
            </c:dLbl>
            <c:dLbl>
              <c:idx val="2"/>
              <c:layout>
                <c:manualLayout>
                  <c:x val="1.6975308641975381E-2"/>
                  <c:y val="-8.4180979826834704E-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Sheet1!$A$2:$A$3</c:f>
              <c:strCache>
                <c:ptCount val="2"/>
                <c:pt idx="0">
                  <c:v> مالكو الأراضي </c:v>
                </c:pt>
                <c:pt idx="1">
                  <c:v> مالكو الشقق</c:v>
                </c:pt>
              </c:strCache>
            </c:strRef>
          </c:cat>
          <c:val>
            <c:numRef>
              <c:f>Sheet1!$C$2:$C$3</c:f>
              <c:numCache>
                <c:formatCode>0.0</c:formatCode>
                <c:ptCount val="2"/>
                <c:pt idx="0">
                  <c:v>21.345345190258357</c:v>
                </c:pt>
                <c:pt idx="1">
                  <c:v>25.562229327523024</c:v>
                </c:pt>
              </c:numCache>
            </c:numRef>
          </c:val>
        </c:ser>
        <c:ser>
          <c:idx val="2"/>
          <c:order val="2"/>
          <c:tx>
            <c:strRef>
              <c:f>Sheet1!$D$1</c:f>
              <c:strCache>
                <c:ptCount val="1"/>
                <c:pt idx="0">
                  <c:v>الملكيه المشتركه </c:v>
                </c:pt>
              </c:strCache>
            </c:strRef>
          </c:tx>
          <c:spPr>
            <a:solidFill>
              <a:srgbClr val="EB2D48"/>
            </a:solidFill>
          </c:spPr>
          <c:invertIfNegative val="0"/>
          <c:dLbls>
            <c:dLbl>
              <c:idx val="0"/>
              <c:layout>
                <c:manualLayout>
                  <c:x val="1.94444444444445E-2"/>
                  <c:y val="-3.2535837402929479E-2"/>
                </c:manualLayout>
              </c:layout>
              <c:showLegendKey val="0"/>
              <c:showVal val="1"/>
              <c:showCatName val="0"/>
              <c:showSerName val="0"/>
              <c:showPercent val="0"/>
              <c:showBubbleSize val="0"/>
            </c:dLbl>
            <c:dLbl>
              <c:idx val="1"/>
              <c:layout>
                <c:manualLayout>
                  <c:x val="1.6512357830271215E-2"/>
                  <c:y val="-3.2535636137047581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Sheet1!$A$2:$A$3</c:f>
              <c:strCache>
                <c:ptCount val="2"/>
                <c:pt idx="0">
                  <c:v> مالكو الأراضي </c:v>
                </c:pt>
                <c:pt idx="1">
                  <c:v> مالكو الشقق</c:v>
                </c:pt>
              </c:strCache>
            </c:strRef>
          </c:cat>
          <c:val>
            <c:numRef>
              <c:f>Sheet1!$D$2:$D$3</c:f>
              <c:numCache>
                <c:formatCode>0.0</c:formatCode>
                <c:ptCount val="2"/>
                <c:pt idx="0">
                  <c:v>4.8276183987589372</c:v>
                </c:pt>
                <c:pt idx="1">
                  <c:v>4.9001336111402862</c:v>
                </c:pt>
              </c:numCache>
            </c:numRef>
          </c:val>
        </c:ser>
        <c:dLbls>
          <c:showLegendKey val="0"/>
          <c:showVal val="0"/>
          <c:showCatName val="0"/>
          <c:showSerName val="0"/>
          <c:showPercent val="0"/>
          <c:showBubbleSize val="0"/>
        </c:dLbls>
        <c:gapWidth val="150"/>
        <c:shape val="cylinder"/>
        <c:axId val="127619456"/>
        <c:axId val="127620992"/>
        <c:axId val="0"/>
      </c:bar3DChart>
      <c:catAx>
        <c:axId val="127619456"/>
        <c:scaling>
          <c:orientation val="minMax"/>
        </c:scaling>
        <c:delete val="0"/>
        <c:axPos val="b"/>
        <c:majorTickMark val="out"/>
        <c:minorTickMark val="none"/>
        <c:tickLblPos val="nextTo"/>
        <c:crossAx val="127620992"/>
        <c:crosses val="autoZero"/>
        <c:auto val="1"/>
        <c:lblAlgn val="ctr"/>
        <c:lblOffset val="100"/>
        <c:noMultiLvlLbl val="0"/>
      </c:catAx>
      <c:valAx>
        <c:axId val="127620992"/>
        <c:scaling>
          <c:orientation val="minMax"/>
        </c:scaling>
        <c:delete val="1"/>
        <c:axPos val="l"/>
        <c:numFmt formatCode="General" sourceLinked="0"/>
        <c:majorTickMark val="out"/>
        <c:minorTickMark val="none"/>
        <c:tickLblPos val="none"/>
        <c:crossAx val="127619456"/>
        <c:crosses val="autoZero"/>
        <c:crossBetween val="between"/>
      </c:valAx>
    </c:plotArea>
    <c:legend>
      <c:legendPos val="b"/>
      <c:layout/>
      <c:overlay val="0"/>
      <c:spPr>
        <a:ln>
          <a:solidFill>
            <a:schemeClr val="tx1"/>
          </a:solidFill>
        </a:ln>
      </c:spPr>
    </c:legend>
    <c:plotVisOnly val="1"/>
    <c:dispBlanksAs val="gap"/>
    <c:showDLblsOverMax val="0"/>
  </c:chart>
  <c:spPr>
    <a:ln w="15875">
      <a:noFill/>
    </a:ln>
  </c:spPr>
  <c:txPr>
    <a:bodyPr/>
    <a:lstStyle/>
    <a:p>
      <a:pPr>
        <a:defRPr sz="2000" b="1">
          <a:latin typeface="Times New Roman" pitchFamily="18" charset="0"/>
          <a:cs typeface="Times New Roman" pitchFamily="18" charset="0"/>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5517388451443587E-2"/>
          <c:y val="2.8091295035569494E-2"/>
          <c:w val="0.9013939195100612"/>
          <c:h val="0.8919708706705608"/>
        </c:manualLayout>
      </c:layout>
      <c:barChart>
        <c:barDir val="col"/>
        <c:grouping val="clustered"/>
        <c:varyColors val="0"/>
        <c:ser>
          <c:idx val="1"/>
          <c:order val="0"/>
          <c:tx>
            <c:strRef>
              <c:f>Sheet1!$B$1:$B$2</c:f>
              <c:strCache>
                <c:ptCount val="1"/>
                <c:pt idx="0">
                  <c:v>ملكية الاراضي </c:v>
                </c:pt>
              </c:strCache>
            </c:strRef>
          </c:tx>
          <c:spPr>
            <a:solidFill>
              <a:schemeClr val="tx2">
                <a:lumMod val="75000"/>
              </a:schemeClr>
            </a:solidFill>
          </c:spPr>
          <c:invertIfNegative val="0"/>
          <c:dLbls>
            <c:showLegendKey val="0"/>
            <c:showVal val="1"/>
            <c:showCatName val="0"/>
            <c:showSerName val="0"/>
            <c:showPercent val="0"/>
            <c:showBubbleSize val="0"/>
            <c:showLeaderLines val="0"/>
          </c:dLbls>
          <c:cat>
            <c:numRef>
              <c:f>Sheet1!$A$3</c:f>
              <c:numCache>
                <c:formatCode>General</c:formatCode>
                <c:ptCount val="1"/>
              </c:numCache>
            </c:numRef>
          </c:cat>
          <c:val>
            <c:numRef>
              <c:f>Sheet1!$B$3</c:f>
              <c:numCache>
                <c:formatCode>General</c:formatCode>
                <c:ptCount val="1"/>
                <c:pt idx="0">
                  <c:v>52.5</c:v>
                </c:pt>
              </c:numCache>
            </c:numRef>
          </c:val>
        </c:ser>
        <c:ser>
          <c:idx val="2"/>
          <c:order val="1"/>
          <c:tx>
            <c:strRef>
              <c:f>Sheet1!$C$1:$C$2</c:f>
              <c:strCache>
                <c:ptCount val="1"/>
                <c:pt idx="0">
                  <c:v>ملكية الشقق </c:v>
                </c:pt>
              </c:strCache>
            </c:strRef>
          </c:tx>
          <c:spPr>
            <a:solidFill>
              <a:schemeClr val="accent3">
                <a:lumMod val="75000"/>
              </a:schemeClr>
            </a:solidFill>
          </c:spPr>
          <c:invertIfNegative val="0"/>
          <c:dLbls>
            <c:showLegendKey val="0"/>
            <c:showVal val="1"/>
            <c:showCatName val="0"/>
            <c:showSerName val="0"/>
            <c:showPercent val="0"/>
            <c:showBubbleSize val="0"/>
            <c:showLeaderLines val="0"/>
          </c:dLbls>
          <c:cat>
            <c:numRef>
              <c:f>Sheet1!$A$3</c:f>
              <c:numCache>
                <c:formatCode>General</c:formatCode>
                <c:ptCount val="1"/>
              </c:numCache>
            </c:numRef>
          </c:cat>
          <c:val>
            <c:numRef>
              <c:f>Sheet1!$C$3</c:f>
              <c:numCache>
                <c:formatCode>General</c:formatCode>
                <c:ptCount val="1"/>
                <c:pt idx="0">
                  <c:v>43.9</c:v>
                </c:pt>
              </c:numCache>
            </c:numRef>
          </c:val>
        </c:ser>
        <c:ser>
          <c:idx val="0"/>
          <c:order val="2"/>
          <c:tx>
            <c:strRef>
              <c:f>Sheet1!$D$1:$D$2</c:f>
              <c:strCache>
                <c:ptCount val="1"/>
                <c:pt idx="0">
                  <c:v>القروض الميكروية  </c:v>
                </c:pt>
              </c:strCache>
            </c:strRef>
          </c:tx>
          <c:spPr>
            <a:solidFill>
              <a:schemeClr val="accent4">
                <a:lumMod val="50000"/>
              </a:schemeClr>
            </a:solidFill>
          </c:spPr>
          <c:invertIfNegative val="0"/>
          <c:dLbls>
            <c:showLegendKey val="0"/>
            <c:showVal val="1"/>
            <c:showCatName val="0"/>
            <c:showSerName val="0"/>
            <c:showPercent val="0"/>
            <c:showBubbleSize val="0"/>
            <c:showLeaderLines val="0"/>
          </c:dLbls>
          <c:cat>
            <c:numRef>
              <c:f>Sheet1!$A$3</c:f>
              <c:numCache>
                <c:formatCode>General</c:formatCode>
                <c:ptCount val="1"/>
              </c:numCache>
            </c:numRef>
          </c:cat>
          <c:val>
            <c:numRef>
              <c:f>Sheet1!$D$3</c:f>
              <c:numCache>
                <c:formatCode>General</c:formatCode>
                <c:ptCount val="1"/>
                <c:pt idx="0">
                  <c:v>-44.8</c:v>
                </c:pt>
              </c:numCache>
            </c:numRef>
          </c:val>
        </c:ser>
        <c:dLbls>
          <c:showLegendKey val="0"/>
          <c:showVal val="0"/>
          <c:showCatName val="0"/>
          <c:showSerName val="0"/>
          <c:showPercent val="0"/>
          <c:showBubbleSize val="0"/>
        </c:dLbls>
        <c:gapWidth val="150"/>
        <c:axId val="129136896"/>
        <c:axId val="128778240"/>
      </c:barChart>
      <c:catAx>
        <c:axId val="129136896"/>
        <c:scaling>
          <c:orientation val="minMax"/>
        </c:scaling>
        <c:delete val="0"/>
        <c:axPos val="b"/>
        <c:numFmt formatCode="General" sourceLinked="1"/>
        <c:majorTickMark val="out"/>
        <c:minorTickMark val="none"/>
        <c:tickLblPos val="nextTo"/>
        <c:spPr>
          <a:ln w="63500">
            <a:solidFill>
              <a:schemeClr val="tx1"/>
            </a:solidFill>
          </a:ln>
        </c:spPr>
        <c:crossAx val="128778240"/>
        <c:crosses val="autoZero"/>
        <c:auto val="1"/>
        <c:lblAlgn val="ctr"/>
        <c:lblOffset val="100"/>
        <c:noMultiLvlLbl val="0"/>
      </c:catAx>
      <c:valAx>
        <c:axId val="128778240"/>
        <c:scaling>
          <c:orientation val="minMax"/>
        </c:scaling>
        <c:delete val="0"/>
        <c:axPos val="l"/>
        <c:numFmt formatCode="General" sourceLinked="1"/>
        <c:majorTickMark val="out"/>
        <c:minorTickMark val="none"/>
        <c:tickLblPos val="nextTo"/>
        <c:spPr>
          <a:ln w="63500">
            <a:solidFill>
              <a:schemeClr val="tx1"/>
            </a:solidFill>
          </a:ln>
        </c:spPr>
        <c:crossAx val="129136896"/>
        <c:crosses val="autoZero"/>
        <c:crossBetween val="between"/>
      </c:valAx>
    </c:plotArea>
    <c:legend>
      <c:legendPos val="b"/>
      <c:layout/>
      <c:overlay val="0"/>
      <c:spPr>
        <a:ln>
          <a:solidFill>
            <a:schemeClr val="tx1"/>
          </a:solidFill>
        </a:ln>
      </c:spPr>
    </c:legend>
    <c:plotVisOnly val="1"/>
    <c:dispBlanksAs val="gap"/>
    <c:showDLblsOverMax val="0"/>
  </c:chart>
  <c:spPr>
    <a:solidFill>
      <a:sysClr val="window" lastClr="FFFFFF"/>
    </a:solidFill>
  </c:spPr>
  <c:txPr>
    <a:bodyPr/>
    <a:lstStyle/>
    <a:p>
      <a:pPr>
        <a:defRPr sz="2000" b="1">
          <a:latin typeface="Times New Roman" pitchFamily="18" charset="0"/>
          <a:cs typeface="Times New Roman" pitchFamily="18" charset="0"/>
        </a:defRPr>
      </a:pPr>
      <a:endParaRPr lang="en-US"/>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5277777777777781E-2"/>
          <c:y val="2.7088384531737425E-2"/>
          <c:w val="0.85138888888888886"/>
          <c:h val="0.61615274358604455"/>
        </c:manualLayout>
      </c:layout>
      <c:lineChart>
        <c:grouping val="standard"/>
        <c:varyColors val="0"/>
        <c:ser>
          <c:idx val="2"/>
          <c:order val="0"/>
          <c:tx>
            <c:strRef>
              <c:f>Sheet1!$A$42</c:f>
              <c:strCache>
                <c:ptCount val="1"/>
                <c:pt idx="0">
                  <c:v>ملكية الشقق</c:v>
                </c:pt>
              </c:strCache>
            </c:strRef>
          </c:tx>
          <c:spPr>
            <a:ln w="101600">
              <a:solidFill>
                <a:srgbClr val="00B0F0"/>
              </a:solidFill>
            </a:ln>
          </c:spPr>
          <c:marker>
            <c:spPr>
              <a:solidFill>
                <a:srgbClr val="00B0F0"/>
              </a:solidFill>
            </c:spPr>
          </c:marker>
          <c:dLbls>
            <c:dLbl>
              <c:idx val="0"/>
              <c:layout>
                <c:manualLayout>
                  <c:x val="-1.5277777777777781E-2"/>
                  <c:y val="-5.6639349475450872E-2"/>
                </c:manualLayout>
              </c:layout>
              <c:showLegendKey val="0"/>
              <c:showVal val="1"/>
              <c:showCatName val="0"/>
              <c:showSerName val="0"/>
              <c:showPercent val="0"/>
              <c:showBubbleSize val="0"/>
            </c:dLbl>
            <c:dLbl>
              <c:idx val="1"/>
              <c:layout>
                <c:manualLayout>
                  <c:x val="-5.5555555555555558E-3"/>
                  <c:y val="-5.417676906347485E-2"/>
                </c:manualLayout>
              </c:layout>
              <c:showLegendKey val="0"/>
              <c:showVal val="1"/>
              <c:showCatName val="0"/>
              <c:showSerName val="0"/>
              <c:showPercent val="0"/>
              <c:showBubbleSize val="0"/>
            </c:dLbl>
            <c:dLbl>
              <c:idx val="2"/>
              <c:layout>
                <c:manualLayout>
                  <c:x val="-4.1666666666666683E-3"/>
                  <c:y val="-5.9101929887427136E-2"/>
                </c:manualLayout>
              </c:layout>
              <c:showLegendKey val="0"/>
              <c:showVal val="1"/>
              <c:showCatName val="0"/>
              <c:showSerName val="0"/>
              <c:showPercent val="0"/>
              <c:showBubbleSize val="0"/>
            </c:dLbl>
            <c:dLbl>
              <c:idx val="3"/>
              <c:layout>
                <c:manualLayout>
                  <c:x val="-9.7222222222222224E-3"/>
                  <c:y val="-3.9401480495587581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Sheet1!$B$40:$E$40</c:f>
              <c:numCache>
                <c:formatCode>General</c:formatCode>
                <c:ptCount val="4"/>
                <c:pt idx="0">
                  <c:v>2009</c:v>
                </c:pt>
                <c:pt idx="1">
                  <c:v>2010</c:v>
                </c:pt>
                <c:pt idx="2">
                  <c:v>2011</c:v>
                </c:pt>
                <c:pt idx="3">
                  <c:v>2014</c:v>
                </c:pt>
              </c:numCache>
            </c:numRef>
          </c:cat>
          <c:val>
            <c:numRef>
              <c:f>Sheet1!$B$42:$E$42</c:f>
              <c:numCache>
                <c:formatCode>0.0</c:formatCode>
                <c:ptCount val="4"/>
                <c:pt idx="0">
                  <c:v>22.1</c:v>
                </c:pt>
                <c:pt idx="1">
                  <c:v>23.2</c:v>
                </c:pt>
                <c:pt idx="2" formatCode="General">
                  <c:v>18.8</c:v>
                </c:pt>
                <c:pt idx="3">
                  <c:v>25.6</c:v>
                </c:pt>
              </c:numCache>
            </c:numRef>
          </c:val>
          <c:smooth val="0"/>
        </c:ser>
        <c:ser>
          <c:idx val="0"/>
          <c:order val="1"/>
          <c:tx>
            <c:strRef>
              <c:f>Sheet1!$A$41</c:f>
              <c:strCache>
                <c:ptCount val="1"/>
                <c:pt idx="0">
                  <c:v>ملكية الأراضي</c:v>
                </c:pt>
              </c:strCache>
            </c:strRef>
          </c:tx>
          <c:spPr>
            <a:ln w="101600">
              <a:solidFill>
                <a:srgbClr val="C00000"/>
              </a:solidFill>
              <a:prstDash val="sysDot"/>
            </a:ln>
          </c:spPr>
          <c:marker>
            <c:spPr>
              <a:solidFill>
                <a:srgbClr val="C00000"/>
              </a:solidFill>
            </c:spPr>
          </c:marker>
          <c:dLbls>
            <c:dLbl>
              <c:idx val="0"/>
              <c:layout>
                <c:manualLayout>
                  <c:x val="-6.9444444444444493E-3"/>
                  <c:y val="4.9251608239522592E-2"/>
                </c:manualLayout>
              </c:layout>
              <c:showLegendKey val="0"/>
              <c:showVal val="1"/>
              <c:showCatName val="0"/>
              <c:showSerName val="0"/>
              <c:showPercent val="0"/>
              <c:showBubbleSize val="0"/>
            </c:dLbl>
            <c:dLbl>
              <c:idx val="1"/>
              <c:layout>
                <c:manualLayout>
                  <c:x val="-5.5555555555555558E-3"/>
                  <c:y val="4.1863867003594214E-2"/>
                </c:manualLayout>
              </c:layout>
              <c:showLegendKey val="0"/>
              <c:showVal val="1"/>
              <c:showCatName val="0"/>
              <c:showSerName val="0"/>
              <c:showPercent val="0"/>
              <c:showBubbleSize val="0"/>
            </c:dLbl>
            <c:dLbl>
              <c:idx val="2"/>
              <c:layout>
                <c:manualLayout>
                  <c:x val="2.7777777777777822E-3"/>
                  <c:y val="3.6938706179641942E-2"/>
                </c:manualLayout>
              </c:layout>
              <c:showLegendKey val="0"/>
              <c:showVal val="1"/>
              <c:showCatName val="0"/>
              <c:showSerName val="0"/>
              <c:showPercent val="0"/>
              <c:showBubbleSize val="0"/>
            </c:dLbl>
            <c:dLbl>
              <c:idx val="3"/>
              <c:layout>
                <c:manualLayout>
                  <c:x val="-1.3888888888888905E-3"/>
                  <c:y val="2.7088384531737425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Sheet1!$B$40:$E$40</c:f>
              <c:numCache>
                <c:formatCode>General</c:formatCode>
                <c:ptCount val="4"/>
                <c:pt idx="0">
                  <c:v>2009</c:v>
                </c:pt>
                <c:pt idx="1">
                  <c:v>2010</c:v>
                </c:pt>
                <c:pt idx="2">
                  <c:v>2011</c:v>
                </c:pt>
                <c:pt idx="3">
                  <c:v>2014</c:v>
                </c:pt>
              </c:numCache>
            </c:numRef>
          </c:cat>
          <c:val>
            <c:numRef>
              <c:f>Sheet1!$B$41:$E$41</c:f>
              <c:numCache>
                <c:formatCode>0.0</c:formatCode>
                <c:ptCount val="4"/>
                <c:pt idx="0">
                  <c:v>17</c:v>
                </c:pt>
                <c:pt idx="1">
                  <c:v>18</c:v>
                </c:pt>
                <c:pt idx="2" formatCode="General">
                  <c:v>8.1999999999999993</c:v>
                </c:pt>
                <c:pt idx="3">
                  <c:v>21.3</c:v>
                </c:pt>
              </c:numCache>
            </c:numRef>
          </c:val>
          <c:smooth val="0"/>
        </c:ser>
        <c:ser>
          <c:idx val="1"/>
          <c:order val="2"/>
          <c:tx>
            <c:strRef>
              <c:f>Sheet1!$A$44</c:f>
              <c:strCache>
                <c:ptCount val="1"/>
                <c:pt idx="0">
                  <c:v>المقترضون (قروض ميكروويه)</c:v>
                </c:pt>
              </c:strCache>
            </c:strRef>
          </c:tx>
          <c:spPr>
            <a:ln w="101600">
              <a:solidFill>
                <a:schemeClr val="accent4">
                  <a:lumMod val="50000"/>
                </a:schemeClr>
              </a:solidFill>
            </a:ln>
          </c:spPr>
          <c:marker>
            <c:spPr>
              <a:solidFill>
                <a:schemeClr val="accent4">
                  <a:lumMod val="50000"/>
                </a:schemeClr>
              </a:solidFill>
              <a:ln>
                <a:prstDash val="dash"/>
              </a:ln>
            </c:spPr>
          </c:marker>
          <c:dPt>
            <c:idx val="1"/>
            <c:bubble3D val="0"/>
            <c:spPr>
              <a:ln w="101600">
                <a:solidFill>
                  <a:schemeClr val="accent4">
                    <a:lumMod val="50000"/>
                  </a:schemeClr>
                </a:solidFill>
                <a:prstDash val="dash"/>
              </a:ln>
            </c:spPr>
          </c:dPt>
          <c:dPt>
            <c:idx val="2"/>
            <c:bubble3D val="0"/>
            <c:spPr>
              <a:ln w="101600">
                <a:solidFill>
                  <a:schemeClr val="accent4">
                    <a:lumMod val="50000"/>
                  </a:schemeClr>
                </a:solidFill>
                <a:prstDash val="dash"/>
              </a:ln>
            </c:spPr>
          </c:dPt>
          <c:dPt>
            <c:idx val="3"/>
            <c:bubble3D val="0"/>
            <c:spPr>
              <a:ln w="101600">
                <a:solidFill>
                  <a:schemeClr val="accent4">
                    <a:lumMod val="50000"/>
                  </a:schemeClr>
                </a:solidFill>
                <a:prstDash val="dash"/>
              </a:ln>
            </c:spPr>
          </c:dPt>
          <c:dLbls>
            <c:dLbl>
              <c:idx val="0"/>
              <c:layout>
                <c:manualLayout>
                  <c:x val="-6.9444444444444493E-3"/>
                  <c:y val="-5.9101929887427115E-2"/>
                </c:manualLayout>
              </c:layout>
              <c:showLegendKey val="0"/>
              <c:showVal val="1"/>
              <c:showCatName val="0"/>
              <c:showSerName val="0"/>
              <c:showPercent val="0"/>
              <c:showBubbleSize val="0"/>
            </c:dLbl>
            <c:dLbl>
              <c:idx val="1"/>
              <c:layout>
                <c:manualLayout>
                  <c:x val="-1.38888888888889E-2"/>
                  <c:y val="-4.6789027827546507E-2"/>
                </c:manualLayout>
              </c:layout>
              <c:showLegendKey val="0"/>
              <c:showVal val="1"/>
              <c:showCatName val="0"/>
              <c:showSerName val="0"/>
              <c:showPercent val="0"/>
              <c:showBubbleSize val="0"/>
            </c:dLbl>
            <c:dLbl>
              <c:idx val="2"/>
              <c:layout>
                <c:manualLayout>
                  <c:x val="2.7777777777777822E-3"/>
                  <c:y val="-1.7238062883832908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Sheet1!$B$40:$E$40</c:f>
              <c:numCache>
                <c:formatCode>General</c:formatCode>
                <c:ptCount val="4"/>
                <c:pt idx="0">
                  <c:v>2009</c:v>
                </c:pt>
                <c:pt idx="1">
                  <c:v>2010</c:v>
                </c:pt>
                <c:pt idx="2">
                  <c:v>2011</c:v>
                </c:pt>
                <c:pt idx="3">
                  <c:v>2014</c:v>
                </c:pt>
              </c:numCache>
            </c:numRef>
          </c:cat>
          <c:val>
            <c:numRef>
              <c:f>Sheet1!$B$44:$E$44</c:f>
              <c:numCache>
                <c:formatCode>0.0</c:formatCode>
                <c:ptCount val="4"/>
                <c:pt idx="0">
                  <c:v>49.5</c:v>
                </c:pt>
                <c:pt idx="1">
                  <c:v>64.2</c:v>
                </c:pt>
                <c:pt idx="2">
                  <c:v>75.099999999999994</c:v>
                </c:pt>
                <c:pt idx="3">
                  <c:v>72.400000000000006</c:v>
                </c:pt>
              </c:numCache>
            </c:numRef>
          </c:val>
          <c:smooth val="0"/>
        </c:ser>
        <c:dLbls>
          <c:showLegendKey val="0"/>
          <c:showVal val="0"/>
          <c:showCatName val="0"/>
          <c:showSerName val="0"/>
          <c:showPercent val="0"/>
          <c:showBubbleSize val="0"/>
        </c:dLbls>
        <c:dropLines/>
        <c:marker val="1"/>
        <c:smooth val="0"/>
        <c:axId val="128829312"/>
        <c:axId val="128830848"/>
      </c:lineChart>
      <c:catAx>
        <c:axId val="128829312"/>
        <c:scaling>
          <c:orientation val="minMax"/>
        </c:scaling>
        <c:delete val="0"/>
        <c:axPos val="b"/>
        <c:numFmt formatCode="General" sourceLinked="1"/>
        <c:majorTickMark val="none"/>
        <c:minorTickMark val="none"/>
        <c:tickLblPos val="nextTo"/>
        <c:crossAx val="128830848"/>
        <c:crosses val="autoZero"/>
        <c:auto val="1"/>
        <c:lblAlgn val="ctr"/>
        <c:lblOffset val="100"/>
        <c:noMultiLvlLbl val="0"/>
      </c:catAx>
      <c:valAx>
        <c:axId val="128830848"/>
        <c:scaling>
          <c:orientation val="minMax"/>
        </c:scaling>
        <c:delete val="1"/>
        <c:axPos val="l"/>
        <c:numFmt formatCode="0.0" sourceLinked="1"/>
        <c:majorTickMark val="out"/>
        <c:minorTickMark val="none"/>
        <c:tickLblPos val="none"/>
        <c:crossAx val="128829312"/>
        <c:crosses val="autoZero"/>
        <c:crossBetween val="between"/>
      </c:valAx>
    </c:plotArea>
    <c:legend>
      <c:legendPos val="b"/>
      <c:layout>
        <c:manualLayout>
          <c:xMode val="edge"/>
          <c:yMode val="edge"/>
          <c:x val="0.12518055555555527"/>
          <c:y val="0.78243858285671652"/>
          <c:w val="0.78713888888888894"/>
          <c:h val="0.13383368313609445"/>
        </c:manualLayout>
      </c:layout>
      <c:overlay val="0"/>
      <c:spPr>
        <a:ln>
          <a:solidFill>
            <a:schemeClr val="tx1"/>
          </a:solidFill>
        </a:ln>
      </c:spPr>
    </c:legend>
    <c:plotVisOnly val="1"/>
    <c:dispBlanksAs val="gap"/>
    <c:showDLblsOverMax val="0"/>
  </c:chart>
  <c:txPr>
    <a:bodyPr/>
    <a:lstStyle/>
    <a:p>
      <a:pPr>
        <a:defRPr sz="2000" b="1">
          <a:latin typeface="Times New Roman" pitchFamily="18" charset="0"/>
          <a:cs typeface="Times New Roman" pitchFamily="18" charset="0"/>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0"/>
      <c:rotY val="0"/>
      <c:rAngAx val="0"/>
      <c:perspective val="0"/>
    </c:view3D>
    <c:floor>
      <c:thickness val="0"/>
    </c:floor>
    <c:sideWall>
      <c:thickness val="0"/>
    </c:sideWall>
    <c:backWall>
      <c:thickness val="0"/>
    </c:backWall>
    <c:plotArea>
      <c:layout>
        <c:manualLayout>
          <c:layoutTarget val="inner"/>
          <c:xMode val="edge"/>
          <c:yMode val="edge"/>
          <c:x val="4.0970784175554296E-2"/>
          <c:y val="8.351063940488998E-2"/>
          <c:w val="0.9214648549800486"/>
          <c:h val="0.66296237511490153"/>
        </c:manualLayout>
      </c:layout>
      <c:bar3DChart>
        <c:barDir val="col"/>
        <c:grouping val="clustered"/>
        <c:varyColors val="0"/>
        <c:ser>
          <c:idx val="0"/>
          <c:order val="0"/>
          <c:tx>
            <c:strRef>
              <c:f>Sheet1!$D$17</c:f>
              <c:strCache>
                <c:ptCount val="1"/>
                <c:pt idx="0">
                  <c:v>انثى</c:v>
                </c:pt>
              </c:strCache>
            </c:strRef>
          </c:tx>
          <c:spPr>
            <a:solidFill>
              <a:srgbClr val="D0F0C0">
                <a:lumMod val="50000"/>
              </a:srgbClr>
            </a:solidFill>
          </c:spPr>
          <c:invertIfNegative val="0"/>
          <c:dLbls>
            <c:showLegendKey val="0"/>
            <c:showVal val="1"/>
            <c:showCatName val="0"/>
            <c:showSerName val="0"/>
            <c:showPercent val="0"/>
            <c:showBubbleSize val="0"/>
            <c:showLeaderLines val="0"/>
          </c:dLbls>
          <c:cat>
            <c:multiLvlStrRef>
              <c:f>Sheet1!$B$18:$C$19</c:f>
              <c:multiLvlStrCache>
                <c:ptCount val="2"/>
                <c:lvl>
                  <c:pt idx="0">
                    <c:v>مالكو الاوراق الماليه (أسهم)</c:v>
                  </c:pt>
                  <c:pt idx="1">
                    <c:v>القيمه الاجماليه للأوراق الماليه (أسهم)</c:v>
                  </c:pt>
                </c:lvl>
                <c:lvl>
                  <c:pt idx="0">
                    <c:v>2014</c:v>
                  </c:pt>
                </c:lvl>
              </c:multiLvlStrCache>
            </c:multiLvlStrRef>
          </c:cat>
          <c:val>
            <c:numRef>
              <c:f>Sheet1!$D$18:$D$19</c:f>
              <c:numCache>
                <c:formatCode>0.0</c:formatCode>
                <c:ptCount val="2"/>
                <c:pt idx="0">
                  <c:v>43.6</c:v>
                </c:pt>
                <c:pt idx="1">
                  <c:v>20.9</c:v>
                </c:pt>
              </c:numCache>
            </c:numRef>
          </c:val>
        </c:ser>
        <c:ser>
          <c:idx val="1"/>
          <c:order val="1"/>
          <c:tx>
            <c:strRef>
              <c:f>Sheet1!$E$17</c:f>
              <c:strCache>
                <c:ptCount val="1"/>
                <c:pt idx="0">
                  <c:v>ذكر</c:v>
                </c:pt>
              </c:strCache>
            </c:strRef>
          </c:tx>
          <c:spPr>
            <a:solidFill>
              <a:srgbClr val="B0E0E6">
                <a:lumMod val="75000"/>
              </a:srgbClr>
            </a:solidFill>
          </c:spPr>
          <c:invertIfNegative val="0"/>
          <c:dLbls>
            <c:dLbl>
              <c:idx val="0"/>
              <c:layout>
                <c:manualLayout>
                  <c:x val="-2.7451980649596036E-3"/>
                  <c:y val="1.8863792806380671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multiLvlStrRef>
              <c:f>Sheet1!$B$18:$C$19</c:f>
              <c:multiLvlStrCache>
                <c:ptCount val="2"/>
                <c:lvl>
                  <c:pt idx="0">
                    <c:v>مالكو الاوراق الماليه (أسهم)</c:v>
                  </c:pt>
                  <c:pt idx="1">
                    <c:v>القيمه الاجماليه للأوراق الماليه (أسهم)</c:v>
                  </c:pt>
                </c:lvl>
                <c:lvl>
                  <c:pt idx="0">
                    <c:v>2014</c:v>
                  </c:pt>
                </c:lvl>
              </c:multiLvlStrCache>
            </c:multiLvlStrRef>
          </c:cat>
          <c:val>
            <c:numRef>
              <c:f>Sheet1!$E$18:$E$19</c:f>
              <c:numCache>
                <c:formatCode>0.0</c:formatCode>
                <c:ptCount val="2"/>
                <c:pt idx="0">
                  <c:v>56.4</c:v>
                </c:pt>
                <c:pt idx="1">
                  <c:v>79.099999999999994</c:v>
                </c:pt>
              </c:numCache>
            </c:numRef>
          </c:val>
        </c:ser>
        <c:dLbls>
          <c:showLegendKey val="0"/>
          <c:showVal val="0"/>
          <c:showCatName val="0"/>
          <c:showSerName val="0"/>
          <c:showPercent val="0"/>
          <c:showBubbleSize val="0"/>
        </c:dLbls>
        <c:gapWidth val="150"/>
        <c:shape val="cylinder"/>
        <c:axId val="128945152"/>
        <c:axId val="128951040"/>
        <c:axId val="0"/>
      </c:bar3DChart>
      <c:catAx>
        <c:axId val="128945152"/>
        <c:scaling>
          <c:orientation val="minMax"/>
        </c:scaling>
        <c:delete val="0"/>
        <c:axPos val="b"/>
        <c:majorTickMark val="out"/>
        <c:minorTickMark val="none"/>
        <c:tickLblPos val="nextTo"/>
        <c:crossAx val="128951040"/>
        <c:crosses val="autoZero"/>
        <c:auto val="1"/>
        <c:lblAlgn val="ctr"/>
        <c:lblOffset val="100"/>
        <c:noMultiLvlLbl val="0"/>
      </c:catAx>
      <c:valAx>
        <c:axId val="128951040"/>
        <c:scaling>
          <c:orientation val="minMax"/>
        </c:scaling>
        <c:delete val="1"/>
        <c:axPos val="l"/>
        <c:numFmt formatCode="0" sourceLinked="0"/>
        <c:majorTickMark val="out"/>
        <c:minorTickMark val="none"/>
        <c:tickLblPos val="none"/>
        <c:crossAx val="128945152"/>
        <c:crosses val="autoZero"/>
        <c:crossBetween val="between"/>
      </c:valAx>
    </c:plotArea>
    <c:legend>
      <c:legendPos val="b"/>
      <c:layout>
        <c:manualLayout>
          <c:xMode val="edge"/>
          <c:yMode val="edge"/>
          <c:x val="0.32118817360027413"/>
          <c:y val="1.3461830632423004E-2"/>
          <c:w val="0.37074440260599278"/>
          <c:h val="0.21709801701629591"/>
        </c:manualLayout>
      </c:layout>
      <c:overlay val="0"/>
      <c:spPr>
        <a:solidFill>
          <a:sysClr val="window" lastClr="FFFFFF"/>
        </a:solidFill>
        <a:ln>
          <a:noFill/>
        </a:ln>
      </c:spPr>
      <c:txPr>
        <a:bodyPr/>
        <a:lstStyle/>
        <a:p>
          <a:pPr>
            <a:defRPr sz="3000"/>
          </a:pPr>
          <a:endParaRPr lang="en-US"/>
        </a:p>
      </c:txPr>
    </c:legend>
    <c:plotVisOnly val="1"/>
    <c:dispBlanksAs val="gap"/>
    <c:showDLblsOverMax val="0"/>
  </c:chart>
  <c:spPr>
    <a:ln w="6350"/>
  </c:spPr>
  <c:txPr>
    <a:bodyPr/>
    <a:lstStyle/>
    <a:p>
      <a:pPr>
        <a:defRPr sz="2000" b="1">
          <a:latin typeface="Times New Roman" pitchFamily="18" charset="0"/>
          <a:cs typeface="Times New Roman" pitchFamily="18" charset="0"/>
        </a:defRPr>
      </a:pPr>
      <a:endParaRPr lang="en-US"/>
    </a:p>
  </c:txPr>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1.5277777777777781E-2"/>
          <c:y val="7.2891915224999127E-3"/>
          <c:w val="0.96944444444444522"/>
          <c:h val="0.78260704178859164"/>
        </c:manualLayout>
      </c:layout>
      <c:barChart>
        <c:barDir val="col"/>
        <c:grouping val="stacked"/>
        <c:varyColors val="0"/>
        <c:ser>
          <c:idx val="0"/>
          <c:order val="0"/>
          <c:tx>
            <c:strRef>
              <c:f>Sheet1!$B$1</c:f>
              <c:strCache>
                <c:ptCount val="1"/>
                <c:pt idx="0">
                  <c:v>أنثى</c:v>
                </c:pt>
              </c:strCache>
            </c:strRef>
          </c:tx>
          <c:spPr>
            <a:solidFill>
              <a:srgbClr val="D0F0C0">
                <a:lumMod val="50000"/>
              </a:srgbClr>
            </a:solidFill>
            <a:scene3d>
              <a:camera prst="orthographicFront"/>
              <a:lightRig rig="threePt" dir="t"/>
            </a:scene3d>
            <a:sp3d>
              <a:bevelT/>
            </a:sp3d>
          </c:spPr>
          <c:invertIfNegative val="0"/>
          <c:dLbls>
            <c:showLegendKey val="0"/>
            <c:showVal val="1"/>
            <c:showCatName val="0"/>
            <c:showSerName val="0"/>
            <c:showPercent val="0"/>
            <c:showBubbleSize val="0"/>
            <c:showLeaderLines val="0"/>
          </c:dLbls>
          <c:cat>
            <c:numRef>
              <c:f>Sheet1!$A$2:$A$8</c:f>
              <c:numCache>
                <c:formatCode>General</c:formatCode>
                <c:ptCount val="7"/>
                <c:pt idx="0">
                  <c:v>2008</c:v>
                </c:pt>
                <c:pt idx="1">
                  <c:v>2009</c:v>
                </c:pt>
                <c:pt idx="2">
                  <c:v>2010</c:v>
                </c:pt>
                <c:pt idx="3">
                  <c:v>2011</c:v>
                </c:pt>
                <c:pt idx="4">
                  <c:v>2012</c:v>
                </c:pt>
                <c:pt idx="5">
                  <c:v>2013</c:v>
                </c:pt>
                <c:pt idx="6">
                  <c:v>2014</c:v>
                </c:pt>
              </c:numCache>
            </c:numRef>
          </c:cat>
          <c:val>
            <c:numRef>
              <c:f>Sheet1!$B$2:$B$8</c:f>
              <c:numCache>
                <c:formatCode>General</c:formatCode>
                <c:ptCount val="7"/>
                <c:pt idx="0">
                  <c:v>22.4</c:v>
                </c:pt>
                <c:pt idx="1">
                  <c:v>25.4</c:v>
                </c:pt>
                <c:pt idx="2">
                  <c:v>26.3</c:v>
                </c:pt>
                <c:pt idx="3">
                  <c:v>26.1</c:v>
                </c:pt>
                <c:pt idx="4">
                  <c:v>26.2</c:v>
                </c:pt>
                <c:pt idx="5">
                  <c:v>26.3</c:v>
                </c:pt>
                <c:pt idx="6" formatCode="0.0">
                  <c:v>27.178331752132053</c:v>
                </c:pt>
              </c:numCache>
            </c:numRef>
          </c:val>
        </c:ser>
        <c:ser>
          <c:idx val="1"/>
          <c:order val="1"/>
          <c:tx>
            <c:strRef>
              <c:f>Sheet1!$C$1</c:f>
              <c:strCache>
                <c:ptCount val="1"/>
                <c:pt idx="0">
                  <c:v>ذكر</c:v>
                </c:pt>
              </c:strCache>
            </c:strRef>
          </c:tx>
          <c:spPr>
            <a:solidFill>
              <a:srgbClr val="B0E0E6">
                <a:lumMod val="75000"/>
              </a:srgbClr>
            </a:solidFill>
            <a:scene3d>
              <a:camera prst="orthographicFront"/>
              <a:lightRig rig="threePt" dir="t"/>
            </a:scene3d>
            <a:sp3d>
              <a:bevelT/>
            </a:sp3d>
          </c:spPr>
          <c:invertIfNegative val="0"/>
          <c:dLbls>
            <c:showLegendKey val="0"/>
            <c:showVal val="1"/>
            <c:showCatName val="0"/>
            <c:showSerName val="0"/>
            <c:showPercent val="0"/>
            <c:showBubbleSize val="0"/>
            <c:showLeaderLines val="0"/>
          </c:dLbls>
          <c:cat>
            <c:numRef>
              <c:f>Sheet1!$A$2:$A$8</c:f>
              <c:numCache>
                <c:formatCode>General</c:formatCode>
                <c:ptCount val="7"/>
                <c:pt idx="0">
                  <c:v>2008</c:v>
                </c:pt>
                <c:pt idx="1">
                  <c:v>2009</c:v>
                </c:pt>
                <c:pt idx="2">
                  <c:v>2010</c:v>
                </c:pt>
                <c:pt idx="3">
                  <c:v>2011</c:v>
                </c:pt>
                <c:pt idx="4">
                  <c:v>2012</c:v>
                </c:pt>
                <c:pt idx="5">
                  <c:v>2013</c:v>
                </c:pt>
                <c:pt idx="6">
                  <c:v>2014</c:v>
                </c:pt>
              </c:numCache>
            </c:numRef>
          </c:cat>
          <c:val>
            <c:numRef>
              <c:f>Sheet1!$C$2:$C$8</c:f>
              <c:numCache>
                <c:formatCode>General</c:formatCode>
                <c:ptCount val="7"/>
                <c:pt idx="0">
                  <c:v>77.599999999999994</c:v>
                </c:pt>
                <c:pt idx="1">
                  <c:v>74.599999999999994</c:v>
                </c:pt>
                <c:pt idx="2">
                  <c:v>73.7</c:v>
                </c:pt>
                <c:pt idx="3">
                  <c:v>73.900000000000006</c:v>
                </c:pt>
                <c:pt idx="4">
                  <c:v>73.8</c:v>
                </c:pt>
                <c:pt idx="5">
                  <c:v>73.7</c:v>
                </c:pt>
                <c:pt idx="6" formatCode="0.0">
                  <c:v>72.821668247867947</c:v>
                </c:pt>
              </c:numCache>
            </c:numRef>
          </c:val>
        </c:ser>
        <c:dLbls>
          <c:showLegendKey val="0"/>
          <c:showVal val="0"/>
          <c:showCatName val="0"/>
          <c:showSerName val="0"/>
          <c:showPercent val="0"/>
          <c:showBubbleSize val="0"/>
        </c:dLbls>
        <c:gapWidth val="150"/>
        <c:overlap val="100"/>
        <c:serLines/>
        <c:axId val="129525632"/>
        <c:axId val="129527168"/>
      </c:barChart>
      <c:catAx>
        <c:axId val="129525632"/>
        <c:scaling>
          <c:orientation val="minMax"/>
        </c:scaling>
        <c:delete val="0"/>
        <c:axPos val="b"/>
        <c:numFmt formatCode="General" sourceLinked="1"/>
        <c:majorTickMark val="out"/>
        <c:minorTickMark val="none"/>
        <c:tickLblPos val="nextTo"/>
        <c:crossAx val="129527168"/>
        <c:crosses val="autoZero"/>
        <c:auto val="1"/>
        <c:lblAlgn val="ctr"/>
        <c:lblOffset val="100"/>
        <c:noMultiLvlLbl val="0"/>
      </c:catAx>
      <c:valAx>
        <c:axId val="129527168"/>
        <c:scaling>
          <c:orientation val="minMax"/>
        </c:scaling>
        <c:delete val="1"/>
        <c:axPos val="l"/>
        <c:numFmt formatCode="General" sourceLinked="1"/>
        <c:majorTickMark val="out"/>
        <c:minorTickMark val="none"/>
        <c:tickLblPos val="none"/>
        <c:crossAx val="129525632"/>
        <c:crosses val="autoZero"/>
        <c:crossBetween val="between"/>
      </c:valAx>
    </c:plotArea>
    <c:legend>
      <c:legendPos val="b"/>
      <c:layout>
        <c:manualLayout>
          <c:xMode val="edge"/>
          <c:yMode val="edge"/>
          <c:x val="0.42179090113735801"/>
          <c:y val="0.9237873124705579"/>
          <c:w val="0.14808486439195101"/>
          <c:h val="7.6212687529442547E-2"/>
        </c:manualLayout>
      </c:layout>
      <c:overlay val="0"/>
      <c:spPr>
        <a:solidFill>
          <a:sysClr val="window" lastClr="FFFFFF"/>
        </a:solidFill>
        <a:ln>
          <a:solidFill>
            <a:schemeClr val="tx1"/>
          </a:solidFill>
        </a:ln>
      </c:spPr>
    </c:legend>
    <c:plotVisOnly val="1"/>
    <c:dispBlanksAs val="gap"/>
    <c:showDLblsOverMax val="0"/>
  </c:chart>
  <c:spPr>
    <a:ln w="6350">
      <a:noFill/>
    </a:ln>
  </c:spPr>
  <c:txPr>
    <a:bodyPr/>
    <a:lstStyle/>
    <a:p>
      <a:pPr>
        <a:defRPr sz="2000" b="1">
          <a:latin typeface="Times New Roman" pitchFamily="18" charset="0"/>
          <a:cs typeface="Times New Roman" pitchFamily="18" charset="0"/>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0"/>
      <c:rotY val="0"/>
      <c:rAngAx val="0"/>
      <c:perspective val="0"/>
    </c:view3D>
    <c:floor>
      <c:thickness val="0"/>
    </c:floor>
    <c:sideWall>
      <c:thickness val="0"/>
    </c:sideWall>
    <c:backWall>
      <c:thickness val="0"/>
    </c:backWall>
    <c:plotArea>
      <c:layout>
        <c:manualLayout>
          <c:layoutTarget val="inner"/>
          <c:xMode val="edge"/>
          <c:yMode val="edge"/>
          <c:x val="0.11561820397450319"/>
          <c:y val="2.8435705542639838E-2"/>
          <c:w val="0.81480033745781855"/>
          <c:h val="0.68707296411509822"/>
        </c:manualLayout>
      </c:layout>
      <c:bar3DChart>
        <c:barDir val="col"/>
        <c:grouping val="clustered"/>
        <c:varyColors val="0"/>
        <c:ser>
          <c:idx val="1"/>
          <c:order val="0"/>
          <c:tx>
            <c:strRef>
              <c:f>Sheet1!$C$1</c:f>
              <c:strCache>
                <c:ptCount val="1"/>
                <c:pt idx="0">
                  <c:v>ذكر</c:v>
                </c:pt>
              </c:strCache>
            </c:strRef>
          </c:tx>
          <c:spPr>
            <a:solidFill>
              <a:schemeClr val="accent3">
                <a:lumMod val="75000"/>
              </a:schemeClr>
            </a:solidFill>
          </c:spPr>
          <c:invertIfNegative val="0"/>
          <c:dLbls>
            <c:dLbl>
              <c:idx val="0"/>
              <c:layout>
                <c:manualLayout>
                  <c:x val="5.6551725943750734E-3"/>
                  <c:y val="1.26024485746132E-2"/>
                </c:manualLayout>
              </c:layout>
              <c:showLegendKey val="0"/>
              <c:showVal val="1"/>
              <c:showCatName val="0"/>
              <c:showSerName val="0"/>
              <c:showPercent val="0"/>
              <c:showBubbleSize val="0"/>
            </c:dLbl>
            <c:dLbl>
              <c:idx val="1"/>
              <c:layout>
                <c:manualLayout>
                  <c:x val="5.8799267738592524E-3"/>
                  <c:y val="-4.3010752688172046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Sheet1!$A$2</c:f>
              <c:strCache>
                <c:ptCount val="1"/>
                <c:pt idx="0">
                  <c:v>معدل البطالة للأفراد الفقراء </c:v>
                </c:pt>
              </c:strCache>
            </c:strRef>
          </c:cat>
          <c:val>
            <c:numRef>
              <c:f>Sheet1!$C$2</c:f>
              <c:numCache>
                <c:formatCode>General</c:formatCode>
                <c:ptCount val="1"/>
                <c:pt idx="0">
                  <c:v>25.1</c:v>
                </c:pt>
              </c:numCache>
            </c:numRef>
          </c:val>
        </c:ser>
        <c:ser>
          <c:idx val="0"/>
          <c:order val="1"/>
          <c:tx>
            <c:strRef>
              <c:f>Sheet1!$B$1</c:f>
              <c:strCache>
                <c:ptCount val="1"/>
                <c:pt idx="0">
                  <c:v>انثى </c:v>
                </c:pt>
              </c:strCache>
            </c:strRef>
          </c:tx>
          <c:spPr>
            <a:solidFill>
              <a:schemeClr val="accent4">
                <a:lumMod val="50000"/>
              </a:schemeClr>
            </a:solidFill>
          </c:spPr>
          <c:invertIfNegative val="0"/>
          <c:dLbls>
            <c:showLegendKey val="0"/>
            <c:showVal val="1"/>
            <c:showCatName val="0"/>
            <c:showSerName val="0"/>
            <c:showPercent val="0"/>
            <c:showBubbleSize val="0"/>
            <c:showLeaderLines val="0"/>
          </c:dLbls>
          <c:cat>
            <c:strRef>
              <c:f>Sheet1!$A$2</c:f>
              <c:strCache>
                <c:ptCount val="1"/>
                <c:pt idx="0">
                  <c:v>معدل البطالة للأفراد الفقراء </c:v>
                </c:pt>
              </c:strCache>
            </c:strRef>
          </c:cat>
          <c:val>
            <c:numRef>
              <c:f>Sheet1!$B$2</c:f>
              <c:numCache>
                <c:formatCode>General</c:formatCode>
                <c:ptCount val="1"/>
                <c:pt idx="0">
                  <c:v>56.5</c:v>
                </c:pt>
              </c:numCache>
            </c:numRef>
          </c:val>
        </c:ser>
        <c:dLbls>
          <c:showLegendKey val="0"/>
          <c:showVal val="0"/>
          <c:showCatName val="0"/>
          <c:showSerName val="0"/>
          <c:showPercent val="0"/>
          <c:showBubbleSize val="0"/>
        </c:dLbls>
        <c:gapWidth val="150"/>
        <c:shape val="cylinder"/>
        <c:axId val="110827008"/>
        <c:axId val="110828544"/>
        <c:axId val="0"/>
      </c:bar3DChart>
      <c:catAx>
        <c:axId val="110827008"/>
        <c:scaling>
          <c:orientation val="minMax"/>
        </c:scaling>
        <c:delete val="0"/>
        <c:axPos val="b"/>
        <c:majorTickMark val="out"/>
        <c:minorTickMark val="none"/>
        <c:tickLblPos val="nextTo"/>
        <c:crossAx val="110828544"/>
        <c:crosses val="autoZero"/>
        <c:auto val="1"/>
        <c:lblAlgn val="ctr"/>
        <c:lblOffset val="100"/>
        <c:noMultiLvlLbl val="0"/>
      </c:catAx>
      <c:valAx>
        <c:axId val="110828544"/>
        <c:scaling>
          <c:orientation val="minMax"/>
          <c:max val="60"/>
        </c:scaling>
        <c:delete val="0"/>
        <c:axPos val="l"/>
        <c:numFmt formatCode="General" sourceLinked="0"/>
        <c:majorTickMark val="out"/>
        <c:minorTickMark val="none"/>
        <c:tickLblPos val="nextTo"/>
        <c:crossAx val="110827008"/>
        <c:crosses val="autoZero"/>
        <c:crossBetween val="between"/>
      </c:valAx>
    </c:plotArea>
    <c:plotVisOnly val="1"/>
    <c:dispBlanksAs val="gap"/>
    <c:showDLblsOverMax val="0"/>
  </c:chart>
  <c:spPr>
    <a:ln>
      <a:solidFill>
        <a:schemeClr val="tx1"/>
      </a:solidFill>
    </a:ln>
  </c:spPr>
  <c:txPr>
    <a:bodyPr/>
    <a:lstStyle/>
    <a:p>
      <a:pPr>
        <a:defRPr sz="2800" b="1">
          <a:latin typeface="Times New Roman" pitchFamily="18" charset="0"/>
          <a:cs typeface="Times New Roman" pitchFamily="18" charset="0"/>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0"/>
      <c:rotY val="0"/>
      <c:rAngAx val="0"/>
      <c:perspective val="0"/>
    </c:view3D>
    <c:floor>
      <c:thickness val="0"/>
    </c:floor>
    <c:sideWall>
      <c:thickness val="0"/>
      <c:spPr>
        <a:noFill/>
        <a:ln w="25400">
          <a:noFill/>
        </a:ln>
      </c:spPr>
    </c:sideWall>
    <c:backWall>
      <c:thickness val="0"/>
      <c:spPr>
        <a:noFill/>
        <a:ln w="25400">
          <a:noFill/>
        </a:ln>
      </c:spPr>
    </c:backWall>
    <c:plotArea>
      <c:layout>
        <c:manualLayout>
          <c:layoutTarget val="inner"/>
          <c:xMode val="edge"/>
          <c:yMode val="edge"/>
          <c:x val="8.247591949314699E-2"/>
          <c:y val="0.19618254696219842"/>
          <c:w val="0.90005623107890254"/>
          <c:h val="0.51617125789143004"/>
        </c:manualLayout>
      </c:layout>
      <c:bar3DChart>
        <c:barDir val="col"/>
        <c:grouping val="clustered"/>
        <c:varyColors val="0"/>
        <c:ser>
          <c:idx val="0"/>
          <c:order val="0"/>
          <c:tx>
            <c:strRef>
              <c:f>Sheet1!$B$1</c:f>
              <c:strCache>
                <c:ptCount val="1"/>
                <c:pt idx="0">
                  <c:v>ذكر </c:v>
                </c:pt>
              </c:strCache>
            </c:strRef>
          </c:tx>
          <c:spPr>
            <a:solidFill>
              <a:schemeClr val="accent3">
                <a:lumMod val="75000"/>
              </a:schemeClr>
            </a:solidFill>
          </c:spPr>
          <c:invertIfNegative val="0"/>
          <c:dLbls>
            <c:showLegendKey val="0"/>
            <c:showVal val="1"/>
            <c:showCatName val="0"/>
            <c:showSerName val="0"/>
            <c:showPercent val="0"/>
            <c:showBubbleSize val="0"/>
            <c:showLeaderLines val="0"/>
          </c:dLbls>
          <c:cat>
            <c:strRef>
              <c:f>Sheet1!$A$2</c:f>
              <c:strCache>
                <c:ptCount val="1"/>
                <c:pt idx="0">
                  <c:v>الأفراد الفقراء  </c:v>
                </c:pt>
              </c:strCache>
            </c:strRef>
          </c:cat>
          <c:val>
            <c:numRef>
              <c:f>Sheet1!$B$2</c:f>
              <c:numCache>
                <c:formatCode>General</c:formatCode>
                <c:ptCount val="1"/>
                <c:pt idx="0">
                  <c:v>6.9</c:v>
                </c:pt>
              </c:numCache>
            </c:numRef>
          </c:val>
        </c:ser>
        <c:ser>
          <c:idx val="1"/>
          <c:order val="1"/>
          <c:tx>
            <c:strRef>
              <c:f>Sheet1!$C$1</c:f>
              <c:strCache>
                <c:ptCount val="1"/>
                <c:pt idx="0">
                  <c:v>أنثى </c:v>
                </c:pt>
              </c:strCache>
            </c:strRef>
          </c:tx>
          <c:spPr>
            <a:solidFill>
              <a:schemeClr val="accent4">
                <a:lumMod val="50000"/>
              </a:schemeClr>
            </a:solidFill>
          </c:spPr>
          <c:invertIfNegative val="0"/>
          <c:dLbls>
            <c:dLbl>
              <c:idx val="0"/>
              <c:layout/>
              <c:showLegendKey val="0"/>
              <c:showVal val="1"/>
              <c:showCatName val="0"/>
              <c:showSerName val="0"/>
              <c:showPercent val="0"/>
              <c:showBubbleSize val="0"/>
            </c:dLbl>
            <c:showLegendKey val="0"/>
            <c:showVal val="1"/>
            <c:showCatName val="0"/>
            <c:showSerName val="1"/>
            <c:showPercent val="0"/>
            <c:showBubbleSize val="0"/>
            <c:showLeaderLines val="0"/>
          </c:dLbls>
          <c:cat>
            <c:strRef>
              <c:f>Sheet1!$A$2</c:f>
              <c:strCache>
                <c:ptCount val="1"/>
                <c:pt idx="0">
                  <c:v>الأفراد الفقراء  </c:v>
                </c:pt>
              </c:strCache>
            </c:strRef>
          </c:cat>
          <c:val>
            <c:numRef>
              <c:f>Sheet1!$C$2</c:f>
              <c:numCache>
                <c:formatCode>General</c:formatCode>
                <c:ptCount val="1"/>
                <c:pt idx="0">
                  <c:v>7.4</c:v>
                </c:pt>
              </c:numCache>
            </c:numRef>
          </c:val>
        </c:ser>
        <c:dLbls>
          <c:showLegendKey val="0"/>
          <c:showVal val="0"/>
          <c:showCatName val="0"/>
          <c:showSerName val="0"/>
          <c:showPercent val="0"/>
          <c:showBubbleSize val="0"/>
        </c:dLbls>
        <c:gapWidth val="150"/>
        <c:shape val="cylinder"/>
        <c:axId val="120210176"/>
        <c:axId val="120211712"/>
        <c:axId val="0"/>
      </c:bar3DChart>
      <c:catAx>
        <c:axId val="120210176"/>
        <c:scaling>
          <c:orientation val="minMax"/>
        </c:scaling>
        <c:delete val="0"/>
        <c:axPos val="b"/>
        <c:majorTickMark val="out"/>
        <c:minorTickMark val="none"/>
        <c:tickLblPos val="nextTo"/>
        <c:crossAx val="120211712"/>
        <c:crosses val="autoZero"/>
        <c:auto val="1"/>
        <c:lblAlgn val="ctr"/>
        <c:lblOffset val="100"/>
        <c:noMultiLvlLbl val="0"/>
      </c:catAx>
      <c:valAx>
        <c:axId val="120211712"/>
        <c:scaling>
          <c:orientation val="minMax"/>
        </c:scaling>
        <c:delete val="0"/>
        <c:axPos val="l"/>
        <c:numFmt formatCode="General" sourceLinked="1"/>
        <c:majorTickMark val="out"/>
        <c:minorTickMark val="none"/>
        <c:tickLblPos val="nextTo"/>
        <c:crossAx val="120210176"/>
        <c:crosses val="autoZero"/>
        <c:crossBetween val="between"/>
      </c:valAx>
    </c:plotArea>
    <c:legend>
      <c:legendPos val="t"/>
      <c:layout>
        <c:manualLayout>
          <c:xMode val="edge"/>
          <c:yMode val="edge"/>
          <c:x val="3.9860721048859257E-3"/>
          <c:y val="8.5339999260834708E-3"/>
          <c:w val="0.49025340179216381"/>
          <c:h val="9.8626623865854898E-2"/>
        </c:manualLayout>
      </c:layout>
      <c:overlay val="1"/>
      <c:spPr>
        <a:ln>
          <a:solidFill>
            <a:schemeClr val="tx1"/>
          </a:solidFill>
        </a:ln>
      </c:spPr>
    </c:legend>
    <c:plotVisOnly val="1"/>
    <c:dispBlanksAs val="gap"/>
    <c:showDLblsOverMax val="0"/>
  </c:chart>
  <c:spPr>
    <a:ln>
      <a:solidFill>
        <a:schemeClr val="tx1"/>
      </a:solidFill>
    </a:ln>
  </c:spPr>
  <c:txPr>
    <a:bodyPr/>
    <a:lstStyle/>
    <a:p>
      <a:pPr>
        <a:defRPr sz="2800" b="1">
          <a:latin typeface="Times New Roman" pitchFamily="18" charset="0"/>
          <a:cs typeface="Times New Roman" pitchFamily="18"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ar-SA" sz="3200" dirty="0" smtClean="0">
                <a:solidFill>
                  <a:schemeClr val="bg1"/>
                </a:solidFill>
              </a:rPr>
              <a:t>القروض</a:t>
            </a:r>
            <a:r>
              <a:rPr lang="ar-SA" sz="3200" baseline="0" dirty="0" smtClean="0">
                <a:solidFill>
                  <a:schemeClr val="bg1"/>
                </a:solidFill>
              </a:rPr>
              <a:t> التجارية </a:t>
            </a:r>
            <a:endParaRPr lang="en-US" sz="3200" dirty="0">
              <a:solidFill>
                <a:schemeClr val="bg1"/>
              </a:solidFill>
            </a:endParaRPr>
          </a:p>
        </c:rich>
      </c:tx>
      <c:layout>
        <c:manualLayout>
          <c:xMode val="edge"/>
          <c:yMode val="edge"/>
          <c:x val="0.26251255002042906"/>
          <c:y val="9.75721858274049E-2"/>
        </c:manualLayout>
      </c:layout>
      <c:overlay val="0"/>
      <c:spPr>
        <a:solidFill>
          <a:schemeClr val="tx2">
            <a:lumMod val="75000"/>
          </a:schemeClr>
        </a:solidFill>
      </c:spPr>
    </c:title>
    <c:autoTitleDeleted val="0"/>
    <c:plotArea>
      <c:layout>
        <c:manualLayout>
          <c:layoutTarget val="inner"/>
          <c:xMode val="edge"/>
          <c:yMode val="edge"/>
          <c:x val="0.17837192043999955"/>
          <c:y val="0.25686388551295947"/>
          <c:w val="0.64718456360604715"/>
          <c:h val="0.56641882784396169"/>
        </c:manualLayout>
      </c:layout>
      <c:pieChart>
        <c:varyColors val="1"/>
        <c:ser>
          <c:idx val="0"/>
          <c:order val="0"/>
          <c:tx>
            <c:strRef>
              <c:f>Sheet1!$B$1</c:f>
              <c:strCache>
                <c:ptCount val="1"/>
                <c:pt idx="0">
                  <c:v>Sales</c:v>
                </c:pt>
              </c:strCache>
            </c:strRef>
          </c:tx>
          <c:dPt>
            <c:idx val="0"/>
            <c:bubble3D val="0"/>
            <c:spPr>
              <a:solidFill>
                <a:schemeClr val="accent4">
                  <a:lumMod val="50000"/>
                </a:schemeClr>
              </a:solidFill>
            </c:spPr>
          </c:dPt>
          <c:dPt>
            <c:idx val="1"/>
            <c:bubble3D val="0"/>
            <c:explosion val="3"/>
            <c:spPr>
              <a:solidFill>
                <a:schemeClr val="accent3">
                  <a:lumMod val="75000"/>
                </a:schemeClr>
              </a:solidFill>
            </c:spPr>
          </c:dPt>
          <c:dLbls>
            <c:dLbl>
              <c:idx val="0"/>
              <c:layout>
                <c:manualLayout>
                  <c:x val="-0.14909800684801669"/>
                  <c:y val="0.20406820648989124"/>
                </c:manualLayout>
              </c:layout>
              <c:showLegendKey val="0"/>
              <c:showVal val="0"/>
              <c:showCatName val="0"/>
              <c:showSerName val="0"/>
              <c:showPercent val="1"/>
              <c:showBubbleSize val="0"/>
            </c:dLbl>
            <c:dLbl>
              <c:idx val="1"/>
              <c:layout>
                <c:manualLayout>
                  <c:x val="0.14485816060120321"/>
                  <c:y val="-0.26469790151348327"/>
                </c:manualLayout>
              </c:layout>
              <c:showLegendKey val="0"/>
              <c:showVal val="0"/>
              <c:showCatName val="0"/>
              <c:showSerName val="0"/>
              <c:showPercent val="1"/>
              <c:showBubbleSize val="0"/>
            </c:dLbl>
            <c:txPr>
              <a:bodyPr/>
              <a:lstStyle/>
              <a:p>
                <a:pPr>
                  <a:defRPr b="1">
                    <a:latin typeface="Times New Roman" pitchFamily="18" charset="0"/>
                    <a:cs typeface="Times New Roman" pitchFamily="18" charset="0"/>
                  </a:defRPr>
                </a:pPr>
                <a:endParaRPr lang="en-US"/>
              </a:p>
            </c:txPr>
            <c:showLegendKey val="0"/>
            <c:showVal val="0"/>
            <c:showCatName val="0"/>
            <c:showSerName val="0"/>
            <c:showPercent val="1"/>
            <c:showBubbleSize val="0"/>
            <c:showLeaderLines val="1"/>
          </c:dLbls>
          <c:cat>
            <c:strRef>
              <c:f>Sheet1!$A$2:$A$3</c:f>
              <c:strCache>
                <c:ptCount val="2"/>
                <c:pt idx="0">
                  <c:v>أنثى </c:v>
                </c:pt>
                <c:pt idx="1">
                  <c:v>ذكر </c:v>
                </c:pt>
              </c:strCache>
            </c:strRef>
          </c:cat>
          <c:val>
            <c:numRef>
              <c:f>Sheet1!$B$2:$B$3</c:f>
              <c:numCache>
                <c:formatCode>General</c:formatCode>
                <c:ptCount val="2"/>
                <c:pt idx="0">
                  <c:v>20</c:v>
                </c:pt>
                <c:pt idx="1">
                  <c:v>80</c:v>
                </c:pt>
              </c:numCache>
            </c:numRef>
          </c:val>
        </c:ser>
        <c:dLbls>
          <c:showLegendKey val="0"/>
          <c:showVal val="0"/>
          <c:showCatName val="0"/>
          <c:showSerName val="0"/>
          <c:showPercent val="1"/>
          <c:showBubbleSize val="0"/>
          <c:showLeaderLines val="1"/>
        </c:dLbls>
        <c:firstSliceAng val="0"/>
      </c:pieChart>
    </c:plotArea>
    <c:legend>
      <c:legendPos val="r"/>
      <c:layout>
        <c:manualLayout>
          <c:xMode val="edge"/>
          <c:yMode val="edge"/>
          <c:x val="0.23868684525166084"/>
          <c:y val="0.9366812946359685"/>
          <c:w val="0.67729274985804588"/>
          <c:h val="6.3318705364031863E-2"/>
        </c:manualLayout>
      </c:layout>
      <c:overlay val="1"/>
      <c:txPr>
        <a:bodyPr/>
        <a:lstStyle/>
        <a:p>
          <a:pPr>
            <a:defRPr sz="2400"/>
          </a:pPr>
          <a:endParaRPr lang="en-US"/>
        </a:p>
      </c:txPr>
    </c:legend>
    <c:plotVisOnly val="1"/>
    <c:dispBlanksAs val="zero"/>
    <c:showDLblsOverMax val="0"/>
  </c:chart>
  <c:txPr>
    <a:bodyPr/>
    <a:lstStyle/>
    <a:p>
      <a:pPr>
        <a:defRPr sz="3600"/>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ar-SA" sz="3200" dirty="0">
                <a:solidFill>
                  <a:schemeClr val="bg1"/>
                </a:solidFill>
              </a:rPr>
              <a:t>القيمة الاجمالية للقروض التجارية</a:t>
            </a:r>
            <a:endParaRPr lang="en-US" sz="3200" dirty="0">
              <a:solidFill>
                <a:schemeClr val="bg1"/>
              </a:solidFill>
            </a:endParaRPr>
          </a:p>
        </c:rich>
      </c:tx>
      <c:layout>
        <c:manualLayout>
          <c:xMode val="edge"/>
          <c:yMode val="edge"/>
          <c:x val="0.23633941988901824"/>
          <c:y val="3.3322131208296774E-2"/>
        </c:manualLayout>
      </c:layout>
      <c:overlay val="0"/>
      <c:spPr>
        <a:solidFill>
          <a:schemeClr val="tx2">
            <a:lumMod val="75000"/>
          </a:schemeClr>
        </a:solidFill>
      </c:spPr>
    </c:title>
    <c:autoTitleDeleted val="0"/>
    <c:plotArea>
      <c:layout>
        <c:manualLayout>
          <c:layoutTarget val="inner"/>
          <c:xMode val="edge"/>
          <c:yMode val="edge"/>
          <c:x val="0.18247935901858858"/>
          <c:y val="0.30527423304982626"/>
          <c:w val="0.51249130213602001"/>
          <c:h val="0.61323741340673565"/>
        </c:manualLayout>
      </c:layout>
      <c:pieChart>
        <c:varyColors val="1"/>
        <c:ser>
          <c:idx val="0"/>
          <c:order val="0"/>
          <c:tx>
            <c:strRef>
              <c:f>Sheet1!$B$1</c:f>
              <c:strCache>
                <c:ptCount val="1"/>
                <c:pt idx="0">
                  <c:v>Sales</c:v>
                </c:pt>
              </c:strCache>
            </c:strRef>
          </c:tx>
          <c:dPt>
            <c:idx val="0"/>
            <c:bubble3D val="0"/>
            <c:spPr>
              <a:solidFill>
                <a:schemeClr val="accent3">
                  <a:lumMod val="75000"/>
                </a:schemeClr>
              </a:solidFill>
            </c:spPr>
          </c:dPt>
          <c:dPt>
            <c:idx val="1"/>
            <c:bubble3D val="0"/>
            <c:explosion val="4"/>
            <c:spPr>
              <a:solidFill>
                <a:schemeClr val="accent4">
                  <a:lumMod val="50000"/>
                </a:schemeClr>
              </a:solidFill>
            </c:spPr>
          </c:dPt>
          <c:dLbls>
            <c:dLbl>
              <c:idx val="0"/>
              <c:layout/>
              <c:tx>
                <c:rich>
                  <a:bodyPr/>
                  <a:lstStyle/>
                  <a:p>
                    <a:r>
                      <a:rPr lang="ar-SA" dirty="0" smtClean="0"/>
                      <a:t>%</a:t>
                    </a:r>
                    <a:r>
                      <a:rPr lang="en-US" dirty="0" smtClean="0"/>
                      <a:t>83</a:t>
                    </a:r>
                    <a:endParaRPr lang="en-US" dirty="0"/>
                  </a:p>
                </c:rich>
              </c:tx>
              <c:showLegendKey val="0"/>
              <c:showVal val="1"/>
              <c:showCatName val="0"/>
              <c:showSerName val="0"/>
              <c:showPercent val="0"/>
              <c:showBubbleSize val="0"/>
            </c:dLbl>
            <c:dLbl>
              <c:idx val="1"/>
              <c:layout>
                <c:manualLayout>
                  <c:x val="0.13005024295546128"/>
                  <c:y val="0.13643838455882223"/>
                </c:manualLayout>
              </c:layout>
              <c:showLegendKey val="0"/>
              <c:showVal val="0"/>
              <c:showCatName val="0"/>
              <c:showSerName val="0"/>
              <c:showPercent val="1"/>
              <c:showBubbleSize val="0"/>
            </c:dLbl>
            <c:txPr>
              <a:bodyPr/>
              <a:lstStyle/>
              <a:p>
                <a:pPr>
                  <a:defRPr b="1"/>
                </a:pPr>
                <a:endParaRPr lang="en-US"/>
              </a:p>
            </c:txPr>
            <c:showLegendKey val="0"/>
            <c:showVal val="0"/>
            <c:showCatName val="0"/>
            <c:showSerName val="0"/>
            <c:showPercent val="1"/>
            <c:showBubbleSize val="0"/>
            <c:showLeaderLines val="1"/>
          </c:dLbls>
          <c:cat>
            <c:strRef>
              <c:f>Sheet1!$A$2:$A$3</c:f>
              <c:strCache>
                <c:ptCount val="2"/>
                <c:pt idx="0">
                  <c:v>ذكر </c:v>
                </c:pt>
                <c:pt idx="1">
                  <c:v>أنثى</c:v>
                </c:pt>
              </c:strCache>
            </c:strRef>
          </c:cat>
          <c:val>
            <c:numRef>
              <c:f>Sheet1!$B$2:$B$3</c:f>
              <c:numCache>
                <c:formatCode>General</c:formatCode>
                <c:ptCount val="2"/>
                <c:pt idx="0">
                  <c:v>83</c:v>
                </c:pt>
                <c:pt idx="1">
                  <c:v>17</c:v>
                </c:pt>
              </c:numCache>
            </c:numRef>
          </c:val>
        </c:ser>
        <c:dLbls>
          <c:showLegendKey val="0"/>
          <c:showVal val="0"/>
          <c:showCatName val="0"/>
          <c:showSerName val="0"/>
          <c:showPercent val="1"/>
          <c:showBubbleSize val="0"/>
          <c:showLeaderLines val="1"/>
        </c:dLbls>
        <c:firstSliceAng val="0"/>
      </c:pieChart>
    </c:plotArea>
    <c:plotVisOnly val="1"/>
    <c:dispBlanksAs val="zero"/>
    <c:showDLblsOverMax val="0"/>
  </c:chart>
  <c:txPr>
    <a:bodyPr/>
    <a:lstStyle/>
    <a:p>
      <a:pPr>
        <a:defRPr sz="3600">
          <a:latin typeface="Times New Roman" pitchFamily="18" charset="0"/>
          <a:cs typeface="Times New Roman" pitchFamily="18" charset="0"/>
        </a:defRPr>
      </a:pPr>
      <a:endParaRPr lang="en-US"/>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093175853018554E-4"/>
          <c:y val="0.10419928694066347"/>
          <c:w val="0.9993290682414695"/>
          <c:h val="0.69965247969080979"/>
        </c:manualLayout>
      </c:layout>
      <c:barChart>
        <c:barDir val="col"/>
        <c:grouping val="clustered"/>
        <c:varyColors val="0"/>
        <c:ser>
          <c:idx val="0"/>
          <c:order val="0"/>
          <c:tx>
            <c:strRef>
              <c:f>Sheet1!$A$2</c:f>
              <c:strCache>
                <c:ptCount val="1"/>
                <c:pt idx="0">
                  <c:v>ذكر</c:v>
                </c:pt>
              </c:strCache>
            </c:strRef>
          </c:tx>
          <c:spPr>
            <a:blipFill>
              <a:blip xmlns:r="http://schemas.openxmlformats.org/officeDocument/2006/relationships" r:embed="rId1"/>
              <a:stretch>
                <a:fillRect/>
              </a:stretch>
            </a:blipFill>
          </c:spPr>
          <c:invertIfNegative val="0"/>
          <c:dLbls>
            <c:dLbl>
              <c:idx val="0"/>
              <c:layout>
                <c:manualLayout>
                  <c:x val="-3.1218986872607064E-2"/>
                  <c:y val="8.3133736774345324E-2"/>
                </c:manualLayout>
              </c:layout>
              <c:showLegendKey val="0"/>
              <c:showVal val="1"/>
              <c:showCatName val="0"/>
              <c:showSerName val="0"/>
              <c:showPercent val="0"/>
              <c:showBubbleSize val="0"/>
            </c:dLbl>
            <c:dLbl>
              <c:idx val="1"/>
              <c:layout>
                <c:manualLayout>
                  <c:x val="-1.0507737666350847E-2"/>
                  <c:y val="2.086602206540759E-2"/>
                </c:manualLayout>
              </c:layout>
              <c:showLegendKey val="0"/>
              <c:showVal val="1"/>
              <c:showCatName val="0"/>
              <c:showSerName val="0"/>
              <c:showPercent val="0"/>
              <c:showBubbleSize val="0"/>
            </c:dLbl>
            <c:dLbl>
              <c:idx val="2"/>
              <c:layout>
                <c:manualLayout>
                  <c:x val="0"/>
                  <c:y val="1.3041263790879739E-2"/>
                </c:manualLayout>
              </c:layout>
              <c:showLegendKey val="0"/>
              <c:showVal val="1"/>
              <c:showCatName val="0"/>
              <c:showSerName val="0"/>
              <c:showPercent val="0"/>
              <c:showBubbleSize val="0"/>
            </c:dLbl>
            <c:dLbl>
              <c:idx val="3"/>
              <c:layout>
                <c:manualLayout>
                  <c:x val="-4.5033161427217904E-3"/>
                  <c:y val="5.2165055163518968E-3"/>
                </c:manualLayout>
              </c:layout>
              <c:showLegendKey val="0"/>
              <c:showVal val="1"/>
              <c:showCatName val="0"/>
              <c:showSerName val="0"/>
              <c:showPercent val="0"/>
              <c:showBubbleSize val="0"/>
            </c:dLbl>
            <c:dLbl>
              <c:idx val="4"/>
              <c:layout>
                <c:manualLayout>
                  <c:x val="-1.501105380907264E-3"/>
                  <c:y val="5.2165055163518968E-3"/>
                </c:manualLayout>
              </c:layout>
              <c:showLegendKey val="0"/>
              <c:showVal val="1"/>
              <c:showCatName val="0"/>
              <c:showSerName val="0"/>
              <c:showPercent val="0"/>
              <c:showBubbleSize val="0"/>
            </c:dLbl>
            <c:dLbl>
              <c:idx val="5"/>
              <c:layout>
                <c:manualLayout>
                  <c:x val="-1.3510066625439347E-2"/>
                  <c:y val="1.8257769307231643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Sheet1!$B$1:$G$1</c:f>
              <c:strCache>
                <c:ptCount val="6"/>
                <c:pt idx="0">
                  <c:v>2009</c:v>
                </c:pt>
                <c:pt idx="1">
                  <c:v>2010</c:v>
                </c:pt>
                <c:pt idx="2">
                  <c:v>2011</c:v>
                </c:pt>
                <c:pt idx="3">
                  <c:v>2012</c:v>
                </c:pt>
                <c:pt idx="4">
                  <c:v>2013</c:v>
                </c:pt>
                <c:pt idx="5">
                  <c:v>2014</c:v>
                </c:pt>
              </c:strCache>
            </c:strRef>
          </c:cat>
          <c:val>
            <c:numRef>
              <c:f>Sheet1!$B$2:$G$2</c:f>
              <c:numCache>
                <c:formatCode>General</c:formatCode>
                <c:ptCount val="6"/>
                <c:pt idx="0">
                  <c:v>50.5</c:v>
                </c:pt>
                <c:pt idx="1">
                  <c:v>35.800000000000004</c:v>
                </c:pt>
                <c:pt idx="2">
                  <c:v>24.9</c:v>
                </c:pt>
                <c:pt idx="3">
                  <c:v>22</c:v>
                </c:pt>
                <c:pt idx="4">
                  <c:v>23.6</c:v>
                </c:pt>
                <c:pt idx="5">
                  <c:v>27.6</c:v>
                </c:pt>
              </c:numCache>
            </c:numRef>
          </c:val>
        </c:ser>
        <c:ser>
          <c:idx val="1"/>
          <c:order val="1"/>
          <c:tx>
            <c:strRef>
              <c:f>Sheet1!$A$3</c:f>
              <c:strCache>
                <c:ptCount val="1"/>
                <c:pt idx="0">
                  <c:v>أنثى </c:v>
                </c:pt>
              </c:strCache>
            </c:strRef>
          </c:tx>
          <c:spPr>
            <a:blipFill>
              <a:blip xmlns:r="http://schemas.openxmlformats.org/officeDocument/2006/relationships" r:embed="rId2"/>
              <a:stretch>
                <a:fillRect/>
              </a:stretch>
            </a:blipFill>
          </c:spPr>
          <c:invertIfNegative val="0"/>
          <c:dLbls>
            <c:dLbl>
              <c:idx val="0"/>
              <c:layout>
                <c:manualLayout>
                  <c:x val="-1.1780787195447008E-2"/>
                  <c:y val="1.8257571054196595E-2"/>
                </c:manualLayout>
              </c:layout>
              <c:showLegendKey val="0"/>
              <c:showVal val="1"/>
              <c:showCatName val="0"/>
              <c:showSerName val="0"/>
              <c:showPercent val="0"/>
              <c:showBubbleSize val="0"/>
            </c:dLbl>
            <c:dLbl>
              <c:idx val="1"/>
              <c:layout>
                <c:manualLayout>
                  <c:x val="-1.0469658366624038E-2"/>
                  <c:y val="1.5707813510917091E-2"/>
                </c:manualLayout>
              </c:layout>
              <c:showLegendKey val="0"/>
              <c:showVal val="1"/>
              <c:showCatName val="0"/>
              <c:showSerName val="0"/>
              <c:showPercent val="0"/>
              <c:showBubbleSize val="0"/>
            </c:dLbl>
            <c:dLbl>
              <c:idx val="2"/>
              <c:layout>
                <c:manualLayout>
                  <c:x val="-2.7778723355970482E-3"/>
                  <c:y val="3.6128408185395429E-2"/>
                </c:manualLayout>
              </c:layout>
              <c:showLegendKey val="0"/>
              <c:showVal val="1"/>
              <c:showCatName val="0"/>
              <c:showSerName val="0"/>
              <c:showPercent val="0"/>
              <c:showBubbleSize val="0"/>
            </c:dLbl>
            <c:dLbl>
              <c:idx val="3"/>
              <c:layout>
                <c:manualLayout>
                  <c:x val="-1.501105380907264E-3"/>
                  <c:y val="2.3474274823583569E-2"/>
                </c:manualLayout>
              </c:layout>
              <c:showLegendKey val="0"/>
              <c:showVal val="1"/>
              <c:showCatName val="0"/>
              <c:showSerName val="0"/>
              <c:showPercent val="0"/>
              <c:showBubbleSize val="0"/>
            </c:dLbl>
            <c:dLbl>
              <c:idx val="4"/>
              <c:layout>
                <c:manualLayout>
                  <c:x val="3.002234112176145E-3"/>
                  <c:y val="7.9266110954991954E-3"/>
                </c:manualLayout>
              </c:layout>
              <c:showLegendKey val="0"/>
              <c:showVal val="1"/>
              <c:showCatName val="0"/>
              <c:showSerName val="0"/>
              <c:showPercent val="0"/>
              <c:showBubbleSize val="0"/>
            </c:dLbl>
            <c:dLbl>
              <c:idx val="5"/>
              <c:layout>
                <c:manualLayout>
                  <c:x val="1.7766116556610423E-2"/>
                  <c:y val="5.3331492579255903E-3"/>
                </c:manualLayout>
              </c:layout>
              <c:showLegendKey val="0"/>
              <c:showVal val="1"/>
              <c:showCatName val="0"/>
              <c:showSerName val="0"/>
              <c:showPercent val="0"/>
              <c:showBubbleSize val="0"/>
            </c:dLbl>
            <c:showLegendKey val="0"/>
            <c:showVal val="1"/>
            <c:showCatName val="0"/>
            <c:showSerName val="0"/>
            <c:showPercent val="0"/>
            <c:showBubbleSize val="0"/>
            <c:showLeaderLines val="0"/>
          </c:dLbls>
          <c:trendline>
            <c:spPr>
              <a:ln w="63500">
                <a:solidFill>
                  <a:schemeClr val="tx1"/>
                </a:solidFill>
                <a:tailEnd type="stealth"/>
              </a:ln>
            </c:spPr>
            <c:trendlineType val="linear"/>
            <c:dispRSqr val="0"/>
            <c:dispEq val="0"/>
          </c:trendline>
          <c:cat>
            <c:strRef>
              <c:f>Sheet1!$B$1:$G$1</c:f>
              <c:strCache>
                <c:ptCount val="6"/>
                <c:pt idx="0">
                  <c:v>2009</c:v>
                </c:pt>
                <c:pt idx="1">
                  <c:v>2010</c:v>
                </c:pt>
                <c:pt idx="2">
                  <c:v>2011</c:v>
                </c:pt>
                <c:pt idx="3">
                  <c:v>2012</c:v>
                </c:pt>
                <c:pt idx="4">
                  <c:v>2013</c:v>
                </c:pt>
                <c:pt idx="5">
                  <c:v>2014</c:v>
                </c:pt>
              </c:strCache>
            </c:strRef>
          </c:cat>
          <c:val>
            <c:numRef>
              <c:f>Sheet1!$B$3:$G$3</c:f>
              <c:numCache>
                <c:formatCode>General</c:formatCode>
                <c:ptCount val="6"/>
                <c:pt idx="0">
                  <c:v>49.5</c:v>
                </c:pt>
                <c:pt idx="1">
                  <c:v>64.2</c:v>
                </c:pt>
                <c:pt idx="2">
                  <c:v>75.099999999999994</c:v>
                </c:pt>
                <c:pt idx="3">
                  <c:v>78</c:v>
                </c:pt>
                <c:pt idx="4">
                  <c:v>76.400000000000006</c:v>
                </c:pt>
                <c:pt idx="5">
                  <c:v>72.400000000000006</c:v>
                </c:pt>
              </c:numCache>
            </c:numRef>
          </c:val>
        </c:ser>
        <c:dLbls>
          <c:showLegendKey val="0"/>
          <c:showVal val="0"/>
          <c:showCatName val="0"/>
          <c:showSerName val="0"/>
          <c:showPercent val="0"/>
          <c:showBubbleSize val="0"/>
        </c:dLbls>
        <c:gapWidth val="150"/>
        <c:axId val="127108224"/>
        <c:axId val="127109760"/>
      </c:barChart>
      <c:catAx>
        <c:axId val="127108224"/>
        <c:scaling>
          <c:orientation val="minMax"/>
        </c:scaling>
        <c:delete val="0"/>
        <c:axPos val="b"/>
        <c:majorTickMark val="out"/>
        <c:minorTickMark val="none"/>
        <c:tickLblPos val="nextTo"/>
        <c:crossAx val="127109760"/>
        <c:crosses val="autoZero"/>
        <c:auto val="1"/>
        <c:lblAlgn val="ctr"/>
        <c:lblOffset val="100"/>
        <c:noMultiLvlLbl val="0"/>
      </c:catAx>
      <c:valAx>
        <c:axId val="127109760"/>
        <c:scaling>
          <c:orientation val="minMax"/>
        </c:scaling>
        <c:delete val="1"/>
        <c:axPos val="l"/>
        <c:numFmt formatCode="General" sourceLinked="1"/>
        <c:majorTickMark val="out"/>
        <c:minorTickMark val="none"/>
        <c:tickLblPos val="none"/>
        <c:crossAx val="127108224"/>
        <c:crosses val="autoZero"/>
        <c:crossBetween val="between"/>
      </c:valAx>
    </c:plotArea>
    <c:plotVisOnly val="1"/>
    <c:dispBlanksAs val="gap"/>
    <c:showDLblsOverMax val="0"/>
  </c:chart>
  <c:txPr>
    <a:bodyPr/>
    <a:lstStyle/>
    <a:p>
      <a:pPr>
        <a:defRPr sz="1800" b="1">
          <a:latin typeface="Times New Roman" pitchFamily="18" charset="0"/>
          <a:cs typeface="Times New Roman" pitchFamily="18"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187346487030493E-2"/>
          <c:y val="3.5857605859885296E-2"/>
          <c:w val="0.81677809007637159"/>
          <c:h val="0.8294152661198565"/>
        </c:manualLayout>
      </c:layout>
      <c:barChart>
        <c:barDir val="col"/>
        <c:grouping val="clustered"/>
        <c:varyColors val="0"/>
        <c:ser>
          <c:idx val="0"/>
          <c:order val="0"/>
          <c:tx>
            <c:strRef>
              <c:f>Sheet1!$B$1</c:f>
              <c:strCache>
                <c:ptCount val="1"/>
                <c:pt idx="0">
                  <c:v>صاحبة عمل </c:v>
                </c:pt>
              </c:strCache>
            </c:strRef>
          </c:tx>
          <c:spPr>
            <a:solidFill>
              <a:schemeClr val="accent4">
                <a:lumMod val="50000"/>
              </a:schemeClr>
            </a:solidFill>
            <a:scene3d>
              <a:camera prst="orthographicFront"/>
              <a:lightRig rig="threePt" dir="t"/>
            </a:scene3d>
            <a:sp3d>
              <a:bevelT/>
            </a:sp3d>
          </c:spPr>
          <c:invertIfNegative val="0"/>
          <c:dLbls>
            <c:dLbl>
              <c:idx val="0"/>
              <c:layout>
                <c:manualLayout>
                  <c:x val="0"/>
                  <c:y val="-3.1746031746031744E-2"/>
                </c:manualLayout>
              </c:layout>
              <c:showLegendKey val="0"/>
              <c:showVal val="1"/>
              <c:showCatName val="0"/>
              <c:showSerName val="0"/>
              <c:showPercent val="0"/>
              <c:showBubbleSize val="0"/>
            </c:dLbl>
            <c:dLbl>
              <c:idx val="2"/>
              <c:layout>
                <c:manualLayout>
                  <c:x val="-1.4996315275447481E-3"/>
                  <c:y val="-1.5994391427772395E-3"/>
                </c:manualLayout>
              </c:layout>
              <c:showLegendKey val="0"/>
              <c:showVal val="1"/>
              <c:showCatName val="0"/>
              <c:showSerName val="0"/>
              <c:showPercent val="0"/>
              <c:showBubbleSize val="0"/>
            </c:dLbl>
            <c:dLbl>
              <c:idx val="3"/>
              <c:layout>
                <c:manualLayout>
                  <c:x val="-1.4996315275447481E-3"/>
                  <c:y val="-5.3085576698374555E-2"/>
                </c:manualLayout>
              </c:layout>
              <c:showLegendKey val="0"/>
              <c:showVal val="1"/>
              <c:showCatName val="0"/>
              <c:showSerName val="0"/>
              <c:showPercent val="0"/>
              <c:showBubbleSize val="0"/>
            </c:dLbl>
            <c:showLegendKey val="0"/>
            <c:showVal val="1"/>
            <c:showCatName val="0"/>
            <c:showSerName val="0"/>
            <c:showPercent val="0"/>
            <c:showBubbleSize val="0"/>
            <c:showLeaderLines val="0"/>
          </c:dLbls>
          <c:trendline>
            <c:spPr>
              <a:ln w="63500">
                <a:tailEnd type="stealth"/>
              </a:ln>
            </c:spPr>
            <c:trendlineType val="linear"/>
            <c:dispRSqr val="0"/>
            <c:dispEq val="0"/>
          </c:trendline>
          <c:cat>
            <c:numRef>
              <c:f>Sheet1!$A$2:$A$5</c:f>
              <c:numCache>
                <c:formatCode>General</c:formatCode>
                <c:ptCount val="4"/>
                <c:pt idx="0">
                  <c:v>2007</c:v>
                </c:pt>
                <c:pt idx="1">
                  <c:v>2010</c:v>
                </c:pt>
                <c:pt idx="2">
                  <c:v>2013</c:v>
                </c:pt>
                <c:pt idx="3">
                  <c:v>2015</c:v>
                </c:pt>
              </c:numCache>
            </c:numRef>
          </c:cat>
          <c:val>
            <c:numRef>
              <c:f>Sheet1!$B$2:$B$5</c:f>
              <c:numCache>
                <c:formatCode>General</c:formatCode>
                <c:ptCount val="4"/>
                <c:pt idx="0">
                  <c:v>1.7</c:v>
                </c:pt>
                <c:pt idx="1">
                  <c:v>2.1</c:v>
                </c:pt>
                <c:pt idx="2">
                  <c:v>1.6</c:v>
                </c:pt>
                <c:pt idx="3">
                  <c:v>1.1000000000000001</c:v>
                </c:pt>
              </c:numCache>
            </c:numRef>
          </c:val>
        </c:ser>
        <c:ser>
          <c:idx val="1"/>
          <c:order val="1"/>
          <c:tx>
            <c:strRef>
              <c:f>Sheet1!$C$1</c:f>
              <c:strCache>
                <c:ptCount val="1"/>
                <c:pt idx="0">
                  <c:v>تعمل لحسابها الخاص </c:v>
                </c:pt>
              </c:strCache>
            </c:strRef>
          </c:tx>
          <c:spPr>
            <a:solidFill>
              <a:schemeClr val="accent3">
                <a:lumMod val="75000"/>
              </a:schemeClr>
            </a:solidFill>
            <a:scene3d>
              <a:camera prst="orthographicFront"/>
              <a:lightRig rig="threePt" dir="t"/>
            </a:scene3d>
            <a:sp3d>
              <a:bevelT/>
            </a:sp3d>
          </c:spPr>
          <c:invertIfNegative val="0"/>
          <c:dLbls>
            <c:dLbl>
              <c:idx val="0"/>
              <c:layout>
                <c:manualLayout>
                  <c:x val="-2.2947904808113917E-3"/>
                  <c:y val="-4.9708152085665954E-3"/>
                </c:manualLayout>
              </c:layout>
              <c:showLegendKey val="0"/>
              <c:showVal val="1"/>
              <c:showCatName val="0"/>
              <c:showSerName val="0"/>
              <c:showPercent val="0"/>
              <c:showBubbleSize val="0"/>
            </c:dLbl>
            <c:dLbl>
              <c:idx val="1"/>
              <c:layout>
                <c:manualLayout>
                  <c:x val="4.4083262848683639E-3"/>
                  <c:y val="1.0180706417235709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Sheet1!$A$2:$A$5</c:f>
              <c:numCache>
                <c:formatCode>General</c:formatCode>
                <c:ptCount val="4"/>
                <c:pt idx="0">
                  <c:v>2007</c:v>
                </c:pt>
                <c:pt idx="1">
                  <c:v>2010</c:v>
                </c:pt>
                <c:pt idx="2">
                  <c:v>2013</c:v>
                </c:pt>
                <c:pt idx="3">
                  <c:v>2015</c:v>
                </c:pt>
              </c:numCache>
            </c:numRef>
          </c:cat>
          <c:val>
            <c:numRef>
              <c:f>Sheet1!$C$2:$C$5</c:f>
              <c:numCache>
                <c:formatCode>General</c:formatCode>
                <c:ptCount val="4"/>
                <c:pt idx="0">
                  <c:v>2.4</c:v>
                </c:pt>
                <c:pt idx="1">
                  <c:v>2.4</c:v>
                </c:pt>
                <c:pt idx="2">
                  <c:v>2</c:v>
                </c:pt>
                <c:pt idx="3">
                  <c:v>1.6</c:v>
                </c:pt>
              </c:numCache>
            </c:numRef>
          </c:val>
        </c:ser>
        <c:dLbls>
          <c:showLegendKey val="0"/>
          <c:showVal val="0"/>
          <c:showCatName val="0"/>
          <c:showSerName val="0"/>
          <c:showPercent val="0"/>
          <c:showBubbleSize val="0"/>
        </c:dLbls>
        <c:gapWidth val="150"/>
        <c:axId val="127175296"/>
        <c:axId val="127193472"/>
      </c:barChart>
      <c:catAx>
        <c:axId val="127175296"/>
        <c:scaling>
          <c:orientation val="minMax"/>
        </c:scaling>
        <c:delete val="0"/>
        <c:axPos val="b"/>
        <c:numFmt formatCode="General" sourceLinked="1"/>
        <c:majorTickMark val="out"/>
        <c:minorTickMark val="none"/>
        <c:tickLblPos val="nextTo"/>
        <c:crossAx val="127193472"/>
        <c:crosses val="autoZero"/>
        <c:auto val="1"/>
        <c:lblAlgn val="ctr"/>
        <c:lblOffset val="100"/>
        <c:noMultiLvlLbl val="0"/>
      </c:catAx>
      <c:valAx>
        <c:axId val="127193472"/>
        <c:scaling>
          <c:orientation val="minMax"/>
        </c:scaling>
        <c:delete val="1"/>
        <c:axPos val="l"/>
        <c:majorGridlines/>
        <c:numFmt formatCode="General" sourceLinked="1"/>
        <c:majorTickMark val="out"/>
        <c:minorTickMark val="none"/>
        <c:tickLblPos val="none"/>
        <c:crossAx val="127175296"/>
        <c:crosses val="autoZero"/>
        <c:crossBetween val="between"/>
      </c:valAx>
    </c:plotArea>
    <c:legend>
      <c:legendPos val="r"/>
      <c:legendEntry>
        <c:idx val="2"/>
        <c:delete val="1"/>
      </c:legendEntry>
      <c:layout>
        <c:manualLayout>
          <c:xMode val="edge"/>
          <c:yMode val="edge"/>
          <c:x val="0.85270706815454911"/>
          <c:y val="0.21599886337415522"/>
          <c:w val="0.12277113142696897"/>
          <c:h val="0.63452073701212763"/>
        </c:manualLayout>
      </c:layout>
      <c:overlay val="0"/>
      <c:spPr>
        <a:ln>
          <a:solidFill>
            <a:schemeClr val="tx1"/>
          </a:solidFill>
        </a:ln>
      </c:spPr>
    </c:legend>
    <c:plotVisOnly val="1"/>
    <c:dispBlanksAs val="gap"/>
    <c:showDLblsOverMax val="0"/>
  </c:chart>
  <c:spPr>
    <a:ln>
      <a:solidFill>
        <a:schemeClr val="tx1"/>
      </a:solidFill>
    </a:ln>
  </c:spPr>
  <c:txPr>
    <a:bodyPr/>
    <a:lstStyle/>
    <a:p>
      <a:pPr>
        <a:defRPr sz="1600" b="1">
          <a:latin typeface="Times New Roman" pitchFamily="18" charset="0"/>
          <a:cs typeface="Times New Roman" pitchFamily="18" charset="0"/>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5531135170603675"/>
          <c:y val="3.4429526883928196E-2"/>
          <c:w val="0.70543908573928249"/>
          <c:h val="0.93955689238397511"/>
        </c:manualLayout>
      </c:layout>
      <c:barChart>
        <c:barDir val="bar"/>
        <c:grouping val="clustered"/>
        <c:varyColors val="0"/>
        <c:ser>
          <c:idx val="1"/>
          <c:order val="0"/>
          <c:tx>
            <c:strRef>
              <c:f>Sheet1!$A$11</c:f>
              <c:strCache>
                <c:ptCount val="1"/>
                <c:pt idx="0">
                  <c:v>2007</c:v>
                </c:pt>
              </c:strCache>
            </c:strRef>
          </c:tx>
          <c:spPr>
            <a:solidFill>
              <a:schemeClr val="accent3">
                <a:lumMod val="75000"/>
              </a:schemeClr>
            </a:solidFill>
            <a:ln>
              <a:solidFill>
                <a:schemeClr val="tx1"/>
              </a:solidFill>
            </a:ln>
            <a:scene3d>
              <a:camera prst="orthographicFront"/>
              <a:lightRig rig="threePt" dir="t"/>
            </a:scene3d>
            <a:sp3d>
              <a:bevelT/>
            </a:sp3d>
          </c:spPr>
          <c:invertIfNegative val="0"/>
          <c:dPt>
            <c:idx val="1"/>
            <c:invertIfNegative val="0"/>
            <c:bubble3D val="0"/>
            <c:spPr>
              <a:solidFill>
                <a:schemeClr val="accent3">
                  <a:lumMod val="75000"/>
                </a:schemeClr>
              </a:solidFill>
              <a:ln w="88900">
                <a:solidFill>
                  <a:schemeClr val="tx1"/>
                </a:solidFill>
              </a:ln>
              <a:scene3d>
                <a:camera prst="orthographicFront"/>
                <a:lightRig rig="threePt" dir="t"/>
              </a:scene3d>
              <a:sp3d>
                <a:bevelT/>
              </a:sp3d>
            </c:spPr>
          </c:dPt>
          <c:cat>
            <c:strRef>
              <c:f>Sheet1!$B$10:$F$10</c:f>
              <c:strCache>
                <c:ptCount val="5"/>
                <c:pt idx="0">
                  <c:v>اقل من 100</c:v>
                </c:pt>
                <c:pt idx="1">
                  <c:v>100 - 199</c:v>
                </c:pt>
                <c:pt idx="2">
                  <c:v>200 - 299</c:v>
                </c:pt>
                <c:pt idx="3">
                  <c:v>300 - 499</c:v>
                </c:pt>
                <c:pt idx="4">
                  <c:v>500 فاكثر</c:v>
                </c:pt>
              </c:strCache>
            </c:strRef>
          </c:cat>
          <c:val>
            <c:numRef>
              <c:f>Sheet1!$B$11:$F$11</c:f>
              <c:numCache>
                <c:formatCode>General</c:formatCode>
                <c:ptCount val="5"/>
                <c:pt idx="0">
                  <c:v>21.4</c:v>
                </c:pt>
                <c:pt idx="1">
                  <c:v>28.7</c:v>
                </c:pt>
                <c:pt idx="2">
                  <c:v>19.7</c:v>
                </c:pt>
                <c:pt idx="3">
                  <c:v>15.1</c:v>
                </c:pt>
                <c:pt idx="4">
                  <c:v>15.1</c:v>
                </c:pt>
              </c:numCache>
            </c:numRef>
          </c:val>
        </c:ser>
        <c:ser>
          <c:idx val="0"/>
          <c:order val="1"/>
          <c:tx>
            <c:strRef>
              <c:f>Sheet1!$A$12</c:f>
              <c:strCache>
                <c:ptCount val="1"/>
                <c:pt idx="0">
                  <c:v>2014</c:v>
                </c:pt>
              </c:strCache>
            </c:strRef>
          </c:tx>
          <c:spPr>
            <a:solidFill>
              <a:schemeClr val="accent4">
                <a:lumMod val="50000"/>
              </a:schemeClr>
            </a:solidFill>
            <a:scene3d>
              <a:camera prst="orthographicFront"/>
              <a:lightRig rig="threePt" dir="t"/>
            </a:scene3d>
            <a:sp3d>
              <a:bevelT/>
            </a:sp3d>
          </c:spPr>
          <c:invertIfNegative val="0"/>
          <c:dPt>
            <c:idx val="3"/>
            <c:invertIfNegative val="0"/>
            <c:bubble3D val="0"/>
            <c:spPr>
              <a:solidFill>
                <a:schemeClr val="accent4">
                  <a:lumMod val="50000"/>
                </a:schemeClr>
              </a:solidFill>
              <a:ln w="88900">
                <a:solidFill>
                  <a:schemeClr val="tx1"/>
                </a:solidFill>
              </a:ln>
              <a:scene3d>
                <a:camera prst="orthographicFront"/>
                <a:lightRig rig="threePt" dir="t"/>
              </a:scene3d>
              <a:sp3d>
                <a:bevelT/>
              </a:sp3d>
            </c:spPr>
          </c:dPt>
          <c:cat>
            <c:strRef>
              <c:f>Sheet1!$B$10:$F$10</c:f>
              <c:strCache>
                <c:ptCount val="5"/>
                <c:pt idx="0">
                  <c:v>اقل من 100</c:v>
                </c:pt>
                <c:pt idx="1">
                  <c:v>100 - 199</c:v>
                </c:pt>
                <c:pt idx="2">
                  <c:v>200 - 299</c:v>
                </c:pt>
                <c:pt idx="3">
                  <c:v>300 - 499</c:v>
                </c:pt>
                <c:pt idx="4">
                  <c:v>500 فاكثر</c:v>
                </c:pt>
              </c:strCache>
            </c:strRef>
          </c:cat>
          <c:val>
            <c:numRef>
              <c:f>Sheet1!$B$12:$F$12</c:f>
              <c:numCache>
                <c:formatCode>General</c:formatCode>
                <c:ptCount val="5"/>
                <c:pt idx="0">
                  <c:v>5.0999999999999996</c:v>
                </c:pt>
                <c:pt idx="1">
                  <c:v>17.5</c:v>
                </c:pt>
                <c:pt idx="2">
                  <c:v>28.6</c:v>
                </c:pt>
                <c:pt idx="3">
                  <c:v>30.9</c:v>
                </c:pt>
                <c:pt idx="4">
                  <c:v>18</c:v>
                </c:pt>
              </c:numCache>
            </c:numRef>
          </c:val>
        </c:ser>
        <c:dLbls>
          <c:showLegendKey val="0"/>
          <c:showVal val="1"/>
          <c:showCatName val="0"/>
          <c:showSerName val="0"/>
          <c:showPercent val="0"/>
          <c:showBubbleSize val="0"/>
        </c:dLbls>
        <c:gapWidth val="75"/>
        <c:axId val="127292928"/>
        <c:axId val="127294464"/>
      </c:barChart>
      <c:catAx>
        <c:axId val="127292928"/>
        <c:scaling>
          <c:orientation val="minMax"/>
        </c:scaling>
        <c:delete val="0"/>
        <c:axPos val="l"/>
        <c:majorTickMark val="none"/>
        <c:minorTickMark val="none"/>
        <c:tickLblPos val="nextTo"/>
        <c:crossAx val="127294464"/>
        <c:crosses val="autoZero"/>
        <c:auto val="1"/>
        <c:lblAlgn val="ctr"/>
        <c:lblOffset val="100"/>
        <c:noMultiLvlLbl val="0"/>
      </c:catAx>
      <c:valAx>
        <c:axId val="127294464"/>
        <c:scaling>
          <c:orientation val="minMax"/>
        </c:scaling>
        <c:delete val="1"/>
        <c:axPos val="b"/>
        <c:numFmt formatCode="General" sourceLinked="1"/>
        <c:majorTickMark val="none"/>
        <c:minorTickMark val="none"/>
        <c:tickLblPos val="none"/>
        <c:crossAx val="127292928"/>
        <c:crosses val="autoZero"/>
        <c:crossBetween val="between"/>
      </c:valAx>
      <c:spPr>
        <a:effectLst/>
      </c:spPr>
    </c:plotArea>
    <c:legend>
      <c:legendPos val="r"/>
      <c:layout/>
      <c:overlay val="0"/>
      <c:spPr>
        <a:ln>
          <a:solidFill>
            <a:schemeClr val="tx1"/>
          </a:solidFill>
        </a:ln>
      </c:spPr>
    </c:legend>
    <c:plotVisOnly val="1"/>
    <c:dispBlanksAs val="gap"/>
    <c:showDLblsOverMax val="0"/>
  </c:chart>
  <c:spPr>
    <a:solidFill>
      <a:schemeClr val="bg1"/>
    </a:solidFill>
    <a:ln>
      <a:noFill/>
    </a:ln>
    <a:effectLst/>
  </c:spPr>
  <c:txPr>
    <a:bodyPr/>
    <a:lstStyle/>
    <a:p>
      <a:pPr>
        <a:defRPr sz="2400" b="1">
          <a:effectLst/>
          <a:latin typeface="Times New Roman" pitchFamily="18" charset="0"/>
          <a:cs typeface="Times New Roman" pitchFamily="18" charset="0"/>
        </a:defRPr>
      </a:pPr>
      <a:endParaRPr lang="en-US"/>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450056273940578"/>
          <c:y val="0.13492063492063489"/>
          <c:w val="0.60490802954261125"/>
          <c:h val="0.76869735033120945"/>
        </c:manualLayout>
      </c:layout>
      <c:barChart>
        <c:barDir val="bar"/>
        <c:grouping val="stacked"/>
        <c:varyColors val="0"/>
        <c:ser>
          <c:idx val="0"/>
          <c:order val="0"/>
          <c:tx>
            <c:strRef>
              <c:f>Sheet1!$B$1</c:f>
              <c:strCache>
                <c:ptCount val="1"/>
                <c:pt idx="0">
                  <c:v>بكالوريوس فأعلى </c:v>
                </c:pt>
              </c:strCache>
            </c:strRef>
          </c:tx>
          <c:spPr>
            <a:solidFill>
              <a:schemeClr val="accent4">
                <a:lumMod val="50000"/>
              </a:schemeClr>
            </a:solidFill>
            <a:scene3d>
              <a:camera prst="orthographicFront"/>
              <a:lightRig rig="threePt" dir="t"/>
            </a:scene3d>
            <a:sp3d>
              <a:bevelT/>
            </a:sp3d>
          </c:spPr>
          <c:invertIfNegative val="0"/>
          <c:dLbls>
            <c:showLegendKey val="0"/>
            <c:showVal val="1"/>
            <c:showCatName val="0"/>
            <c:showSerName val="0"/>
            <c:showPercent val="0"/>
            <c:showBubbleSize val="0"/>
            <c:showLeaderLines val="0"/>
          </c:dLbls>
          <c:cat>
            <c:strRef>
              <c:f>Sheet1!$A$2:$A$4</c:f>
              <c:strCache>
                <c:ptCount val="3"/>
                <c:pt idx="0">
                  <c:v>199 دينار وأقل</c:v>
                </c:pt>
                <c:pt idx="1">
                  <c:v>200-299</c:v>
                </c:pt>
                <c:pt idx="2">
                  <c:v>300 دينار فأكثر</c:v>
                </c:pt>
              </c:strCache>
            </c:strRef>
          </c:cat>
          <c:val>
            <c:numRef>
              <c:f>Sheet1!$B$2:$B$4</c:f>
              <c:numCache>
                <c:formatCode>General</c:formatCode>
                <c:ptCount val="3"/>
                <c:pt idx="0">
                  <c:v>8.3000000000000007</c:v>
                </c:pt>
                <c:pt idx="1">
                  <c:v>14.5</c:v>
                </c:pt>
                <c:pt idx="2">
                  <c:v>60.3</c:v>
                </c:pt>
              </c:numCache>
            </c:numRef>
          </c:val>
        </c:ser>
        <c:ser>
          <c:idx val="1"/>
          <c:order val="1"/>
          <c:tx>
            <c:strRef>
              <c:f>Sheet1!$C$1</c:f>
              <c:strCache>
                <c:ptCount val="1"/>
                <c:pt idx="0">
                  <c:v>دبلوم متوسط</c:v>
                </c:pt>
              </c:strCache>
            </c:strRef>
          </c:tx>
          <c:spPr>
            <a:scene3d>
              <a:camera prst="orthographicFront"/>
              <a:lightRig rig="threePt" dir="t"/>
            </a:scene3d>
            <a:sp3d>
              <a:bevelT/>
            </a:sp3d>
          </c:spPr>
          <c:invertIfNegative val="0"/>
          <c:dLbls>
            <c:dLbl>
              <c:idx val="1"/>
              <c:layout>
                <c:manualLayout>
                  <c:x val="-2.3148148148148147E-3"/>
                  <c:y val="-1.190476190476192E-2"/>
                </c:manualLayout>
              </c:layout>
              <c:showLegendKey val="0"/>
              <c:showVal val="1"/>
              <c:showCatName val="0"/>
              <c:showSerName val="0"/>
              <c:showPercent val="0"/>
              <c:showBubbleSize val="0"/>
            </c:dLbl>
            <c:dLbl>
              <c:idx val="2"/>
              <c:layout>
                <c:manualLayout>
                  <c:x val="-2.3148148148148147E-3"/>
                  <c:y val="-3.9682539682539741E-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Sheet1!$A$2:$A$4</c:f>
              <c:strCache>
                <c:ptCount val="3"/>
                <c:pt idx="0">
                  <c:v>199 دينار وأقل</c:v>
                </c:pt>
                <c:pt idx="1">
                  <c:v>200-299</c:v>
                </c:pt>
                <c:pt idx="2">
                  <c:v>300 دينار فأكثر</c:v>
                </c:pt>
              </c:strCache>
            </c:strRef>
          </c:cat>
          <c:val>
            <c:numRef>
              <c:f>Sheet1!$C$2:$C$4</c:f>
              <c:numCache>
                <c:formatCode>General</c:formatCode>
                <c:ptCount val="3"/>
                <c:pt idx="0">
                  <c:v>8.3000000000000007</c:v>
                </c:pt>
                <c:pt idx="1">
                  <c:v>11.3</c:v>
                </c:pt>
                <c:pt idx="2">
                  <c:v>10.4</c:v>
                </c:pt>
              </c:numCache>
            </c:numRef>
          </c:val>
        </c:ser>
        <c:ser>
          <c:idx val="2"/>
          <c:order val="2"/>
          <c:tx>
            <c:strRef>
              <c:f>Sheet1!$D$1</c:f>
              <c:strCache>
                <c:ptCount val="1"/>
                <c:pt idx="0">
                  <c:v>ثانوي وأقل </c:v>
                </c:pt>
              </c:strCache>
            </c:strRef>
          </c:tx>
          <c:spPr>
            <a:solidFill>
              <a:srgbClr val="00B0F0"/>
            </a:solidFill>
            <a:scene3d>
              <a:camera prst="orthographicFront"/>
              <a:lightRig rig="threePt" dir="t"/>
            </a:scene3d>
            <a:sp3d>
              <a:bevelT/>
            </a:sp3d>
          </c:spPr>
          <c:invertIfNegative val="0"/>
          <c:dLbls>
            <c:showLegendKey val="0"/>
            <c:showVal val="1"/>
            <c:showCatName val="0"/>
            <c:showSerName val="0"/>
            <c:showPercent val="0"/>
            <c:showBubbleSize val="0"/>
            <c:showLeaderLines val="0"/>
          </c:dLbls>
          <c:cat>
            <c:strRef>
              <c:f>Sheet1!$A$2:$A$4</c:f>
              <c:strCache>
                <c:ptCount val="3"/>
                <c:pt idx="0">
                  <c:v>199 دينار وأقل</c:v>
                </c:pt>
                <c:pt idx="1">
                  <c:v>200-299</c:v>
                </c:pt>
                <c:pt idx="2">
                  <c:v>300 دينار فأكثر</c:v>
                </c:pt>
              </c:strCache>
            </c:strRef>
          </c:cat>
          <c:val>
            <c:numRef>
              <c:f>Sheet1!$D$2:$D$4</c:f>
              <c:numCache>
                <c:formatCode>General</c:formatCode>
                <c:ptCount val="3"/>
                <c:pt idx="0">
                  <c:v>75</c:v>
                </c:pt>
                <c:pt idx="1">
                  <c:v>69.400000000000006</c:v>
                </c:pt>
                <c:pt idx="2">
                  <c:v>29.3</c:v>
                </c:pt>
              </c:numCache>
            </c:numRef>
          </c:val>
        </c:ser>
        <c:ser>
          <c:idx val="3"/>
          <c:order val="3"/>
          <c:tx>
            <c:strRef>
              <c:f>Sheet1!$E$1</c:f>
              <c:strCache>
                <c:ptCount val="1"/>
                <c:pt idx="0">
                  <c:v>امي</c:v>
                </c:pt>
              </c:strCache>
            </c:strRef>
          </c:tx>
          <c:spPr>
            <a:solidFill>
              <a:schemeClr val="tx2">
                <a:lumMod val="60000"/>
                <a:lumOff val="40000"/>
              </a:schemeClr>
            </a:solidFill>
            <a:scene3d>
              <a:camera prst="orthographicFront"/>
              <a:lightRig rig="threePt" dir="t"/>
            </a:scene3d>
            <a:sp3d>
              <a:bevelT/>
            </a:sp3d>
          </c:spPr>
          <c:invertIfNegative val="0"/>
          <c:dLbls>
            <c:dLbl>
              <c:idx val="1"/>
              <c:layout>
                <c:manualLayout>
                  <c:x val="2.3148148148148147E-3"/>
                  <c:y val="-4.2757810355428753E-7"/>
                </c:manualLayout>
              </c:layout>
              <c:showLegendKey val="0"/>
              <c:showVal val="1"/>
              <c:showCatName val="0"/>
              <c:showSerName val="0"/>
              <c:showPercent val="0"/>
              <c:showBubbleSize val="0"/>
            </c:dLbl>
            <c:dLbl>
              <c:idx val="2"/>
              <c:delete val="1"/>
            </c:dLbl>
            <c:showLegendKey val="0"/>
            <c:showVal val="1"/>
            <c:showCatName val="0"/>
            <c:showSerName val="0"/>
            <c:showPercent val="0"/>
            <c:showBubbleSize val="0"/>
            <c:showLeaderLines val="0"/>
          </c:dLbls>
          <c:cat>
            <c:strRef>
              <c:f>Sheet1!$A$2:$A$4</c:f>
              <c:strCache>
                <c:ptCount val="3"/>
                <c:pt idx="0">
                  <c:v>199 دينار وأقل</c:v>
                </c:pt>
                <c:pt idx="1">
                  <c:v>200-299</c:v>
                </c:pt>
                <c:pt idx="2">
                  <c:v>300 دينار فأكثر</c:v>
                </c:pt>
              </c:strCache>
            </c:strRef>
          </c:cat>
          <c:val>
            <c:numRef>
              <c:f>Sheet1!$E$2:$E$4</c:f>
              <c:numCache>
                <c:formatCode>General</c:formatCode>
                <c:ptCount val="3"/>
                <c:pt idx="0">
                  <c:v>8.3000000000000007</c:v>
                </c:pt>
                <c:pt idx="1">
                  <c:v>4.8</c:v>
                </c:pt>
                <c:pt idx="2">
                  <c:v>0</c:v>
                </c:pt>
              </c:numCache>
            </c:numRef>
          </c:val>
        </c:ser>
        <c:dLbls>
          <c:showLegendKey val="0"/>
          <c:showVal val="0"/>
          <c:showCatName val="0"/>
          <c:showSerName val="0"/>
          <c:showPercent val="0"/>
          <c:showBubbleSize val="0"/>
        </c:dLbls>
        <c:gapWidth val="150"/>
        <c:overlap val="100"/>
        <c:axId val="127511168"/>
        <c:axId val="127402368"/>
      </c:barChart>
      <c:catAx>
        <c:axId val="127511168"/>
        <c:scaling>
          <c:orientation val="minMax"/>
        </c:scaling>
        <c:delete val="0"/>
        <c:axPos val="l"/>
        <c:numFmt formatCode="General" sourceLinked="0"/>
        <c:majorTickMark val="out"/>
        <c:minorTickMark val="none"/>
        <c:tickLblPos val="nextTo"/>
        <c:crossAx val="127402368"/>
        <c:crosses val="autoZero"/>
        <c:auto val="1"/>
        <c:lblAlgn val="ctr"/>
        <c:lblOffset val="100"/>
        <c:noMultiLvlLbl val="0"/>
      </c:catAx>
      <c:valAx>
        <c:axId val="127402368"/>
        <c:scaling>
          <c:orientation val="minMax"/>
          <c:max val="100"/>
        </c:scaling>
        <c:delete val="0"/>
        <c:axPos val="b"/>
        <c:majorGridlines/>
        <c:numFmt formatCode="General" sourceLinked="1"/>
        <c:majorTickMark val="out"/>
        <c:minorTickMark val="none"/>
        <c:tickLblPos val="nextTo"/>
        <c:crossAx val="127511168"/>
        <c:crosses val="autoZero"/>
        <c:crossBetween val="between"/>
      </c:valAx>
    </c:plotArea>
    <c:legend>
      <c:legendPos val="r"/>
      <c:layout>
        <c:manualLayout>
          <c:xMode val="edge"/>
          <c:yMode val="edge"/>
          <c:x val="0.81223261154855664"/>
          <c:y val="0.22011560862352372"/>
          <c:w val="0.17387849956255474"/>
          <c:h val="0.51154744576402922"/>
        </c:manualLayout>
      </c:layout>
      <c:overlay val="0"/>
      <c:spPr>
        <a:ln>
          <a:solidFill>
            <a:schemeClr val="tx1"/>
          </a:solidFill>
        </a:ln>
      </c:spPr>
    </c:legend>
    <c:plotVisOnly val="1"/>
    <c:dispBlanksAs val="zero"/>
    <c:showDLblsOverMax val="0"/>
  </c:chart>
  <c:spPr>
    <a:solidFill>
      <a:schemeClr val="bg1"/>
    </a:solidFill>
  </c:spPr>
  <c:txPr>
    <a:bodyPr/>
    <a:lstStyle/>
    <a:p>
      <a:pPr>
        <a:defRPr sz="2000" b="1">
          <a:latin typeface="Times New Roman" pitchFamily="18" charset="0"/>
          <a:cs typeface="Times New Roman" pitchFamily="18" charset="0"/>
        </a:defRPr>
      </a:pPr>
      <a:endParaRPr lang="en-US"/>
    </a:p>
  </c:txPr>
  <c:externalData r:id="rId1">
    <c:autoUpdate val="0"/>
  </c:externalData>
  <c:userShapes r:id="rId2"/>
</c:chartSpace>
</file>

<file path=ppt/drawings/_rels/drawing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image" Target="../media/image4.png"/></Relationships>
</file>

<file path=ppt/drawings/_rels/drawing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image" Target="../media/image5.png"/></Relationships>
</file>

<file path=ppt/drawings/_rels/drawing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image" Target="../media/image4.png"/></Relationships>
</file>

<file path=ppt/drawings/drawing1.xml><?xml version="1.0" encoding="utf-8"?>
<c:userShapes xmlns:c="http://schemas.openxmlformats.org/drawingml/2006/chart">
  <cdr:relSizeAnchor xmlns:cdr="http://schemas.openxmlformats.org/drawingml/2006/chartDrawing">
    <cdr:from>
      <cdr:x>0</cdr:x>
      <cdr:y>0.90502</cdr:y>
    </cdr:from>
    <cdr:to>
      <cdr:x>0.57225</cdr:x>
      <cdr:y>1</cdr:y>
    </cdr:to>
    <cdr:sp macro="" textlink="">
      <cdr:nvSpPr>
        <cdr:cNvPr id="2" name="TextBox 1"/>
        <cdr:cNvSpPr txBox="1"/>
      </cdr:nvSpPr>
      <cdr:spPr>
        <a:xfrm xmlns:a="http://schemas.openxmlformats.org/drawingml/2006/main">
          <a:off x="0" y="4276350"/>
          <a:ext cx="2622555" cy="44879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ar-SA" dirty="0" smtClean="0"/>
            <a:t>تقرير حالة الفقر بالأردن ،2010</a:t>
          </a:r>
          <a:endParaRPr lang="en-US" dirty="0"/>
        </a:p>
      </cdr:txBody>
    </cdr:sp>
  </cdr:relSizeAnchor>
</c:userShapes>
</file>

<file path=ppt/drawings/drawing2.xml><?xml version="1.0" encoding="utf-8"?>
<c:userShapes xmlns:c="http://schemas.openxmlformats.org/drawingml/2006/chart">
  <cdr:relSizeAnchor xmlns:cdr="http://schemas.openxmlformats.org/drawingml/2006/chartDrawing">
    <cdr:from>
      <cdr:x>0.82136</cdr:x>
      <cdr:y>0.26531</cdr:y>
    </cdr:from>
    <cdr:to>
      <cdr:x>0.93429</cdr:x>
      <cdr:y>0.44407</cdr:y>
    </cdr:to>
    <cdr:pic>
      <cdr:nvPicPr>
        <cdr:cNvPr id="5"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3600398" y="1328804"/>
          <a:ext cx="495029" cy="895319"/>
        </a:xfrm>
        <a:prstGeom xmlns:a="http://schemas.openxmlformats.org/drawingml/2006/main" prst="rect">
          <a:avLst/>
        </a:prstGeom>
      </cdr:spPr>
    </cdr:pic>
  </cdr:relSizeAnchor>
  <cdr:relSizeAnchor xmlns:cdr="http://schemas.openxmlformats.org/drawingml/2006/chartDrawing">
    <cdr:from>
      <cdr:x>0</cdr:x>
      <cdr:y>0.68917</cdr:y>
    </cdr:from>
    <cdr:to>
      <cdr:x>0.19713</cdr:x>
      <cdr:y>0.86204</cdr:y>
    </cdr:to>
    <cdr:pic>
      <cdr:nvPicPr>
        <cdr:cNvPr id="6" name="chart"/>
        <cdr:cNvPicPr>
          <a:picLocks xmlns:a="http://schemas.openxmlformats.org/drawingml/2006/main" noChangeAspect="1"/>
        </cdr:cNvPicPr>
      </cdr:nvPicPr>
      <cdr:blipFill>
        <a:blip xmlns:a="http://schemas.openxmlformats.org/drawingml/2006/main" xmlns:r="http://schemas.openxmlformats.org/officeDocument/2006/relationships" r:embed="rId2">
          <a:biLevel thresh="75000"/>
        </a:blip>
        <a:stretch xmlns:a="http://schemas.openxmlformats.org/drawingml/2006/main">
          <a:fillRect/>
        </a:stretch>
      </cdr:blipFill>
      <cdr:spPr>
        <a:xfrm xmlns:a="http://schemas.openxmlformats.org/drawingml/2006/main">
          <a:off x="-4653037" y="3451706"/>
          <a:ext cx="864111" cy="865819"/>
        </a:xfrm>
        <a:prstGeom xmlns:a="http://schemas.openxmlformats.org/drawingml/2006/main" prst="rect">
          <a:avLst/>
        </a:prstGeom>
      </cdr:spPr>
    </cdr:pic>
  </cdr:relSizeAnchor>
</c:userShapes>
</file>

<file path=ppt/drawings/drawing3.xml><?xml version="1.0" encoding="utf-8"?>
<c:userShapes xmlns:c="http://schemas.openxmlformats.org/drawingml/2006/chart">
  <cdr:relSizeAnchor xmlns:cdr="http://schemas.openxmlformats.org/drawingml/2006/chartDrawing">
    <cdr:from>
      <cdr:x>0.67105</cdr:x>
      <cdr:y>0.77607</cdr:y>
    </cdr:from>
    <cdr:to>
      <cdr:x>0.82894</cdr:x>
      <cdr:y>0.95047</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biLevel thresh="75000"/>
        </a:blip>
        <a:stretch xmlns:a="http://schemas.openxmlformats.org/drawingml/2006/main">
          <a:fillRect/>
        </a:stretch>
      </cdr:blipFill>
      <cdr:spPr>
        <a:xfrm xmlns:a="http://schemas.openxmlformats.org/drawingml/2006/main">
          <a:off x="3672408" y="3549399"/>
          <a:ext cx="864070" cy="797625"/>
        </a:xfrm>
        <a:prstGeom xmlns:a="http://schemas.openxmlformats.org/drawingml/2006/main" prst="rect">
          <a:avLst/>
        </a:prstGeom>
      </cdr:spPr>
    </cdr:pic>
  </cdr:relSizeAnchor>
  <cdr:relSizeAnchor xmlns:cdr="http://schemas.openxmlformats.org/drawingml/2006/chartDrawing">
    <cdr:from>
      <cdr:x>0.14474</cdr:x>
      <cdr:y>0.22833</cdr:y>
    </cdr:from>
    <cdr:to>
      <cdr:x>0.23684</cdr:x>
      <cdr:y>0.40867</cdr:y>
    </cdr:to>
    <cdr:pic>
      <cdr:nvPicPr>
        <cdr:cNvPr id="4" name="chart"/>
        <cdr:cNvPicPr>
          <a:picLocks xmlns:a="http://schemas.openxmlformats.org/drawingml/2006/main" noChangeAspect="1"/>
        </cdr:cNvPicPr>
      </cdr:nvPicPr>
      <cdr:blipFill>
        <a:blip xmlns:a="http://schemas.openxmlformats.org/drawingml/2006/main" xmlns:r="http://schemas.openxmlformats.org/officeDocument/2006/relationships" r:embed="rId2"/>
        <a:stretch xmlns:a="http://schemas.openxmlformats.org/drawingml/2006/main">
          <a:fillRect/>
        </a:stretch>
      </cdr:blipFill>
      <cdr:spPr>
        <a:xfrm xmlns:a="http://schemas.openxmlformats.org/drawingml/2006/main">
          <a:off x="792088" y="1044276"/>
          <a:ext cx="504044" cy="824791"/>
        </a:xfrm>
        <a:prstGeom xmlns:a="http://schemas.openxmlformats.org/drawingml/2006/main" prst="rect">
          <a:avLst/>
        </a:prstGeom>
      </cdr:spPr>
    </cdr:pic>
  </cdr:relSizeAnchor>
</c:userShapes>
</file>

<file path=ppt/drawings/drawing4.xml><?xml version="1.0" encoding="utf-8"?>
<c:userShapes xmlns:c="http://schemas.openxmlformats.org/drawingml/2006/chart">
  <cdr:relSizeAnchor xmlns:cdr="http://schemas.openxmlformats.org/drawingml/2006/chartDrawing">
    <cdr:from>
      <cdr:x>0.01176</cdr:x>
      <cdr:y>0.26308</cdr:y>
    </cdr:from>
    <cdr:to>
      <cdr:x>0.24013</cdr:x>
      <cdr:y>0.3714</cdr:y>
    </cdr:to>
    <cdr:sp macro="" textlink="">
      <cdr:nvSpPr>
        <cdr:cNvPr id="3" name="Rectangle 2"/>
        <cdr:cNvSpPr/>
      </cdr:nvSpPr>
      <cdr:spPr>
        <a:xfrm xmlns:a="http://schemas.openxmlformats.org/drawingml/2006/main">
          <a:off x="107504" y="1224136"/>
          <a:ext cx="2088232" cy="504056"/>
        </a:xfrm>
        <a:prstGeom xmlns:a="http://schemas.openxmlformats.org/drawingml/2006/main" prst="rect">
          <a:avLst/>
        </a:prstGeom>
        <a:noFill xmlns:a="http://schemas.openxmlformats.org/drawingml/2006/main"/>
        <a:ln xmlns:a="http://schemas.openxmlformats.org/drawingml/2006/main" w="38100">
          <a:solidFill>
            <a:srgbClr val="C0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0.01176</cdr:x>
      <cdr:y>0.38688</cdr:y>
    </cdr:from>
    <cdr:to>
      <cdr:x>0.03538</cdr:x>
      <cdr:y>0.63448</cdr:y>
    </cdr:to>
    <cdr:sp macro="" textlink="">
      <cdr:nvSpPr>
        <cdr:cNvPr id="4" name="Up Arrow 3"/>
        <cdr:cNvSpPr/>
      </cdr:nvSpPr>
      <cdr:spPr>
        <a:xfrm xmlns:a="http://schemas.openxmlformats.org/drawingml/2006/main">
          <a:off x="107504" y="1800200"/>
          <a:ext cx="216024" cy="1152128"/>
        </a:xfrm>
        <a:prstGeom xmlns:a="http://schemas.openxmlformats.org/drawingml/2006/main" prst="upArrow">
          <a:avLst/>
        </a:prstGeom>
        <a:solidFill xmlns:a="http://schemas.openxmlformats.org/drawingml/2006/main">
          <a:srgbClr val="C00000"/>
        </a:solidFill>
        <a:ln xmlns:a="http://schemas.openxmlformats.org/drawingml/2006/main">
          <a:solidFill>
            <a:srgbClr val="C0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0.01963</cdr:x>
      <cdr:y>0.64996</cdr:y>
    </cdr:from>
    <cdr:to>
      <cdr:x>0.24013</cdr:x>
      <cdr:y>0.75828</cdr:y>
    </cdr:to>
    <cdr:sp macro="" textlink="">
      <cdr:nvSpPr>
        <cdr:cNvPr id="5" name="Rectangle 4"/>
        <cdr:cNvSpPr/>
      </cdr:nvSpPr>
      <cdr:spPr>
        <a:xfrm xmlns:a="http://schemas.openxmlformats.org/drawingml/2006/main">
          <a:off x="179512" y="3024336"/>
          <a:ext cx="2016224" cy="504056"/>
        </a:xfrm>
        <a:prstGeom xmlns:a="http://schemas.openxmlformats.org/drawingml/2006/main" prst="rect">
          <a:avLst/>
        </a:prstGeom>
        <a:noFill xmlns:a="http://schemas.openxmlformats.org/drawingml/2006/main"/>
        <a:ln xmlns:a="http://schemas.openxmlformats.org/drawingml/2006/main" w="38100">
          <a:solidFill>
            <a:srgbClr val="C0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solidFill>
              <a:srgbClr val="C00000"/>
            </a:solidFil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0.0087</cdr:x>
      <cdr:y>0.13559</cdr:y>
    </cdr:from>
    <cdr:to>
      <cdr:x>0.54725</cdr:x>
      <cdr:y>0.36777</cdr:y>
    </cdr:to>
    <cdr:sp macro="" textlink="">
      <cdr:nvSpPr>
        <cdr:cNvPr id="2" name="Rectangle 1"/>
        <cdr:cNvSpPr/>
      </cdr:nvSpPr>
      <cdr:spPr>
        <a:xfrm xmlns:a="http://schemas.openxmlformats.org/drawingml/2006/main">
          <a:off x="79513" y="615104"/>
          <a:ext cx="4924535" cy="1053287"/>
        </a:xfrm>
        <a:prstGeom xmlns:a="http://schemas.openxmlformats.org/drawingml/2006/main" prst="rect">
          <a:avLst/>
        </a:prstGeom>
        <a:noFill xmlns:a="http://schemas.openxmlformats.org/drawingml/2006/main"/>
        <a:ln xmlns:a="http://schemas.openxmlformats.org/drawingml/2006/main" w="38100">
          <a:solidFill>
            <a:srgbClr val="C0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6.xml><?xml version="1.0" encoding="utf-8"?>
<c:userShapes xmlns:c="http://schemas.openxmlformats.org/drawingml/2006/chart">
  <cdr:relSizeAnchor xmlns:cdr="http://schemas.openxmlformats.org/drawingml/2006/chartDrawing">
    <cdr:from>
      <cdr:x>0.66537</cdr:x>
      <cdr:y>0.53704</cdr:y>
    </cdr:from>
    <cdr:to>
      <cdr:x>0.77106</cdr:x>
      <cdr:y>0.77113</cdr:y>
    </cdr:to>
    <cdr:pic>
      <cdr:nvPicPr>
        <cdr:cNvPr id="3"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6084168" y="2808312"/>
          <a:ext cx="966430" cy="1224103"/>
        </a:xfrm>
        <a:prstGeom xmlns:a="http://schemas.openxmlformats.org/drawingml/2006/main" prst="rect">
          <a:avLst/>
        </a:prstGeom>
        <a:ln xmlns:a="http://schemas.openxmlformats.org/drawingml/2006/main">
          <a:noFill/>
        </a:ln>
        <a:effectLst xmlns:a="http://schemas.openxmlformats.org/drawingml/2006/main">
          <a:outerShdw blurRad="44450" dist="27940" dir="5400000" algn="ctr">
            <a:srgbClr val="000000">
              <a:alpha val="32000"/>
            </a:srgbClr>
          </a:outerShdw>
        </a:effectLst>
        <a:scene3d xmlns:a="http://schemas.openxmlformats.org/drawingml/2006/main">
          <a:camera prst="orthographicFront">
            <a:rot lat="0" lon="0" rev="0"/>
          </a:camera>
          <a:lightRig rig="balanced" dir="t">
            <a:rot lat="0" lon="0" rev="8700000"/>
          </a:lightRig>
        </a:scene3d>
        <a:sp3d xmlns:a="http://schemas.openxmlformats.org/drawingml/2006/main">
          <a:bevelT w="190500" h="38100"/>
        </a:sp3d>
      </cdr:spPr>
    </cdr:pic>
  </cdr:relSizeAnchor>
  <cdr:relSizeAnchor xmlns:cdr="http://schemas.openxmlformats.org/drawingml/2006/chartDrawing">
    <cdr:from>
      <cdr:x>0.24013</cdr:x>
      <cdr:y>0.19279</cdr:y>
    </cdr:from>
    <cdr:to>
      <cdr:x>0.36996</cdr:x>
      <cdr:y>0.42688</cdr:y>
    </cdr:to>
    <cdr:pic>
      <cdr:nvPicPr>
        <cdr:cNvPr id="6" name="chart"/>
        <cdr:cNvPicPr>
          <a:picLocks xmlns:a="http://schemas.openxmlformats.org/drawingml/2006/main" noChangeAspect="1"/>
        </cdr:cNvPicPr>
      </cdr:nvPicPr>
      <cdr:blipFill>
        <a:blip xmlns:a="http://schemas.openxmlformats.org/drawingml/2006/main" xmlns:r="http://schemas.openxmlformats.org/officeDocument/2006/relationships" r:embed="rId2">
          <a:biLevel thresh="75000"/>
        </a:blip>
        <a:stretch xmlns:a="http://schemas.openxmlformats.org/drawingml/2006/main">
          <a:fillRect/>
        </a:stretch>
      </cdr:blipFill>
      <cdr:spPr>
        <a:xfrm xmlns:a="http://schemas.openxmlformats.org/drawingml/2006/main">
          <a:off x="2195736" y="1008112"/>
          <a:ext cx="1187166" cy="1224103"/>
        </a:xfrm>
        <a:prstGeom xmlns:a="http://schemas.openxmlformats.org/drawingml/2006/main" prst="rect">
          <a:avLst/>
        </a:prstGeom>
        <a:ln xmlns:a="http://schemas.openxmlformats.org/drawingml/2006/main">
          <a:noFill/>
        </a:ln>
        <a:effectLst xmlns:a="http://schemas.openxmlformats.org/drawingml/2006/main">
          <a:outerShdw blurRad="44450" dist="27940" dir="5400000" algn="ctr">
            <a:srgbClr val="000000">
              <a:alpha val="32000"/>
            </a:srgbClr>
          </a:outerShdw>
        </a:effectLst>
        <a:scene3d xmlns:a="http://schemas.openxmlformats.org/drawingml/2006/main">
          <a:camera prst="orthographicFront">
            <a:rot lat="0" lon="0" rev="0"/>
          </a:camera>
          <a:lightRig rig="balanced" dir="t">
            <a:rot lat="0" lon="0" rev="8700000"/>
          </a:lightRig>
        </a:scene3d>
        <a:sp3d xmlns:a="http://schemas.openxmlformats.org/drawingml/2006/main">
          <a:bevelT w="190500" h="38100"/>
        </a:sp3d>
      </cdr:spPr>
    </cdr:pic>
  </cdr:relSizeAnchor>
  <cdr:relSizeAnchor xmlns:cdr="http://schemas.openxmlformats.org/drawingml/2006/chartDrawing">
    <cdr:from>
      <cdr:x>0.44488</cdr:x>
      <cdr:y>0.20656</cdr:y>
    </cdr:from>
    <cdr:to>
      <cdr:x>0.57673</cdr:x>
      <cdr:y>0.43343</cdr:y>
    </cdr:to>
    <cdr:pic>
      <cdr:nvPicPr>
        <cdr:cNvPr id="7" name="chart"/>
        <cdr:cNvPicPr>
          <a:picLocks xmlns:a="http://schemas.openxmlformats.org/drawingml/2006/main" noChangeAspect="1"/>
        </cdr:cNvPicPr>
      </cdr:nvPicPr>
      <cdr:blipFill>
        <a:blip xmlns:a="http://schemas.openxmlformats.org/drawingml/2006/main" xmlns:r="http://schemas.openxmlformats.org/officeDocument/2006/relationships" r:embed="rId2">
          <a:biLevel thresh="75000"/>
        </a:blip>
        <a:stretch xmlns:a="http://schemas.openxmlformats.org/drawingml/2006/main">
          <a:fillRect/>
        </a:stretch>
      </cdr:blipFill>
      <cdr:spPr>
        <a:xfrm xmlns:a="http://schemas.openxmlformats.org/drawingml/2006/main">
          <a:off x="4067944" y="1080120"/>
          <a:ext cx="1205636" cy="1186348"/>
        </a:xfrm>
        <a:prstGeom xmlns:a="http://schemas.openxmlformats.org/drawingml/2006/main" prst="rect">
          <a:avLst/>
        </a:prstGeom>
        <a:ln xmlns:a="http://schemas.openxmlformats.org/drawingml/2006/main">
          <a:noFill/>
        </a:ln>
        <a:effectLst xmlns:a="http://schemas.openxmlformats.org/drawingml/2006/main">
          <a:outerShdw blurRad="44450" dist="27940" dir="5400000" algn="ctr">
            <a:srgbClr val="000000">
              <a:alpha val="32000"/>
            </a:srgbClr>
          </a:outerShdw>
        </a:effectLst>
        <a:scene3d xmlns:a="http://schemas.openxmlformats.org/drawingml/2006/main">
          <a:camera prst="orthographicFront">
            <a:rot lat="0" lon="0" rev="0"/>
          </a:camera>
          <a:lightRig rig="balanced" dir="t">
            <a:rot lat="0" lon="0" rev="8700000"/>
          </a:lightRig>
        </a:scene3d>
        <a:sp3d xmlns:a="http://schemas.openxmlformats.org/drawingml/2006/main">
          <a:bevelT w="190500" h="38100"/>
        </a:sp3d>
      </cdr:spPr>
    </cdr:pic>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CA37FB-8149-44C1-8CA5-7F3002C46410}" type="datetimeFigureOut">
              <a:rPr lang="en-US" smtClean="0"/>
              <a:pPr/>
              <a:t>5/15/2016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FA4D21-92D9-4880-A2A4-E9B9ECA34EBF}" type="slidenum">
              <a:rPr lang="en-US" smtClean="0"/>
              <a:pPr/>
              <a:t>‹#›</a:t>
            </a:fld>
            <a:endParaRPr lang="en-US"/>
          </a:p>
        </p:txBody>
      </p:sp>
    </p:spTree>
    <p:extLst>
      <p:ext uri="{BB962C8B-B14F-4D97-AF65-F5344CB8AC3E}">
        <p14:creationId xmlns:p14="http://schemas.microsoft.com/office/powerpoint/2010/main" val="651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200" b="0" kern="1200" dirty="0" smtClean="0">
                <a:solidFill>
                  <a:schemeClr val="tx1"/>
                </a:solidFill>
                <a:effectLst/>
                <a:latin typeface="+mn-lt"/>
                <a:ea typeface="+mn-ea"/>
                <a:cs typeface="+mn-cs"/>
              </a:rPr>
              <a:t>بداية أود أن اطلعكم </a:t>
            </a:r>
            <a:r>
              <a:rPr lang="ar-JO" sz="1200" b="0" kern="1200" dirty="0" smtClean="0">
                <a:solidFill>
                  <a:schemeClr val="tx1"/>
                </a:solidFill>
                <a:effectLst/>
                <a:latin typeface="+mn-lt"/>
                <a:ea typeface="+mn-ea"/>
                <a:cs typeface="+mn-cs"/>
              </a:rPr>
              <a:t>على واقع المرأة الاردنية اقتصاديا</a:t>
            </a:r>
            <a:r>
              <a:rPr lang="ar-SA" sz="1200" b="0" kern="1200" dirty="0" smtClean="0">
                <a:solidFill>
                  <a:schemeClr val="tx1"/>
                </a:solidFill>
                <a:effectLst/>
                <a:latin typeface="+mn-lt"/>
                <a:ea typeface="+mn-ea"/>
                <a:cs typeface="+mn-cs"/>
              </a:rPr>
              <a:t>ً </a:t>
            </a:r>
            <a:r>
              <a:rPr lang="ar-JO" sz="1200" b="0" kern="1200" dirty="0" smtClean="0">
                <a:solidFill>
                  <a:schemeClr val="tx1"/>
                </a:solidFill>
                <a:effectLst/>
                <a:latin typeface="+mn-lt"/>
                <a:ea typeface="+mn-ea"/>
                <a:cs typeface="+mn-cs"/>
              </a:rPr>
              <a:t>وسنسلط</a:t>
            </a:r>
            <a:r>
              <a:rPr lang="ar-JO" sz="1200" b="0" kern="1200" baseline="0" dirty="0" smtClean="0">
                <a:solidFill>
                  <a:schemeClr val="tx1"/>
                </a:solidFill>
                <a:effectLst/>
                <a:latin typeface="+mn-lt"/>
                <a:ea typeface="+mn-ea"/>
                <a:cs typeface="+mn-cs"/>
              </a:rPr>
              <a:t> الضوء على </a:t>
            </a:r>
            <a:r>
              <a:rPr lang="ar-SA" sz="1200" b="0" kern="1200" baseline="0" dirty="0" smtClean="0">
                <a:solidFill>
                  <a:schemeClr val="tx1"/>
                </a:solidFill>
                <a:effectLst/>
                <a:latin typeface="+mn-lt"/>
                <a:ea typeface="+mn-ea"/>
                <a:cs typeface="+mn-cs"/>
              </a:rPr>
              <a:t>مؤشرات التمكين الاقتصادي للمرأة </a:t>
            </a:r>
            <a:r>
              <a:rPr lang="ar-SA" sz="1200" b="0" kern="1200" dirty="0" smtClean="0">
                <a:solidFill>
                  <a:schemeClr val="tx1"/>
                </a:solidFill>
                <a:effectLst/>
                <a:latin typeface="+mn-lt"/>
                <a:ea typeface="+mn-ea"/>
                <a:cs typeface="+mn-cs"/>
              </a:rPr>
              <a:t>والتي أشير اليها في</a:t>
            </a:r>
            <a:r>
              <a:rPr lang="ar-SA" sz="1200" b="0" kern="1200" baseline="0" dirty="0" smtClean="0">
                <a:solidFill>
                  <a:schemeClr val="tx1"/>
                </a:solidFill>
                <a:effectLst/>
                <a:latin typeface="+mn-lt"/>
                <a:ea typeface="+mn-ea"/>
                <a:cs typeface="+mn-cs"/>
              </a:rPr>
              <a:t> </a:t>
            </a:r>
            <a:r>
              <a:rPr lang="ar-JO" sz="1200" b="0" kern="1200" dirty="0" smtClean="0">
                <a:solidFill>
                  <a:schemeClr val="tx1"/>
                </a:solidFill>
                <a:effectLst/>
                <a:latin typeface="+mn-lt"/>
                <a:ea typeface="+mn-ea"/>
                <a:cs typeface="+mn-cs"/>
              </a:rPr>
              <a:t>اهداف التنمية المستدامة </a:t>
            </a:r>
            <a:r>
              <a:rPr lang="ar-SA" sz="1200" b="0" kern="1200" dirty="0" smtClean="0">
                <a:solidFill>
                  <a:schemeClr val="tx1"/>
                </a:solidFill>
                <a:effectLst/>
                <a:latin typeface="+mn-lt"/>
                <a:ea typeface="+mn-ea"/>
                <a:cs typeface="+mn-cs"/>
              </a:rPr>
              <a:t>وسوف نتحدث عن الاناث المقترضات قروض ميكروية</a:t>
            </a:r>
            <a:r>
              <a:rPr lang="ar-SA" sz="1200" b="0" kern="1200" baseline="0" dirty="0" smtClean="0">
                <a:solidFill>
                  <a:schemeClr val="tx1"/>
                </a:solidFill>
                <a:effectLst/>
                <a:latin typeface="+mn-lt"/>
                <a:ea typeface="+mn-ea"/>
                <a:cs typeface="+mn-cs"/>
              </a:rPr>
              <a:t> </a:t>
            </a:r>
            <a:r>
              <a:rPr lang="ar-SA" sz="1200" b="0" kern="1200" dirty="0" smtClean="0">
                <a:solidFill>
                  <a:schemeClr val="tx1"/>
                </a:solidFill>
                <a:effectLst/>
                <a:latin typeface="+mn-lt"/>
                <a:ea typeface="+mn-ea"/>
                <a:cs typeface="+mn-cs"/>
              </a:rPr>
              <a:t>وهل كان لحصولهن على تلك القروض أي أثر</a:t>
            </a:r>
            <a:r>
              <a:rPr lang="ar-SA" sz="1200" b="0" kern="1200" baseline="0" dirty="0" smtClean="0">
                <a:solidFill>
                  <a:schemeClr val="tx1"/>
                </a:solidFill>
                <a:effectLst/>
                <a:latin typeface="+mn-lt"/>
                <a:ea typeface="+mn-ea"/>
                <a:cs typeface="+mn-cs"/>
              </a:rPr>
              <a:t> انعكس على </a:t>
            </a:r>
            <a:r>
              <a:rPr lang="ar-SA" sz="1200" b="0" kern="1200" dirty="0" smtClean="0">
                <a:solidFill>
                  <a:schemeClr val="tx1"/>
                </a:solidFill>
                <a:effectLst/>
                <a:latin typeface="+mn-lt"/>
                <a:ea typeface="+mn-ea"/>
                <a:cs typeface="+mn-cs"/>
              </a:rPr>
              <a:t>تمكينهن</a:t>
            </a:r>
            <a:r>
              <a:rPr lang="ar-SA" sz="1200" b="0" kern="1200" baseline="0" dirty="0" smtClean="0">
                <a:solidFill>
                  <a:schemeClr val="tx1"/>
                </a:solidFill>
                <a:effectLst/>
                <a:latin typeface="+mn-lt"/>
                <a:ea typeface="+mn-ea"/>
                <a:cs typeface="+mn-cs"/>
              </a:rPr>
              <a:t> اقتصاديا وما هي العقبات </a:t>
            </a:r>
            <a:r>
              <a:rPr lang="ar-JO" sz="1200" b="0" kern="1200" dirty="0" smtClean="0">
                <a:solidFill>
                  <a:schemeClr val="tx1"/>
                </a:solidFill>
                <a:effectLst/>
                <a:latin typeface="+mn-lt"/>
                <a:ea typeface="+mn-ea"/>
                <a:cs typeface="+mn-cs"/>
              </a:rPr>
              <a:t>التي تحول دون وصولها الى الموارد الاقتصادية</a:t>
            </a:r>
            <a:r>
              <a:rPr lang="ar-SA" sz="1200" b="0" kern="1200" dirty="0" smtClean="0">
                <a:solidFill>
                  <a:schemeClr val="tx1"/>
                </a:solidFill>
                <a:effectLst/>
                <a:latin typeface="+mn-lt"/>
                <a:ea typeface="+mn-ea"/>
                <a:cs typeface="+mn-cs"/>
              </a:rPr>
              <a:t>؟</a:t>
            </a:r>
          </a:p>
          <a:p>
            <a:pPr marL="0" marR="0" indent="0" algn="r" defTabSz="914400" rtl="1" eaLnBrk="1" fontAlgn="auto" latinLnBrk="0" hangingPunct="1">
              <a:lnSpc>
                <a:spcPct val="100000"/>
              </a:lnSpc>
              <a:spcBef>
                <a:spcPts val="0"/>
              </a:spcBef>
              <a:spcAft>
                <a:spcPts val="0"/>
              </a:spcAft>
              <a:buClrTx/>
              <a:buSzTx/>
              <a:buFontTx/>
              <a:buNone/>
              <a:tabLst/>
              <a:defRPr/>
            </a:pPr>
            <a:endParaRPr lang="ar-SA" sz="1200" b="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5FA4D21-92D9-4880-A2A4-E9B9ECA34EBF}" type="slidenum">
              <a:rPr lang="en-US" smtClean="0"/>
              <a:pPr/>
              <a:t>1</a:t>
            </a:fld>
            <a:endParaRPr lang="en-US"/>
          </a:p>
        </p:txBody>
      </p:sp>
    </p:spTree>
    <p:extLst>
      <p:ext uri="{BB962C8B-B14F-4D97-AF65-F5344CB8AC3E}">
        <p14:creationId xmlns:p14="http://schemas.microsoft.com/office/powerpoint/2010/main" val="205204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200" kern="1200" dirty="0" smtClean="0">
                <a:solidFill>
                  <a:schemeClr val="tx1"/>
                </a:solidFill>
                <a:latin typeface="+mn-lt"/>
                <a:ea typeface="+mn-ea"/>
                <a:cs typeface="+mn-cs"/>
              </a:rPr>
              <a:t>ان تمكين المرأة اقتصاديا يعني التحكم والوصول إلى الموارد الاقتصادية كالرجال وخاصة في تملك  الأصول الاقتصادية كالأراضي والشقق وامتلاك الرصيد المالي وبالتالي</a:t>
            </a:r>
            <a:r>
              <a:rPr lang="ar-SA" sz="1200" kern="1200" baseline="0" dirty="0" smtClean="0">
                <a:solidFill>
                  <a:schemeClr val="tx1"/>
                </a:solidFill>
                <a:latin typeface="+mn-lt"/>
                <a:ea typeface="+mn-ea"/>
                <a:cs typeface="+mn-cs"/>
              </a:rPr>
              <a:t> </a:t>
            </a:r>
            <a:r>
              <a:rPr lang="ar-SA" sz="1200" kern="1200" dirty="0" smtClean="0">
                <a:solidFill>
                  <a:schemeClr val="tx1"/>
                </a:solidFill>
                <a:latin typeface="+mn-lt"/>
                <a:ea typeface="+mn-ea"/>
                <a:cs typeface="+mn-cs"/>
              </a:rPr>
              <a:t>يعزز قدرتها على الاختيار بزيادة سيطرتها على الأصول الاقتصادية.. </a:t>
            </a:r>
            <a:r>
              <a:rPr lang="ar-JO" sz="1200" kern="1200" dirty="0" smtClean="0">
                <a:solidFill>
                  <a:schemeClr val="tx1"/>
                </a:solidFill>
                <a:latin typeface="+mn-lt"/>
                <a:ea typeface="+mn-ea"/>
                <a:cs typeface="+mn-cs"/>
              </a:rPr>
              <a:t>أن واحد من كل خمس افراد مالكي للأراضي هي أنثى</a:t>
            </a:r>
            <a:r>
              <a:rPr lang="en-US" sz="1200" kern="1200" dirty="0" smtClean="0">
                <a:solidFill>
                  <a:schemeClr val="tx1"/>
                </a:solidFill>
                <a:latin typeface="+mn-lt"/>
                <a:ea typeface="+mn-ea"/>
                <a:cs typeface="+mn-cs"/>
              </a:rPr>
              <a:t> </a:t>
            </a:r>
            <a:r>
              <a:rPr lang="ar-JO" sz="1200" kern="1200" dirty="0" smtClean="0">
                <a:solidFill>
                  <a:schemeClr val="tx1"/>
                </a:solidFill>
                <a:latin typeface="+mn-lt"/>
                <a:ea typeface="+mn-ea"/>
                <a:cs typeface="+mn-cs"/>
              </a:rPr>
              <a:t>كما توفرت للمرأة فرصة تسجيل الأراضي بصورة مشتركة باسم الزوجين حيث بلغت الملكية المشتركة للأراضي 5% لعام 2014 حيث يمكن للمرأة الاحتفاظ بملكية جزء من هذه الممتلكات وأما فيما يخص تملك الاناث للشقق فقد بلغت نسبة الاناث مالكات الشقق في عام 2014 حوالي الربع و 5% كملكية مشتركة</a:t>
            </a:r>
            <a:r>
              <a:rPr lang="ar-JO" sz="1200" kern="1200" baseline="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5FA4D21-92D9-4880-A2A4-E9B9ECA34EBF}"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JO" dirty="0" smtClean="0"/>
              <a:t>وعند تتبع فجوة النوع</a:t>
            </a:r>
            <a:r>
              <a:rPr lang="ar-JO" baseline="0" dirty="0" smtClean="0"/>
              <a:t> الاجتماعي للأفراد المقترضين قروض ميكرويية نلاحظ أنه لا تزال الفجوة مرتفعة لصالح الاناث في عدد القروض الممنوحة لها </a:t>
            </a:r>
            <a:r>
              <a:rPr lang="ar-SA" baseline="0" dirty="0" smtClean="0"/>
              <a:t>في حين أن </a:t>
            </a:r>
            <a:r>
              <a:rPr lang="ar-JO" baseline="0" dirty="0" smtClean="0"/>
              <a:t>الفجوة تميل لصالح الذكور في ملكية الأراضي والشقق</a:t>
            </a:r>
            <a:r>
              <a:rPr lang="ar-SA" baseline="0" dirty="0" smtClean="0"/>
              <a:t> </a:t>
            </a:r>
            <a:r>
              <a:rPr lang="ar-SA" sz="1200" kern="1200" dirty="0" smtClean="0">
                <a:solidFill>
                  <a:schemeClr val="tx1"/>
                </a:solidFill>
                <a:effectLst/>
                <a:latin typeface="+mn-lt"/>
                <a:ea typeface="+mn-ea"/>
                <a:cs typeface="+mn-cs"/>
              </a:rPr>
              <a:t> فع</a:t>
            </a:r>
            <a:r>
              <a:rPr lang="ar-JO" sz="1200" kern="1200" dirty="0" smtClean="0">
                <a:solidFill>
                  <a:schemeClr val="tx1"/>
                </a:solidFill>
                <a:effectLst/>
                <a:latin typeface="+mn-lt"/>
                <a:ea typeface="+mn-ea"/>
                <a:cs typeface="+mn-cs"/>
              </a:rPr>
              <a:t>لى الرغم من ارتفاع نسب الاناث المقترضات وازدياد عدد التسهيلات التي تحصل عليها المرأة من مؤسسات الاقراض والشركات التي تمنحها قروض ميكروية الا أن ذلك لم يكن له الأثر في زيادة نسبة تملك المرأة للأراضي، حيث لاتزال فجوة النوع الاجتماعي تميل لصالح الذكور في مؤشر </a:t>
            </a:r>
            <a:r>
              <a:rPr lang="ar-SA" sz="1200" kern="1200" dirty="0" smtClean="0">
                <a:solidFill>
                  <a:schemeClr val="tx1"/>
                </a:solidFill>
                <a:effectLst/>
                <a:latin typeface="+mn-lt"/>
                <a:ea typeface="+mn-ea"/>
                <a:cs typeface="+mn-cs"/>
              </a:rPr>
              <a:t>ي </a:t>
            </a:r>
            <a:r>
              <a:rPr lang="ar-JO" sz="1200" kern="1200" dirty="0" smtClean="0">
                <a:solidFill>
                  <a:schemeClr val="tx1"/>
                </a:solidFill>
                <a:effectLst/>
                <a:latin typeface="+mn-lt"/>
                <a:ea typeface="+mn-ea"/>
                <a:cs typeface="+mn-cs"/>
              </a:rPr>
              <a:t>ملكية الأراضي</a:t>
            </a:r>
            <a:r>
              <a:rPr lang="ar-SA" sz="1200" kern="1200" dirty="0" smtClean="0">
                <a:solidFill>
                  <a:schemeClr val="tx1"/>
                </a:solidFill>
                <a:effectLst/>
                <a:latin typeface="+mn-lt"/>
                <a:ea typeface="+mn-ea"/>
                <a:cs typeface="+mn-cs"/>
              </a:rPr>
              <a:t> و الشقق</a:t>
            </a:r>
            <a:r>
              <a:rPr lang="ar-JO"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algn="r" rtl="1"/>
            <a:r>
              <a:rPr lang="ar-JO" baseline="0" dirty="0" smtClean="0"/>
              <a:t> </a:t>
            </a:r>
            <a:r>
              <a:rPr lang="ar-JO" sz="1200" kern="1200" dirty="0" smtClean="0">
                <a:solidFill>
                  <a:schemeClr val="tx1"/>
                </a:solidFill>
                <a:latin typeface="+mn-lt"/>
                <a:ea typeface="+mn-ea"/>
                <a:cs typeface="+mn-cs"/>
              </a:rPr>
              <a:t>ويمكن تعليل النتيجة السابقة لعدد من العوامل والتي منها أن العادات الاجتماعية لها دور سلبي في تمكين المرأة حيث تؤدي الى اختلال النوع الاجتماعي وميلانه نحو تحكم الرجل في الموارد الاقتصادية ومن حيث الضغوطات الاجتماعية التي تواجهها المرأة مثل التنازل عن حصتها في الميراث وغيرها. </a:t>
            </a:r>
            <a:endParaRPr lang="en-US"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5FA4D21-92D9-4880-A2A4-E9B9ECA34EBF}"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200" kern="1200" dirty="0" smtClean="0">
                <a:solidFill>
                  <a:schemeClr val="tx1"/>
                </a:solidFill>
                <a:latin typeface="+mn-lt"/>
                <a:ea typeface="+mn-ea"/>
                <a:cs typeface="+mn-cs"/>
              </a:rPr>
              <a:t>وعند تحليل واقع المرأة في وصولها للموارد الاقتصادية</a:t>
            </a:r>
            <a:r>
              <a:rPr lang="ar-SA" sz="1200" kern="1200" baseline="0" dirty="0" smtClean="0">
                <a:solidFill>
                  <a:schemeClr val="tx1"/>
                </a:solidFill>
                <a:latin typeface="+mn-lt"/>
                <a:ea typeface="+mn-ea"/>
                <a:cs typeface="+mn-cs"/>
              </a:rPr>
              <a:t> وما هي التغيرات الحاصلة خلال الفترة الزمنية 2009-2014 تبين أن نسبة التغير للنساء المقترضات قروض ميكروية كانت مرتفعة بمقدار </a:t>
            </a:r>
            <a:r>
              <a:rPr lang="ar-SA" sz="1200" kern="1200" baseline="0" dirty="0" smtClean="0">
                <a:solidFill>
                  <a:schemeClr val="tx1"/>
                </a:solidFill>
                <a:latin typeface="+mn-lt"/>
                <a:ea typeface="+mn-ea"/>
                <a:cs typeface="+mn-cs"/>
              </a:rPr>
              <a:t>النصف تقريبا (46.3 %) في المقابل نسبة التغير في ملكيتها للاراضي خلال الفترة الزمنية ذاتها  بلغت 25% ونسبة التغير في ملكيتها للشقق لم تتجاوز ال16% أي أن ذلك التغيير الايجابي في الارتفاع في نسبة النساء المقترضات قروض ميكروية لم يماثله التغيير الجوهري في نسب النساء مالكات للأراضي والشقق خلال نفس الفترة الزمنية  </a:t>
            </a:r>
            <a:endParaRPr lang="ar-SA" sz="1200" kern="1200" dirty="0" smtClean="0">
              <a:solidFill>
                <a:schemeClr val="tx1"/>
              </a:solidFill>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ar-SA" sz="1200" kern="1200" dirty="0" smtClean="0">
              <a:solidFill>
                <a:schemeClr val="tx1"/>
              </a:solidFill>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r>
              <a:rPr lang="ar-JO" sz="1200" kern="1200" dirty="0" smtClean="0">
                <a:solidFill>
                  <a:schemeClr val="tx1"/>
                </a:solidFill>
                <a:latin typeface="+mn-lt"/>
                <a:ea typeface="+mn-ea"/>
                <a:cs typeface="+mn-cs"/>
              </a:rPr>
              <a:t>ونتيجة لما سبق نلاحظ من انه </a:t>
            </a:r>
            <a:r>
              <a:rPr lang="ar-SA" sz="1200" kern="1200" dirty="0" smtClean="0">
                <a:solidFill>
                  <a:schemeClr val="tx1"/>
                </a:solidFill>
                <a:latin typeface="+mn-lt"/>
                <a:ea typeface="+mn-ea"/>
                <a:cs typeface="+mn-cs"/>
              </a:rPr>
              <a:t>رغم ارتفاع حصول </a:t>
            </a:r>
            <a:r>
              <a:rPr lang="ar-JO" sz="1200" kern="1200" dirty="0" smtClean="0">
                <a:solidFill>
                  <a:schemeClr val="tx1"/>
                </a:solidFill>
                <a:latin typeface="+mn-lt"/>
                <a:ea typeface="+mn-ea"/>
                <a:cs typeface="+mn-cs"/>
              </a:rPr>
              <a:t>الاناث المقترضات </a:t>
            </a:r>
            <a:r>
              <a:rPr lang="ar-SA" sz="1200" kern="1200" dirty="0" smtClean="0">
                <a:solidFill>
                  <a:schemeClr val="tx1"/>
                </a:solidFill>
                <a:latin typeface="+mn-lt"/>
                <a:ea typeface="+mn-ea"/>
                <a:cs typeface="+mn-cs"/>
              </a:rPr>
              <a:t> على </a:t>
            </a:r>
            <a:r>
              <a:rPr lang="ar-JO" sz="1200" kern="1200" dirty="0" smtClean="0">
                <a:solidFill>
                  <a:schemeClr val="tx1"/>
                </a:solidFill>
                <a:latin typeface="+mn-lt"/>
                <a:ea typeface="+mn-ea"/>
                <a:cs typeface="+mn-cs"/>
              </a:rPr>
              <a:t>قروض ميكروية </a:t>
            </a:r>
            <a:r>
              <a:rPr lang="ar-SA" sz="1200" kern="1200" dirty="0" smtClean="0">
                <a:solidFill>
                  <a:schemeClr val="tx1"/>
                </a:solidFill>
                <a:latin typeface="+mn-lt"/>
                <a:ea typeface="+mn-ea"/>
                <a:cs typeface="+mn-cs"/>
              </a:rPr>
              <a:t>خلال الفترة </a:t>
            </a:r>
            <a:r>
              <a:rPr lang="ar-SA" sz="1200" kern="1200" dirty="0" smtClean="0">
                <a:solidFill>
                  <a:schemeClr val="tx1"/>
                </a:solidFill>
                <a:latin typeface="+mn-lt"/>
                <a:ea typeface="+mn-ea"/>
                <a:cs typeface="+mn-cs"/>
              </a:rPr>
              <a:t>2009-2014 </a:t>
            </a:r>
            <a:r>
              <a:rPr lang="ar-JO" sz="1200" kern="1200" dirty="0" smtClean="0">
                <a:solidFill>
                  <a:schemeClr val="tx1"/>
                </a:solidFill>
                <a:latin typeface="+mn-lt"/>
                <a:ea typeface="+mn-ea"/>
                <a:cs typeface="+mn-cs"/>
              </a:rPr>
              <a:t>الا أنه لم يكن له الأثر الواضح في وصول المرأة الى </a:t>
            </a:r>
            <a:r>
              <a:rPr lang="ar-SA" sz="1200" kern="1200" dirty="0" smtClean="0">
                <a:solidFill>
                  <a:schemeClr val="tx1"/>
                </a:solidFill>
                <a:latin typeface="+mn-lt"/>
                <a:ea typeface="+mn-ea"/>
                <a:cs typeface="+mn-cs"/>
              </a:rPr>
              <a:t>الاصول</a:t>
            </a:r>
            <a:r>
              <a:rPr lang="ar-JO" sz="1200" kern="1200" dirty="0" smtClean="0">
                <a:solidFill>
                  <a:schemeClr val="tx1"/>
                </a:solidFill>
                <a:latin typeface="+mn-lt"/>
                <a:ea typeface="+mn-ea"/>
                <a:cs typeface="+mn-cs"/>
              </a:rPr>
              <a:t> </a:t>
            </a:r>
            <a:r>
              <a:rPr lang="ar-JO" sz="1200" kern="1200" dirty="0" smtClean="0">
                <a:solidFill>
                  <a:schemeClr val="tx1"/>
                </a:solidFill>
                <a:latin typeface="+mn-lt"/>
                <a:ea typeface="+mn-ea"/>
                <a:cs typeface="+mn-cs"/>
              </a:rPr>
              <a:t>الاقتصادية </a:t>
            </a:r>
            <a:r>
              <a:rPr lang="ar-SA" sz="1200" kern="1200" dirty="0" smtClean="0">
                <a:solidFill>
                  <a:schemeClr val="tx1"/>
                </a:solidFill>
                <a:latin typeface="+mn-lt"/>
                <a:ea typeface="+mn-ea"/>
                <a:cs typeface="+mn-cs"/>
              </a:rPr>
              <a:t>مثل ملكية الاراضي والشقق </a:t>
            </a:r>
            <a:r>
              <a:rPr lang="ar-JO" sz="1200" kern="1200" dirty="0" smtClean="0">
                <a:solidFill>
                  <a:schemeClr val="tx1"/>
                </a:solidFill>
                <a:latin typeface="+mn-lt"/>
                <a:ea typeface="+mn-ea"/>
                <a:cs typeface="+mn-cs"/>
              </a:rPr>
              <a:t>واتخاذ القرار</a:t>
            </a:r>
            <a:r>
              <a:rPr lang="ar-SA" sz="1200" kern="1200" dirty="0" smtClean="0">
                <a:solidFill>
                  <a:schemeClr val="tx1"/>
                </a:solidFill>
                <a:latin typeface="+mn-lt"/>
                <a:ea typeface="+mn-ea"/>
                <a:cs typeface="+mn-cs"/>
              </a:rPr>
              <a:t> والتحكم بالاصول</a:t>
            </a:r>
            <a:r>
              <a:rPr lang="ar-SA" sz="1200" kern="1200" baseline="0" dirty="0" smtClean="0">
                <a:solidFill>
                  <a:schemeClr val="tx1"/>
                </a:solidFill>
                <a:latin typeface="+mn-lt"/>
                <a:ea typeface="+mn-ea"/>
                <a:cs typeface="+mn-cs"/>
              </a:rPr>
              <a:t> الاقتصادية </a:t>
            </a:r>
            <a:r>
              <a:rPr lang="ar-JO" sz="1200" kern="1200" dirty="0" smtClean="0">
                <a:solidFill>
                  <a:schemeClr val="tx1"/>
                </a:solidFill>
                <a:latin typeface="+mn-lt"/>
                <a:ea typeface="+mn-ea"/>
                <a:cs typeface="+mn-cs"/>
              </a:rPr>
              <a:t> الأمر </a:t>
            </a:r>
            <a:r>
              <a:rPr lang="ar-JO" sz="1200" kern="1200" dirty="0" smtClean="0">
                <a:solidFill>
                  <a:schemeClr val="tx1"/>
                </a:solidFill>
                <a:latin typeface="+mn-lt"/>
                <a:ea typeface="+mn-ea"/>
                <a:cs typeface="+mn-cs"/>
              </a:rPr>
              <a:t>الذي انعكس </a:t>
            </a:r>
            <a:r>
              <a:rPr lang="ar-JO" sz="1200" kern="1200" dirty="0" smtClean="0">
                <a:solidFill>
                  <a:schemeClr val="tx1"/>
                </a:solidFill>
                <a:latin typeface="+mn-lt"/>
                <a:ea typeface="+mn-ea"/>
                <a:cs typeface="+mn-cs"/>
              </a:rPr>
              <a:t>على</a:t>
            </a:r>
            <a:r>
              <a:rPr lang="ar-SA" sz="1200" kern="1200" smtClean="0">
                <a:solidFill>
                  <a:schemeClr val="tx1"/>
                </a:solidFill>
                <a:latin typeface="+mn-lt"/>
                <a:ea typeface="+mn-ea"/>
                <a:cs typeface="+mn-cs"/>
              </a:rPr>
              <a:t> تقليل فرصة  </a:t>
            </a:r>
            <a:r>
              <a:rPr lang="ar-SA" sz="1200" kern="1200" dirty="0" smtClean="0">
                <a:solidFill>
                  <a:schemeClr val="tx1"/>
                </a:solidFill>
                <a:latin typeface="+mn-lt"/>
                <a:ea typeface="+mn-ea"/>
                <a:cs typeface="+mn-cs"/>
              </a:rPr>
              <a:t>وصولها الى الموارد الاقتصادية المختلفة الاخرى والذي أثر على </a:t>
            </a:r>
            <a:r>
              <a:rPr lang="ar-JO" sz="1200" kern="1200" dirty="0" smtClean="0">
                <a:solidFill>
                  <a:schemeClr val="tx1"/>
                </a:solidFill>
                <a:latin typeface="+mn-lt"/>
                <a:ea typeface="+mn-ea"/>
                <a:cs typeface="+mn-cs"/>
              </a:rPr>
              <a:t> </a:t>
            </a:r>
            <a:r>
              <a:rPr lang="ar-JO" sz="1200" kern="1200" dirty="0" smtClean="0">
                <a:solidFill>
                  <a:schemeClr val="tx1"/>
                </a:solidFill>
                <a:latin typeface="+mn-lt"/>
                <a:ea typeface="+mn-ea"/>
                <a:cs typeface="+mn-cs"/>
              </a:rPr>
              <a:t>مسير</a:t>
            </a:r>
            <a:r>
              <a:rPr lang="ar-SA" sz="1200" kern="1200" dirty="0" smtClean="0">
                <a:solidFill>
                  <a:schemeClr val="tx1"/>
                </a:solidFill>
                <a:latin typeface="+mn-lt"/>
                <a:ea typeface="+mn-ea"/>
                <a:cs typeface="+mn-cs"/>
              </a:rPr>
              <a:t>تها</a:t>
            </a:r>
            <a:r>
              <a:rPr lang="ar-JO" sz="1200" kern="1200" dirty="0" smtClean="0">
                <a:solidFill>
                  <a:schemeClr val="tx1"/>
                </a:solidFill>
                <a:latin typeface="+mn-lt"/>
                <a:ea typeface="+mn-ea"/>
                <a:cs typeface="+mn-cs"/>
              </a:rPr>
              <a:t>في التنمية الاقتصادية</a:t>
            </a:r>
            <a:endParaRPr lang="en-US"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5FA4D21-92D9-4880-A2A4-E9B9ECA34EBF}"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JO" sz="1200" kern="1200" dirty="0" smtClean="0">
                <a:solidFill>
                  <a:schemeClr val="tx1"/>
                </a:solidFill>
                <a:effectLst/>
                <a:latin typeface="+mn-lt"/>
                <a:ea typeface="+mn-ea"/>
                <a:cs typeface="+mn-cs"/>
              </a:rPr>
              <a:t>إن امتلاك الاناث للأوراق المالية( الأسهم، السندات) يشجع على تنمية</a:t>
            </a:r>
            <a:r>
              <a:rPr lang="en-US" sz="1200" kern="1200" dirty="0" smtClean="0">
                <a:solidFill>
                  <a:schemeClr val="tx1"/>
                </a:solidFill>
                <a:effectLst/>
                <a:latin typeface="+mn-lt"/>
                <a:ea typeface="+mn-ea"/>
                <a:cs typeface="+mn-cs"/>
              </a:rPr>
              <a:t> </a:t>
            </a:r>
            <a:r>
              <a:rPr lang="ar-JO" sz="1200" kern="1200" dirty="0" smtClean="0">
                <a:solidFill>
                  <a:schemeClr val="tx1"/>
                </a:solidFill>
                <a:effectLst/>
                <a:latin typeface="+mn-lt"/>
                <a:ea typeface="+mn-ea"/>
                <a:cs typeface="+mn-cs"/>
              </a:rPr>
              <a:t>عادة الادخار الاستثماري، خاصة بالنسبة لصغار المدخرات </a:t>
            </a:r>
            <a:r>
              <a:rPr lang="ar-SA" sz="1200" kern="1200" dirty="0" smtClean="0">
                <a:solidFill>
                  <a:schemeClr val="tx1"/>
                </a:solidFill>
                <a:effectLst/>
                <a:latin typeface="+mn-lt"/>
                <a:ea typeface="+mn-ea"/>
                <a:cs typeface="+mn-cs"/>
              </a:rPr>
              <a:t>حيث </a:t>
            </a:r>
            <a:r>
              <a:rPr lang="ar-JO" sz="1200" kern="1200" dirty="0" smtClean="0">
                <a:solidFill>
                  <a:schemeClr val="tx1"/>
                </a:solidFill>
                <a:effectLst/>
                <a:latin typeface="+mn-lt"/>
                <a:ea typeface="+mn-ea"/>
                <a:cs typeface="+mn-cs"/>
              </a:rPr>
              <a:t>يفضلن شراء أوراق مالية على قدر</a:t>
            </a:r>
            <a:r>
              <a:rPr lang="en-US" sz="1200" kern="1200" dirty="0" smtClean="0">
                <a:solidFill>
                  <a:schemeClr val="tx1"/>
                </a:solidFill>
                <a:effectLst/>
                <a:latin typeface="+mn-lt"/>
                <a:ea typeface="+mn-ea"/>
                <a:cs typeface="+mn-cs"/>
              </a:rPr>
              <a:t> </a:t>
            </a:r>
            <a:r>
              <a:rPr lang="ar-JO" sz="1200" kern="1200" dirty="0" smtClean="0">
                <a:solidFill>
                  <a:schemeClr val="tx1"/>
                </a:solidFill>
                <a:effectLst/>
                <a:latin typeface="+mn-lt"/>
                <a:ea typeface="+mn-ea"/>
                <a:cs typeface="+mn-cs"/>
              </a:rPr>
              <a:t>أموالهن</a:t>
            </a:r>
            <a:r>
              <a:rPr lang="ar-SA" sz="1200" kern="1200" dirty="0" smtClean="0">
                <a:solidFill>
                  <a:schemeClr val="tx1"/>
                </a:solidFill>
                <a:effectLst/>
                <a:latin typeface="+mn-lt"/>
                <a:ea typeface="+mn-ea"/>
                <a:cs typeface="+mn-cs"/>
              </a:rPr>
              <a:t> لل</a:t>
            </a:r>
            <a:r>
              <a:rPr lang="ar-JO" sz="1200" kern="1200" dirty="0" smtClean="0">
                <a:solidFill>
                  <a:schemeClr val="tx1"/>
                </a:solidFill>
                <a:effectLst/>
                <a:latin typeface="+mn-lt"/>
                <a:ea typeface="+mn-ea"/>
                <a:cs typeface="+mn-cs"/>
              </a:rPr>
              <a:t>قيام</a:t>
            </a:r>
            <a:r>
              <a:rPr lang="en-US" sz="1200" kern="1200" dirty="0" smtClean="0">
                <a:solidFill>
                  <a:schemeClr val="tx1"/>
                </a:solidFill>
                <a:effectLst/>
                <a:latin typeface="+mn-lt"/>
                <a:ea typeface="+mn-ea"/>
                <a:cs typeface="+mn-cs"/>
              </a:rPr>
              <a:t> </a:t>
            </a:r>
            <a:r>
              <a:rPr lang="ar-JO" sz="1200" kern="1200" dirty="0" smtClean="0">
                <a:solidFill>
                  <a:schemeClr val="tx1"/>
                </a:solidFill>
                <a:effectLst/>
                <a:latin typeface="+mn-lt"/>
                <a:ea typeface="+mn-ea"/>
                <a:cs typeface="+mn-cs"/>
              </a:rPr>
              <a:t>بمشاريع مستقلة، </a:t>
            </a:r>
            <a:r>
              <a:rPr lang="ar-JO" sz="1200" kern="1200" dirty="0" smtClean="0">
                <a:solidFill>
                  <a:schemeClr val="tx1"/>
                </a:solidFill>
                <a:latin typeface="+mn-lt"/>
                <a:ea typeface="+mn-ea"/>
                <a:cs typeface="+mn-cs"/>
              </a:rPr>
              <a:t>أن </a:t>
            </a:r>
            <a:r>
              <a:rPr lang="ar-SA" sz="1200" kern="1200" dirty="0" smtClean="0">
                <a:solidFill>
                  <a:schemeClr val="tx1"/>
                </a:solidFill>
                <a:latin typeface="+mn-lt"/>
                <a:ea typeface="+mn-ea"/>
                <a:cs typeface="+mn-cs"/>
              </a:rPr>
              <a:t>اقل من نصف</a:t>
            </a:r>
            <a:r>
              <a:rPr lang="ar-JO" sz="1200" kern="1200" dirty="0" smtClean="0">
                <a:solidFill>
                  <a:schemeClr val="tx1"/>
                </a:solidFill>
                <a:latin typeface="+mn-lt"/>
                <a:ea typeface="+mn-ea"/>
                <a:cs typeface="+mn-cs"/>
              </a:rPr>
              <a:t> مالكي الأوراق المالية من الأسهم هن نساء لعام </a:t>
            </a:r>
            <a:r>
              <a:rPr lang="ar-SA" sz="1200" kern="1200" dirty="0" smtClean="0">
                <a:solidFill>
                  <a:schemeClr val="tx1"/>
                </a:solidFill>
                <a:latin typeface="+mn-lt"/>
                <a:ea typeface="+mn-ea"/>
                <a:cs typeface="+mn-cs"/>
              </a:rPr>
              <a:t>2014 </a:t>
            </a:r>
            <a:r>
              <a:rPr lang="ar-JO" sz="1200" kern="1200" dirty="0" smtClean="0">
                <a:solidFill>
                  <a:schemeClr val="tx1"/>
                </a:solidFill>
                <a:latin typeface="+mn-lt"/>
                <a:ea typeface="+mn-ea"/>
                <a:cs typeface="+mn-cs"/>
              </a:rPr>
              <a:t>، وعلى الرغم من ذلك تشير البيانات أن القيم الاجمالية للأوراق المالية التي تمتلكها النساء منخفضة مقارنة مع الرجال بنسبة بلغت </a:t>
            </a:r>
            <a:r>
              <a:rPr lang="ar-SA" sz="1200" kern="1200" dirty="0" smtClean="0">
                <a:solidFill>
                  <a:schemeClr val="tx1"/>
                </a:solidFill>
                <a:latin typeface="+mn-lt"/>
                <a:ea typeface="+mn-ea"/>
                <a:cs typeface="+mn-cs"/>
              </a:rPr>
              <a:t>21%، </a:t>
            </a:r>
            <a:r>
              <a:rPr lang="ar-JO" sz="1200" kern="1200" dirty="0" smtClean="0">
                <a:solidFill>
                  <a:schemeClr val="tx1"/>
                </a:solidFill>
                <a:latin typeface="+mn-lt"/>
                <a:ea typeface="+mn-ea"/>
                <a:cs typeface="+mn-cs"/>
              </a:rPr>
              <a:t>وتمثل هذه النسبة حوالي خمس القيم الاجمالية للأوراق المالية. ومن الملفت للانتباه ان نسب ملكية الاناث للأوراق المالية لم تظهر اي تباين جوهري لسنوات عديدة وارتفعت بنسب ضئيلة جدا، وان فجوة النوع الاجتماعي لا تزال تميل لصالح الذكور. </a:t>
            </a:r>
            <a:endParaRPr lang="en-US" dirty="0" smtClean="0"/>
          </a:p>
          <a:p>
            <a:pPr algn="r" rtl="1"/>
            <a:endParaRPr lang="en-US" dirty="0"/>
          </a:p>
        </p:txBody>
      </p:sp>
      <p:sp>
        <p:nvSpPr>
          <p:cNvPr id="4" name="Slide Number Placeholder 3"/>
          <p:cNvSpPr>
            <a:spLocks noGrp="1"/>
          </p:cNvSpPr>
          <p:nvPr>
            <p:ph type="sldNum" sz="quarter" idx="10"/>
          </p:nvPr>
        </p:nvSpPr>
        <p:spPr/>
        <p:txBody>
          <a:bodyPr/>
          <a:lstStyle/>
          <a:p>
            <a:fld id="{C5FA4D21-92D9-4880-A2A4-E9B9ECA34EBF}"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JO" sz="1200" kern="1200" dirty="0" smtClean="0">
                <a:solidFill>
                  <a:schemeClr val="tx1"/>
                </a:solidFill>
                <a:latin typeface="+mn-lt"/>
                <a:ea typeface="+mn-ea"/>
                <a:cs typeface="+mn-cs"/>
              </a:rPr>
              <a:t>فأن المتتبع لنسب النساء العاملات المشتركات بالضمان الاجتماعي يلاحظ </a:t>
            </a:r>
            <a:r>
              <a:rPr lang="ar-SA" sz="1200" kern="1200" dirty="0" smtClean="0">
                <a:solidFill>
                  <a:schemeClr val="tx1"/>
                </a:solidFill>
                <a:effectLst/>
                <a:latin typeface="+mn-lt"/>
                <a:ea typeface="+mn-ea"/>
                <a:cs typeface="+mn-cs"/>
              </a:rPr>
              <a:t>ا</a:t>
            </a:r>
            <a:r>
              <a:rPr lang="ar-JO" sz="1200" kern="1200" dirty="0" smtClean="0">
                <a:solidFill>
                  <a:schemeClr val="tx1"/>
                </a:solidFill>
                <a:effectLst/>
                <a:latin typeface="+mn-lt"/>
                <a:ea typeface="+mn-ea"/>
                <a:cs typeface="+mn-cs"/>
              </a:rPr>
              <a:t>ن 21.4%هي نسبه ارتفاع الاناث العاملات والمؤمن عليهم في الضمان الاجتماعي خلال </a:t>
            </a:r>
            <a:r>
              <a:rPr lang="ar-SA" sz="1200" kern="1200" dirty="0" smtClean="0">
                <a:solidFill>
                  <a:schemeClr val="tx1"/>
                </a:solidFill>
                <a:effectLst/>
                <a:latin typeface="+mn-lt"/>
                <a:ea typeface="+mn-ea"/>
                <a:cs typeface="+mn-cs"/>
              </a:rPr>
              <a:t>ال</a:t>
            </a:r>
            <a:r>
              <a:rPr lang="ar-JO" sz="1200" kern="1200" dirty="0" smtClean="0">
                <a:solidFill>
                  <a:schemeClr val="tx1"/>
                </a:solidFill>
                <a:effectLst/>
                <a:latin typeface="+mn-lt"/>
                <a:ea typeface="+mn-ea"/>
                <a:cs typeface="+mn-cs"/>
              </a:rPr>
              <a:t>ست </a:t>
            </a:r>
            <a:r>
              <a:rPr lang="ar-SA" sz="1200" kern="1200" dirty="0" smtClean="0">
                <a:solidFill>
                  <a:schemeClr val="tx1"/>
                </a:solidFill>
                <a:effectLst/>
                <a:latin typeface="+mn-lt"/>
                <a:ea typeface="+mn-ea"/>
                <a:cs typeface="+mn-cs"/>
              </a:rPr>
              <a:t>ال</a:t>
            </a:r>
            <a:r>
              <a:rPr lang="ar-JO" sz="1200" kern="1200" dirty="0" smtClean="0">
                <a:solidFill>
                  <a:schemeClr val="tx1"/>
                </a:solidFill>
                <a:effectLst/>
                <a:latin typeface="+mn-lt"/>
                <a:ea typeface="+mn-ea"/>
                <a:cs typeface="+mn-cs"/>
              </a:rPr>
              <a:t>سنوات</a:t>
            </a:r>
            <a:r>
              <a:rPr lang="ar-SA" sz="1200" kern="1200" dirty="0" smtClean="0">
                <a:solidFill>
                  <a:schemeClr val="tx1"/>
                </a:solidFill>
                <a:effectLst/>
                <a:latin typeface="+mn-lt"/>
                <a:ea typeface="+mn-ea"/>
                <a:cs typeface="+mn-cs"/>
              </a:rPr>
              <a:t> الماضية  وهو ناتج</a:t>
            </a:r>
            <a:r>
              <a:rPr lang="ar-SA" sz="1200" kern="1200" baseline="0" dirty="0" smtClean="0">
                <a:solidFill>
                  <a:schemeClr val="tx1"/>
                </a:solidFill>
                <a:effectLst/>
                <a:latin typeface="+mn-lt"/>
                <a:ea typeface="+mn-ea"/>
                <a:cs typeface="+mn-cs"/>
              </a:rPr>
              <a:t> عن التعديلات الأخيرة على قانون الضمان الاجتماعي </a:t>
            </a:r>
            <a:r>
              <a:rPr lang="ar-JO" sz="1200" kern="1200" dirty="0" smtClean="0">
                <a:solidFill>
                  <a:schemeClr val="tx1"/>
                </a:solidFill>
                <a:latin typeface="+mn-lt"/>
                <a:ea typeface="+mn-ea"/>
                <a:cs typeface="+mn-cs"/>
              </a:rPr>
              <a:t>مثل: معاشات تقاعدية وتغطية استحقاقات الضمان الاجتماعي </a:t>
            </a:r>
            <a:r>
              <a:rPr lang="ar-SA" sz="1200" kern="1200" baseline="0" dirty="0" smtClean="0">
                <a:solidFill>
                  <a:schemeClr val="tx1"/>
                </a:solidFill>
                <a:effectLst/>
                <a:latin typeface="+mn-lt"/>
                <a:ea typeface="+mn-ea"/>
                <a:cs typeface="+mn-cs"/>
              </a:rPr>
              <a:t> </a:t>
            </a:r>
            <a:r>
              <a:rPr lang="ar-JO" sz="1200" kern="1200" dirty="0" smtClean="0">
                <a:solidFill>
                  <a:schemeClr val="tx1"/>
                </a:solidFill>
                <a:effectLst/>
                <a:latin typeface="+mn-lt"/>
                <a:ea typeface="+mn-ea"/>
                <a:cs typeface="+mn-cs"/>
              </a:rPr>
              <a:t>في القطاع الخاص وتأمين إجازات الامومة الأمر الذي سهل على أصحاب العمل تقديم استحقاقات إجازة الأمومة للعاملات في القطاع الخاص وبالتالي شجع اصحاب العمل على توظيف العديد من النساء</a:t>
            </a:r>
            <a:endParaRPr lang="en-US" dirty="0" smtClean="0"/>
          </a:p>
          <a:p>
            <a:pPr algn="r" rtl="1" eaLnBrk="0" fontAlgn="base" hangingPunct="0"/>
            <a:r>
              <a:rPr lang="ar-SA" sz="1200" kern="1200" dirty="0" smtClean="0">
                <a:solidFill>
                  <a:schemeClr val="tx1"/>
                </a:solidFill>
                <a:latin typeface="+mn-lt"/>
                <a:ea typeface="+mn-ea"/>
                <a:cs typeface="+mn-cs"/>
              </a:rPr>
              <a:t>و</a:t>
            </a:r>
            <a:r>
              <a:rPr lang="ar-JO" sz="1200" kern="1200" dirty="0" smtClean="0">
                <a:solidFill>
                  <a:schemeClr val="tx1"/>
                </a:solidFill>
                <a:latin typeface="+mn-lt"/>
                <a:ea typeface="+mn-ea"/>
                <a:cs typeface="+mn-cs"/>
              </a:rPr>
              <a:t>أن التحسن الطفيف في هذه النسب والمبينة في الشكل </a:t>
            </a:r>
            <a:r>
              <a:rPr lang="ar-SA" sz="1200" kern="1200" dirty="0" smtClean="0">
                <a:solidFill>
                  <a:schemeClr val="tx1"/>
                </a:solidFill>
                <a:latin typeface="+mn-lt"/>
                <a:ea typeface="+mn-ea"/>
                <a:cs typeface="+mn-cs"/>
              </a:rPr>
              <a:t> </a:t>
            </a:r>
            <a:r>
              <a:rPr lang="ar-JO" sz="1200" kern="1200" dirty="0" smtClean="0">
                <a:solidFill>
                  <a:schemeClr val="tx1"/>
                </a:solidFill>
                <a:latin typeface="+mn-lt"/>
                <a:ea typeface="+mn-ea"/>
                <a:cs typeface="+mn-cs"/>
              </a:rPr>
              <a:t>يشير الى ان واحد من كل اربع افراد عمال مشتركين بالضمان الاجتماعي هي انثى بالرغم من ان قانون الضمان الاجتماعي يشجع من زيادة قدرة المرأة في الحصول على حقوقها </a:t>
            </a:r>
            <a:r>
              <a:rPr lang="ar-SA" sz="1200" kern="1200" dirty="0" smtClean="0">
                <a:solidFill>
                  <a:schemeClr val="tx1"/>
                </a:solidFill>
                <a:latin typeface="+mn-lt"/>
                <a:ea typeface="+mn-ea"/>
                <a:cs typeface="+mn-cs"/>
              </a:rPr>
              <a:t>الا انه </a:t>
            </a:r>
            <a:r>
              <a:rPr lang="ar-JO" sz="1200" kern="1200" dirty="0" smtClean="0">
                <a:solidFill>
                  <a:schemeClr val="tx1"/>
                </a:solidFill>
                <a:effectLst/>
                <a:latin typeface="+mn-lt"/>
                <a:ea typeface="+mn-ea"/>
                <a:cs typeface="+mn-cs"/>
              </a:rPr>
              <a:t>ما زال قانون الضمان الاجتماعي ينطوي على العديد من الأحكام الأخرى التي تحد من قدرة  المرأة على الاستفادة من مزايا الضمان الاجتماعي، حيث تمنع المرأة أو الارملة من الحصول على الراتب التقاعدي في حال تزوج أي منهما مرة أخرى، مع العلم بأن مثل هذه القيود لا تفرض على الرجال. فعند التقاعد تمنح مبالغ مالية إضافية للموظفين الذكور كتعويضات عائلية بينما لا تحصل المرأة على مثل هذه الميزات، بل يجب عليها أن تخضع إلى إجراءات طويلة ومعقدة لإثبات أنها المعيل الوحيد للعائلة، وليس لديها أقارب ذكور يعيلونها.</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5FA4D21-92D9-4880-A2A4-E9B9ECA34EBF}"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lvl="0" algn="r" rtl="1"/>
            <a:r>
              <a:rPr lang="ar-JO" sz="1200" kern="1200" dirty="0" smtClean="0">
                <a:solidFill>
                  <a:schemeClr val="tx1"/>
                </a:solidFill>
                <a:effectLst/>
                <a:latin typeface="+mn-lt"/>
                <a:ea typeface="+mn-ea"/>
                <a:cs typeface="+mn-cs"/>
              </a:rPr>
              <a:t>مما سبق يمكن القول ان حصول المرأة على القروض الميكروية لم يكن له الأثر الواضح لوصولها الى الموارد الاقتصادية المختلفة واتخاذ القرار الأمر الذي انعكس على مسيرة المرأة في التنمية الاقتصادية</a:t>
            </a:r>
            <a:endParaRPr lang="en-US" sz="1200" kern="1200" dirty="0" smtClean="0">
              <a:solidFill>
                <a:schemeClr val="tx1"/>
              </a:solidFill>
              <a:effectLst/>
              <a:latin typeface="+mn-lt"/>
              <a:ea typeface="+mn-ea"/>
              <a:cs typeface="+mn-cs"/>
            </a:endParaRPr>
          </a:p>
          <a:p>
            <a:pPr algn="r" rtl="1"/>
            <a:endParaRPr lang="en-US" dirty="0"/>
          </a:p>
        </p:txBody>
      </p:sp>
      <p:sp>
        <p:nvSpPr>
          <p:cNvPr id="4" name="Slide Number Placeholder 3"/>
          <p:cNvSpPr>
            <a:spLocks noGrp="1"/>
          </p:cNvSpPr>
          <p:nvPr>
            <p:ph type="sldNum" sz="quarter" idx="10"/>
          </p:nvPr>
        </p:nvSpPr>
        <p:spPr/>
        <p:txBody>
          <a:bodyPr/>
          <a:lstStyle/>
          <a:p>
            <a:fld id="{C5FA4D21-92D9-4880-A2A4-E9B9ECA34EBF}"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200" b="0" kern="1200" dirty="0" smtClean="0">
                <a:solidFill>
                  <a:schemeClr val="tx1"/>
                </a:solidFill>
                <a:effectLst/>
                <a:latin typeface="+mn-lt"/>
                <a:ea typeface="+mn-ea"/>
                <a:cs typeface="+mn-cs"/>
              </a:rPr>
              <a:t>يعتبر انخفاض معدل </a:t>
            </a:r>
            <a:r>
              <a:rPr lang="ar-JO" sz="1200" b="0" kern="1200" dirty="0" smtClean="0">
                <a:solidFill>
                  <a:schemeClr val="tx1"/>
                </a:solidFill>
                <a:effectLst/>
                <a:latin typeface="+mn-lt"/>
                <a:ea typeface="+mn-ea"/>
                <a:cs typeface="+mn-cs"/>
              </a:rPr>
              <a:t>ال</a:t>
            </a:r>
            <a:r>
              <a:rPr lang="ar-SA" sz="1200" b="0" kern="1200" dirty="0" smtClean="0">
                <a:solidFill>
                  <a:schemeClr val="tx1"/>
                </a:solidFill>
                <a:effectLst/>
                <a:latin typeface="+mn-lt"/>
                <a:ea typeface="+mn-ea"/>
                <a:cs typeface="+mn-cs"/>
              </a:rPr>
              <a:t>مشاركة </a:t>
            </a:r>
            <a:r>
              <a:rPr lang="ar-JO" sz="1200" b="0" kern="1200" dirty="0" smtClean="0">
                <a:solidFill>
                  <a:schemeClr val="tx1"/>
                </a:solidFill>
                <a:effectLst/>
                <a:latin typeface="+mn-lt"/>
                <a:ea typeface="+mn-ea"/>
                <a:cs typeface="+mn-cs"/>
              </a:rPr>
              <a:t>الاقتصادية</a:t>
            </a:r>
            <a:r>
              <a:rPr lang="ar-JO" sz="1200" b="0" kern="1200" baseline="0" dirty="0" smtClean="0">
                <a:solidFill>
                  <a:schemeClr val="tx1"/>
                </a:solidFill>
                <a:effectLst/>
                <a:latin typeface="+mn-lt"/>
                <a:ea typeface="+mn-ea"/>
                <a:cs typeface="+mn-cs"/>
              </a:rPr>
              <a:t> للإناث</a:t>
            </a:r>
            <a:r>
              <a:rPr lang="ar-SA" sz="1200" b="0" kern="1200" dirty="0" smtClean="0">
                <a:solidFill>
                  <a:schemeClr val="tx1"/>
                </a:solidFill>
                <a:effectLst/>
                <a:latin typeface="+mn-lt"/>
                <a:ea typeface="+mn-ea"/>
                <a:cs typeface="+mn-cs"/>
              </a:rPr>
              <a:t> من أهم التحديات الأساسية </a:t>
            </a:r>
            <a:r>
              <a:rPr lang="ar-JO" sz="1200" b="0" kern="1200" baseline="0" dirty="0" smtClean="0">
                <a:solidFill>
                  <a:schemeClr val="tx1"/>
                </a:solidFill>
                <a:effectLst/>
                <a:latin typeface="+mn-lt"/>
                <a:ea typeface="+mn-ea"/>
                <a:cs typeface="+mn-cs"/>
              </a:rPr>
              <a:t> التي تواجه المرأة  في سوق العمل </a:t>
            </a:r>
            <a:r>
              <a:rPr lang="ar-JO" sz="1200" b="0" kern="1200" dirty="0" smtClean="0">
                <a:solidFill>
                  <a:schemeClr val="tx1"/>
                </a:solidFill>
                <a:effectLst/>
                <a:latin typeface="+mn-lt"/>
                <a:ea typeface="+mn-ea"/>
                <a:cs typeface="+mn-cs"/>
              </a:rPr>
              <a:t>حيث انها لم تتعدى ال 13 </a:t>
            </a:r>
            <a:r>
              <a:rPr lang="ar-SA" sz="1200" b="0" kern="1200" dirty="0" smtClean="0">
                <a:solidFill>
                  <a:schemeClr val="tx1"/>
                </a:solidFill>
                <a:effectLst/>
                <a:latin typeface="+mn-lt"/>
                <a:ea typeface="+mn-ea"/>
                <a:cs typeface="+mn-cs"/>
              </a:rPr>
              <a:t>وذلك لأسباب</a:t>
            </a:r>
            <a:r>
              <a:rPr lang="ar-SA" sz="1200" b="0" kern="1200" baseline="0" dirty="0" smtClean="0">
                <a:solidFill>
                  <a:schemeClr val="tx1"/>
                </a:solidFill>
                <a:effectLst/>
                <a:latin typeface="+mn-lt"/>
                <a:ea typeface="+mn-ea"/>
                <a:cs typeface="+mn-cs"/>
              </a:rPr>
              <a:t> عديدة منها </a:t>
            </a:r>
            <a:r>
              <a:rPr lang="ar-SA" sz="1200" b="0" kern="1200" dirty="0" smtClean="0">
                <a:solidFill>
                  <a:schemeClr val="tx1"/>
                </a:solidFill>
                <a:effectLst/>
                <a:latin typeface="+mn-lt"/>
                <a:ea typeface="+mn-ea"/>
                <a:cs typeface="+mn-cs"/>
              </a:rPr>
              <a:t>ارتفاع  البطالة بين الاناث بمعدل</a:t>
            </a:r>
            <a:r>
              <a:rPr lang="ar-SA" sz="1200" b="0" kern="1200" baseline="0" dirty="0" smtClean="0">
                <a:solidFill>
                  <a:schemeClr val="tx1"/>
                </a:solidFill>
                <a:effectLst/>
                <a:latin typeface="+mn-lt"/>
                <a:ea typeface="+mn-ea"/>
                <a:cs typeface="+mn-cs"/>
              </a:rPr>
              <a:t> يبلغ </a:t>
            </a:r>
            <a:r>
              <a:rPr lang="ar-SA" sz="1200" b="0" kern="1200" dirty="0" smtClean="0">
                <a:solidFill>
                  <a:schemeClr val="tx1"/>
                </a:solidFill>
                <a:effectLst/>
                <a:latin typeface="+mn-lt"/>
                <a:ea typeface="+mn-ea"/>
                <a:cs typeface="+mn-cs"/>
              </a:rPr>
              <a:t>ضعف المعدل بين الذكور فقد أظهرت نتائج مسح العمالة والبطالة لعام2014 ان معدل البطالة للإناث بالأعمار(15 سنة فاكثر) لعام 2014  بلغ 20.7% مقابل 10% للذكور، </a:t>
            </a:r>
            <a:r>
              <a:rPr lang="ar-SA" sz="1200" b="0" kern="1200" dirty="0" smtClean="0">
                <a:solidFill>
                  <a:schemeClr val="tx1"/>
                </a:solidFill>
                <a:latin typeface="+mn-lt"/>
                <a:ea typeface="+mn-ea"/>
                <a:cs typeface="+mn-cs"/>
              </a:rPr>
              <a:t>ويعود</a:t>
            </a:r>
            <a:r>
              <a:rPr lang="ar-SA" sz="1200" b="0" kern="1200" baseline="0" dirty="0" smtClean="0">
                <a:solidFill>
                  <a:schemeClr val="tx1"/>
                </a:solidFill>
                <a:latin typeface="+mn-lt"/>
                <a:ea typeface="+mn-ea"/>
                <a:cs typeface="+mn-cs"/>
              </a:rPr>
              <a:t> ذلك </a:t>
            </a:r>
            <a:r>
              <a:rPr lang="ar-SA" sz="1200" b="0" kern="1200" dirty="0" smtClean="0">
                <a:solidFill>
                  <a:schemeClr val="tx1"/>
                </a:solidFill>
                <a:latin typeface="+mn-lt"/>
                <a:ea typeface="+mn-ea"/>
                <a:cs typeface="+mn-cs"/>
              </a:rPr>
              <a:t>لأسباب متعلقة بمقدرة السوق على استيعاب العرض من العمالة النسوية</a:t>
            </a:r>
            <a:r>
              <a:rPr lang="en-US" sz="1200" b="0" kern="1200" dirty="0" smtClean="0">
                <a:solidFill>
                  <a:schemeClr val="tx1"/>
                </a:solidFill>
                <a:latin typeface="+mn-lt"/>
                <a:ea typeface="+mn-ea"/>
                <a:cs typeface="+mn-cs"/>
              </a:rPr>
              <a:t> </a:t>
            </a:r>
            <a:r>
              <a:rPr lang="ar-SA" sz="1200" b="0" kern="1200" dirty="0" smtClean="0">
                <a:solidFill>
                  <a:schemeClr val="tx1"/>
                </a:solidFill>
                <a:latin typeface="+mn-lt"/>
                <a:ea typeface="+mn-ea"/>
                <a:cs typeface="+mn-cs"/>
              </a:rPr>
              <a:t>كذلك عدم موائمة مخرجات التعليم مع متطلبات سوق العمل خصوصاُ ان المرأة تتوجه في دراستهاللتخصصات التي ليس بالضرورة أن تعكس المهارات التي يتطلبها سوق العمل والتي تتوائم مع المؤهلات المطلوبة للالتحاق بالقطاعات الأكثر إنتاجية وحيوية في الاقتصاد</a:t>
            </a:r>
            <a:r>
              <a:rPr lang="en-US" sz="1200" b="0" kern="1200" dirty="0" smtClean="0">
                <a:solidFill>
                  <a:schemeClr val="tx1"/>
                </a:solidFill>
                <a:latin typeface="+mn-lt"/>
                <a:ea typeface="+mn-ea"/>
                <a:cs typeface="+mn-cs"/>
              </a:rPr>
              <a:t>,</a:t>
            </a:r>
            <a:r>
              <a:rPr lang="ar-SA" sz="1200" b="0" kern="1200" dirty="0" smtClean="0">
                <a:solidFill>
                  <a:schemeClr val="tx1"/>
                </a:solidFill>
                <a:latin typeface="+mn-lt"/>
                <a:ea typeface="+mn-ea"/>
                <a:cs typeface="+mn-cs"/>
              </a:rPr>
              <a:t>حيث أن معظم </a:t>
            </a:r>
            <a:r>
              <a:rPr lang="ar-SA" sz="1200" b="0" kern="1200" baseline="0" dirty="0" smtClean="0">
                <a:solidFill>
                  <a:schemeClr val="tx1"/>
                </a:solidFill>
                <a:latin typeface="+mn-lt"/>
                <a:ea typeface="+mn-ea"/>
                <a:cs typeface="+mn-cs"/>
              </a:rPr>
              <a:t>الاناث المشتغلات  يتركزن  في أنشطة اقتصادية معينة كالتعليم والصحة والعمل الاجتماعي </a:t>
            </a:r>
            <a:endParaRPr lang="en-US" sz="1200" b="0" kern="1200" dirty="0" smtClean="0">
              <a:solidFill>
                <a:schemeClr val="tx1"/>
              </a:solidFill>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C5FA4D21-92D9-4880-A2A4-E9B9ECA34EBF}"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200" b="0" kern="1200" dirty="0" smtClean="0">
                <a:solidFill>
                  <a:schemeClr val="tx1"/>
                </a:solidFill>
                <a:effectLst/>
                <a:latin typeface="+mn-lt"/>
                <a:ea typeface="+mn-ea"/>
                <a:cs typeface="+mn-cs"/>
              </a:rPr>
              <a:t>ومن الاسباب</a:t>
            </a:r>
            <a:r>
              <a:rPr lang="ar-SA" sz="1200" b="0" kern="1200" baseline="0" dirty="0" smtClean="0">
                <a:solidFill>
                  <a:schemeClr val="tx1"/>
                </a:solidFill>
                <a:effectLst/>
                <a:latin typeface="+mn-lt"/>
                <a:ea typeface="+mn-ea"/>
                <a:cs typeface="+mn-cs"/>
              </a:rPr>
              <a:t> الاخرى لانخفاض المشاركة الاقتصادية للاناث هي انتشار  ظاهرة فقر المرأة </a:t>
            </a:r>
            <a:r>
              <a:rPr lang="ar-SA" sz="1200" kern="1200" dirty="0" smtClean="0">
                <a:solidFill>
                  <a:schemeClr val="tx1"/>
                </a:solidFill>
                <a:effectLst/>
                <a:latin typeface="+mn-lt"/>
                <a:ea typeface="+mn-ea"/>
                <a:cs typeface="+mn-cs"/>
              </a:rPr>
              <a:t> والتي تعتبر من المشاكل الاقتصادية والاجتماعية الرئيسية التي تم الاشارة اليها في اهداف التنمية المستدامة من خلال الهدف الاول والمتعلق بالحد من ظاهرة الفقر</a:t>
            </a:r>
            <a:r>
              <a:rPr lang="ar-SA" sz="1200" b="0" kern="1200" dirty="0" smtClean="0">
                <a:solidFill>
                  <a:schemeClr val="tx1"/>
                </a:solidFill>
                <a:effectLst/>
                <a:latin typeface="+mn-lt"/>
                <a:ea typeface="+mn-ea"/>
                <a:cs typeface="+mn-cs"/>
              </a:rPr>
              <a:t>و</a:t>
            </a:r>
            <a:r>
              <a:rPr lang="ar-JO" sz="1200" b="0" kern="1200" dirty="0" smtClean="0">
                <a:solidFill>
                  <a:schemeClr val="tx1"/>
                </a:solidFill>
                <a:effectLst/>
                <a:latin typeface="+mn-lt"/>
                <a:ea typeface="+mn-ea"/>
                <a:cs typeface="+mn-cs"/>
              </a:rPr>
              <a:t>بحسب تقرير حالة الفقر في الاردن 2010 والذي اشار إلى أن نسبة الفقر بين الأفراد من الإناث بلغت 7.4% مقابل 6.9 % بين الذكور.</a:t>
            </a:r>
            <a:r>
              <a:rPr lang="ar-SA" sz="1200" b="0" kern="1200" dirty="0" smtClean="0">
                <a:solidFill>
                  <a:schemeClr val="tx1"/>
                </a:solidFill>
                <a:effectLst/>
                <a:latin typeface="+mn-lt"/>
                <a:ea typeface="+mn-ea"/>
                <a:cs typeface="+mn-cs"/>
              </a:rPr>
              <a:t> كما تعاني الاناث الفقيرات اللاتي أعمارهن 15 سنة فأكثر  من معدل بطالة بلغ 56.5% مقابل 25.1% للذكور الفقراء.  وارتفاع البطالة بينهن يعني انعدام امكانية</a:t>
            </a:r>
            <a:r>
              <a:rPr lang="ar-SA" sz="1200" b="0" kern="1200" baseline="0" dirty="0" smtClean="0">
                <a:solidFill>
                  <a:schemeClr val="tx1"/>
                </a:solidFill>
                <a:effectLst/>
                <a:latin typeface="+mn-lt"/>
                <a:ea typeface="+mn-ea"/>
                <a:cs typeface="+mn-cs"/>
              </a:rPr>
              <a:t> الحصول على الدخل الامر الذي ينعكس على المستوى المعيشي حيث يقف فقر المرأة حائلا دون حصولها على الموارد اللازمة لتسيير حياتهاالاقتصادية مقارنة بالذكور </a:t>
            </a:r>
            <a:endParaRPr lang="ar-SA" sz="1200" b="0" kern="1200" dirty="0" smtClean="0">
              <a:solidFill>
                <a:schemeClr val="tx1"/>
              </a:solidFill>
              <a:effectLst/>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r>
              <a:rPr lang="ar-SA" sz="1200" kern="1200" dirty="0" smtClean="0">
                <a:solidFill>
                  <a:schemeClr val="tx1"/>
                </a:solidFill>
                <a:effectLst/>
                <a:latin typeface="+mn-lt"/>
                <a:ea typeface="+mn-ea"/>
                <a:cs typeface="+mn-cs"/>
              </a:rPr>
              <a:t>نسبة الفقر هي</a:t>
            </a:r>
            <a:r>
              <a:rPr lang="ar-SA" sz="1200" kern="1200" baseline="0" dirty="0" smtClean="0">
                <a:solidFill>
                  <a:schemeClr val="tx1"/>
                </a:solidFill>
                <a:effectLst/>
                <a:latin typeface="+mn-lt"/>
                <a:ea typeface="+mn-ea"/>
                <a:cs typeface="+mn-cs"/>
              </a:rPr>
              <a:t> عدد الأفراد الفقراء من إجمالي السكان  وعلى مستوى المملكة 14.3</a:t>
            </a:r>
            <a:endParaRPr lang="en-US" sz="1200" kern="1200" dirty="0" smtClean="0">
              <a:solidFill>
                <a:schemeClr val="tx1"/>
              </a:solidFill>
              <a:effectLst/>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5FA4D21-92D9-4880-A2A4-E9B9ECA34EBF}" type="slidenum">
              <a:rPr lang="en-US" smtClean="0"/>
              <a:pPr/>
              <a:t>3</a:t>
            </a:fld>
            <a:endParaRPr lang="en-US"/>
          </a:p>
        </p:txBody>
      </p:sp>
    </p:spTree>
    <p:extLst>
      <p:ext uri="{BB962C8B-B14F-4D97-AF65-F5344CB8AC3E}">
        <p14:creationId xmlns:p14="http://schemas.microsoft.com/office/powerpoint/2010/main" val="1526920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200" b="0" kern="1200" dirty="0" smtClean="0">
                <a:solidFill>
                  <a:schemeClr val="tx1"/>
                </a:solidFill>
                <a:latin typeface="+mn-lt"/>
                <a:ea typeface="+mn-ea"/>
                <a:cs typeface="+mn-cs"/>
              </a:rPr>
              <a:t>ومن أجل تمكين المرأة الاردنية اقتصاديا ساهمت العديد من الجهات </a:t>
            </a:r>
            <a:r>
              <a:rPr lang="ar-SA" sz="1200" b="0" kern="1200" baseline="0" dirty="0" smtClean="0">
                <a:solidFill>
                  <a:schemeClr val="tx1"/>
                </a:solidFill>
                <a:latin typeface="+mn-lt"/>
                <a:ea typeface="+mn-ea"/>
                <a:cs typeface="+mn-cs"/>
              </a:rPr>
              <a:t>في توفير التسهيلات  اللازمة للمرأة للبدء في اعداد مشاريعها المتنوعه  </a:t>
            </a:r>
            <a:r>
              <a:rPr lang="ar-SA" sz="1200" b="0" kern="1200" dirty="0" smtClean="0">
                <a:solidFill>
                  <a:schemeClr val="tx1"/>
                </a:solidFill>
                <a:latin typeface="+mn-lt"/>
                <a:ea typeface="+mn-ea"/>
                <a:cs typeface="+mn-cs"/>
              </a:rPr>
              <a:t>ومن هذه التسهيلات القروض  والتي تعتبر الوسيلة الأساسية لتمكين المرأة وللقضاء على ظاهرتي فقر المرأة والبطالة، </a:t>
            </a:r>
            <a:r>
              <a:rPr lang="ar-JO" sz="1200" b="0" kern="1200" dirty="0" smtClean="0">
                <a:solidFill>
                  <a:schemeClr val="tx1"/>
                </a:solidFill>
                <a:latin typeface="+mn-lt"/>
                <a:ea typeface="+mn-ea"/>
                <a:cs typeface="+mn-cs"/>
              </a:rPr>
              <a:t>حيث أظهرت النتائج أن واحد من كل خمس افراد مقترضين من البنوك التجارية هو انثى كما أن القيمة الاجمالية لقرضها بلغ</a:t>
            </a:r>
            <a:r>
              <a:rPr lang="ar-SA" sz="1200" b="0" kern="1200" dirty="0" smtClean="0">
                <a:solidFill>
                  <a:schemeClr val="tx1"/>
                </a:solidFill>
                <a:latin typeface="+mn-lt"/>
                <a:ea typeface="+mn-ea"/>
                <a:cs typeface="+mn-cs"/>
              </a:rPr>
              <a:t>ت</a:t>
            </a:r>
            <a:r>
              <a:rPr lang="ar-JO" sz="1200" b="0" kern="1200" dirty="0" smtClean="0">
                <a:solidFill>
                  <a:schemeClr val="tx1"/>
                </a:solidFill>
                <a:latin typeface="+mn-lt"/>
                <a:ea typeface="+mn-ea"/>
                <a:cs typeface="+mn-cs"/>
              </a:rPr>
              <a:t> 17% من اجمالي قيم المقترضين</a:t>
            </a:r>
            <a:r>
              <a:rPr lang="ar-SA" sz="1200" b="0" kern="1200" dirty="0" smtClean="0">
                <a:solidFill>
                  <a:schemeClr val="tx1"/>
                </a:solidFill>
                <a:latin typeface="+mn-lt"/>
                <a:ea typeface="+mn-ea"/>
                <a:cs typeface="+mn-cs"/>
              </a:rPr>
              <a:t> وهذه النسبة المتواضعة التي لم تتجاوز الربع من حصول الاناث على القروض</a:t>
            </a:r>
            <a:r>
              <a:rPr lang="ar-SA" sz="1200" b="0" kern="1200" baseline="0" dirty="0" smtClean="0">
                <a:solidFill>
                  <a:schemeClr val="tx1"/>
                </a:solidFill>
                <a:latin typeface="+mn-lt"/>
                <a:ea typeface="+mn-ea"/>
                <a:cs typeface="+mn-cs"/>
              </a:rPr>
              <a:t> من البنوك التجارية تشير الى العقبات التي تواجه الاناث في الحصول </a:t>
            </a:r>
            <a:r>
              <a:rPr lang="ar-SA" sz="1200" b="0" kern="1200" dirty="0" smtClean="0">
                <a:solidFill>
                  <a:schemeClr val="tx1"/>
                </a:solidFill>
                <a:effectLst/>
                <a:latin typeface="+mn-lt"/>
                <a:ea typeface="+mn-ea"/>
                <a:cs typeface="+mn-cs"/>
              </a:rPr>
              <a:t>على القروض البنكية</a:t>
            </a:r>
            <a:r>
              <a:rPr lang="ar-SA" sz="1200" b="0" kern="1200" baseline="0" dirty="0" smtClean="0">
                <a:solidFill>
                  <a:schemeClr val="tx1"/>
                </a:solidFill>
                <a:effectLst/>
                <a:latin typeface="+mn-lt"/>
                <a:ea typeface="+mn-ea"/>
                <a:cs typeface="+mn-cs"/>
              </a:rPr>
              <a:t> حيث ان </a:t>
            </a:r>
            <a:r>
              <a:rPr lang="ar-SA" sz="1200" kern="1200" dirty="0" smtClean="0">
                <a:solidFill>
                  <a:schemeClr val="tx1"/>
                </a:solidFill>
                <a:effectLst/>
                <a:latin typeface="+mn-lt"/>
                <a:ea typeface="+mn-ea"/>
                <a:cs typeface="+mn-cs"/>
              </a:rPr>
              <a:t>المصارف عادةً ترى بأن مستوى المخاطر المرتبطة بإقراض المرأة للبدء بالمشروعات الصغيرة مرتفع بسبب عدم استطاعة المشروعات الصغيرة استغلال الائتمان الممنوح لها بشكل جيد كما ترى الاناث</a:t>
            </a:r>
            <a:r>
              <a:rPr lang="ar-SA" sz="1200" kern="1200" baseline="0" dirty="0" smtClean="0">
                <a:solidFill>
                  <a:schemeClr val="tx1"/>
                </a:solidFill>
                <a:effectLst/>
                <a:latin typeface="+mn-lt"/>
                <a:ea typeface="+mn-ea"/>
                <a:cs typeface="+mn-cs"/>
              </a:rPr>
              <a:t> </a:t>
            </a:r>
            <a:r>
              <a:rPr lang="ar-SA" sz="1200" kern="1200" dirty="0" smtClean="0">
                <a:solidFill>
                  <a:schemeClr val="tx1"/>
                </a:solidFill>
                <a:effectLst/>
                <a:latin typeface="+mn-lt"/>
                <a:ea typeface="+mn-ea"/>
                <a:cs typeface="+mn-cs"/>
              </a:rPr>
              <a:t>أن الحصول على القروض البنكية </a:t>
            </a:r>
            <a:r>
              <a:rPr lang="ar-SA" sz="1200" b="0" kern="1200" baseline="0" dirty="0" smtClean="0">
                <a:solidFill>
                  <a:schemeClr val="tx1"/>
                </a:solidFill>
                <a:effectLst/>
                <a:latin typeface="+mn-lt"/>
                <a:ea typeface="+mn-ea"/>
                <a:cs typeface="+mn-cs"/>
              </a:rPr>
              <a:t>التي تتطلب على الأغلب توفير ضمانات </a:t>
            </a:r>
            <a:r>
              <a:rPr lang="ar-SA" sz="1200" kern="1200" dirty="0" smtClean="0">
                <a:solidFill>
                  <a:schemeClr val="tx1"/>
                </a:solidFill>
                <a:effectLst/>
                <a:latin typeface="+mn-lt"/>
                <a:ea typeface="+mn-ea"/>
                <a:cs typeface="+mn-cs"/>
              </a:rPr>
              <a:t>اضافه الى  </a:t>
            </a:r>
            <a:r>
              <a:rPr lang="ar-SA" sz="1200" b="0" kern="1200" baseline="0" dirty="0" smtClean="0">
                <a:solidFill>
                  <a:schemeClr val="tx1"/>
                </a:solidFill>
                <a:effectLst/>
                <a:latin typeface="+mn-lt"/>
                <a:ea typeface="+mn-ea"/>
                <a:cs typeface="+mn-cs"/>
              </a:rPr>
              <a:t>الاجراءات المعقدة والطويلة </a:t>
            </a:r>
            <a:r>
              <a:rPr lang="ar-SA" sz="1200" b="0" kern="1200" dirty="0" smtClean="0">
                <a:solidFill>
                  <a:schemeClr val="tx1"/>
                </a:solidFill>
                <a:effectLst/>
                <a:latin typeface="+mn-lt"/>
                <a:ea typeface="+mn-ea"/>
                <a:cs typeface="+mn-cs"/>
              </a:rPr>
              <a:t>لذلك تلجـأ الاناث في الأردن الى القروض الصغيرة (الميكروية) بدلا من القروض التجارية </a:t>
            </a:r>
            <a:endParaRPr lang="en-US" sz="1200" b="0" kern="1200" dirty="0" smtClean="0">
              <a:solidFill>
                <a:schemeClr val="tx1"/>
              </a:solidFill>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latin typeface="+mn-lt"/>
              <a:ea typeface="+mn-ea"/>
              <a:cs typeface="+mn-cs"/>
            </a:endParaRPr>
          </a:p>
          <a:p>
            <a:endParaRPr lang="en-US" b="1" dirty="0"/>
          </a:p>
        </p:txBody>
      </p:sp>
      <p:sp>
        <p:nvSpPr>
          <p:cNvPr id="4" name="Slide Number Placeholder 3"/>
          <p:cNvSpPr>
            <a:spLocks noGrp="1"/>
          </p:cNvSpPr>
          <p:nvPr>
            <p:ph type="sldNum" sz="quarter" idx="10"/>
          </p:nvPr>
        </p:nvSpPr>
        <p:spPr/>
        <p:txBody>
          <a:bodyPr/>
          <a:lstStyle/>
          <a:p>
            <a:fld id="{C5FA4D21-92D9-4880-A2A4-E9B9ECA34EBF}" type="slidenum">
              <a:rPr lang="en-US" smtClean="0"/>
              <a:pPr/>
              <a:t>4</a:t>
            </a:fld>
            <a:endParaRPr lang="en-US"/>
          </a:p>
        </p:txBody>
      </p:sp>
    </p:spTree>
    <p:extLst>
      <p:ext uri="{BB962C8B-B14F-4D97-AF65-F5344CB8AC3E}">
        <p14:creationId xmlns:p14="http://schemas.microsoft.com/office/powerpoint/2010/main" val="21150403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200" b="0" kern="1200" dirty="0" smtClean="0">
                <a:solidFill>
                  <a:schemeClr val="tx1"/>
                </a:solidFill>
                <a:effectLst/>
                <a:latin typeface="+mn-lt"/>
                <a:ea typeface="+mn-ea"/>
                <a:cs typeface="+mn-cs"/>
              </a:rPr>
              <a:t>حيث </a:t>
            </a:r>
            <a:r>
              <a:rPr lang="ar-JO" sz="1200" b="0" kern="1200" dirty="0" smtClean="0">
                <a:solidFill>
                  <a:schemeClr val="tx1"/>
                </a:solidFill>
                <a:effectLst/>
                <a:latin typeface="+mn-lt"/>
                <a:ea typeface="+mn-ea"/>
                <a:cs typeface="+mn-cs"/>
              </a:rPr>
              <a:t>نلاحظ</a:t>
            </a:r>
            <a:r>
              <a:rPr lang="ar-SA" sz="1200" b="0" kern="1200" dirty="0" smtClean="0">
                <a:solidFill>
                  <a:schemeClr val="tx1"/>
                </a:solidFill>
                <a:effectLst/>
                <a:latin typeface="+mn-lt"/>
                <a:ea typeface="+mn-ea"/>
                <a:cs typeface="+mn-cs"/>
              </a:rPr>
              <a:t> من الشكل </a:t>
            </a:r>
            <a:r>
              <a:rPr lang="ar-JO" sz="1200" b="0" kern="1200" dirty="0" smtClean="0">
                <a:solidFill>
                  <a:schemeClr val="tx1"/>
                </a:solidFill>
                <a:effectLst/>
                <a:latin typeface="+mn-lt"/>
                <a:ea typeface="+mn-ea"/>
                <a:cs typeface="+mn-cs"/>
              </a:rPr>
              <a:t> </a:t>
            </a:r>
            <a:r>
              <a:rPr lang="ar-JO" sz="1200" b="0" kern="1200" dirty="0" smtClean="0">
                <a:solidFill>
                  <a:schemeClr val="tx1"/>
                </a:solidFill>
                <a:latin typeface="+mn-lt"/>
                <a:ea typeface="+mn-ea"/>
                <a:cs typeface="+mn-cs"/>
              </a:rPr>
              <a:t>الارتفاع الجوهري في نسب </a:t>
            </a:r>
            <a:r>
              <a:rPr lang="ar-SA" sz="1200" b="0" kern="1200" dirty="0" smtClean="0">
                <a:solidFill>
                  <a:schemeClr val="tx1"/>
                </a:solidFill>
                <a:latin typeface="+mn-lt"/>
                <a:ea typeface="+mn-ea"/>
                <a:cs typeface="+mn-cs"/>
              </a:rPr>
              <a:t>الاناث</a:t>
            </a:r>
            <a:r>
              <a:rPr lang="ar-JO" sz="1200" b="0" kern="1200" dirty="0" smtClean="0">
                <a:solidFill>
                  <a:schemeClr val="tx1"/>
                </a:solidFill>
                <a:latin typeface="+mn-lt"/>
                <a:ea typeface="+mn-ea"/>
                <a:cs typeface="+mn-cs"/>
              </a:rPr>
              <a:t> المقترضات وانخفاضها للذكور المقترضين</a:t>
            </a:r>
            <a:r>
              <a:rPr lang="ar-JO" sz="1200" b="0" kern="1200" dirty="0" smtClean="0">
                <a:solidFill>
                  <a:schemeClr val="tx1"/>
                </a:solidFill>
                <a:effectLst/>
                <a:latin typeface="+mn-lt"/>
                <a:ea typeface="+mn-ea"/>
                <a:cs typeface="+mn-cs"/>
              </a:rPr>
              <a:t> </a:t>
            </a:r>
            <a:r>
              <a:rPr lang="ar-SA" sz="1200" b="0" dirty="0" smtClean="0"/>
              <a:t>حيث </a:t>
            </a:r>
            <a:r>
              <a:rPr lang="ar-SA" sz="1200" b="0" kern="1200" dirty="0" smtClean="0">
                <a:solidFill>
                  <a:schemeClr val="tx1"/>
                </a:solidFill>
                <a:latin typeface="+mn-lt"/>
                <a:ea typeface="+mn-ea"/>
                <a:cs typeface="+mn-cs"/>
              </a:rPr>
              <a:t>بلغت نسبة الاناث</a:t>
            </a:r>
            <a:r>
              <a:rPr lang="ar-SA" sz="1200" b="0" kern="1200" baseline="0" dirty="0" smtClean="0">
                <a:solidFill>
                  <a:schemeClr val="tx1"/>
                </a:solidFill>
                <a:latin typeface="+mn-lt"/>
                <a:ea typeface="+mn-ea"/>
                <a:cs typeface="+mn-cs"/>
              </a:rPr>
              <a:t>  المقترضات </a:t>
            </a:r>
            <a:r>
              <a:rPr lang="ar-SA" sz="1200" b="0" kern="1200" dirty="0" smtClean="0">
                <a:solidFill>
                  <a:schemeClr val="tx1"/>
                </a:solidFill>
                <a:latin typeface="+mn-lt"/>
                <a:ea typeface="+mn-ea"/>
                <a:cs typeface="+mn-cs"/>
              </a:rPr>
              <a:t> 72.4 في عام  2014ف</a:t>
            </a:r>
            <a:r>
              <a:rPr lang="ar-SA" sz="1200" kern="1200" dirty="0" smtClean="0">
                <a:solidFill>
                  <a:schemeClr val="tx1"/>
                </a:solidFill>
                <a:effectLst/>
                <a:latin typeface="+mn-lt"/>
                <a:ea typeface="+mn-ea"/>
                <a:cs typeface="+mn-cs"/>
              </a:rPr>
              <a:t>القروض الميكروية تساهم في توفير فرص عمل تمكن المرأة من ممارستها في كافة قطاعات العمل </a:t>
            </a:r>
            <a:r>
              <a:rPr lang="ar-JO" sz="1200" kern="1200" dirty="0" smtClean="0">
                <a:solidFill>
                  <a:schemeClr val="tx1"/>
                </a:solidFill>
                <a:effectLst/>
                <a:latin typeface="+mn-lt"/>
                <a:ea typeface="+mn-ea"/>
                <a:cs typeface="+mn-cs"/>
              </a:rPr>
              <a:t>المنظم و</a:t>
            </a:r>
            <a:r>
              <a:rPr lang="ar-SA" sz="1200" kern="1200" dirty="0" smtClean="0">
                <a:solidFill>
                  <a:schemeClr val="tx1"/>
                </a:solidFill>
                <a:effectLst/>
                <a:latin typeface="+mn-lt"/>
                <a:ea typeface="+mn-ea"/>
                <a:cs typeface="+mn-cs"/>
              </a:rPr>
              <a:t>غير المنظم، وبما أن معظم الاناث يفضلن استخدام الصناعات الصغيرة كفنون إنتاجية بسيطة نسبياً تعمل على خلق فرص عمل تمتص جزءاً من البطالة وتعمل في ذات الوقت على الحد من الطلب المتزايد على الوظائف الحكومية </a:t>
            </a:r>
          </a:p>
          <a:p>
            <a:pPr marL="0" marR="0" indent="0" algn="r" defTabSz="914400" rtl="1" eaLnBrk="1" fontAlgn="auto" latinLnBrk="0" hangingPunct="1">
              <a:lnSpc>
                <a:spcPct val="100000"/>
              </a:lnSpc>
              <a:spcBef>
                <a:spcPts val="0"/>
              </a:spcBef>
              <a:spcAft>
                <a:spcPts val="0"/>
              </a:spcAft>
              <a:buClrTx/>
              <a:buSzTx/>
              <a:buFontTx/>
              <a:buNone/>
              <a:tabLst/>
              <a:defRPr/>
            </a:pPr>
            <a:r>
              <a:rPr lang="ar-JO" sz="1200" kern="1200" dirty="0" smtClean="0">
                <a:solidFill>
                  <a:schemeClr val="tx1"/>
                </a:solidFill>
                <a:effectLst/>
                <a:latin typeface="+mn-lt"/>
                <a:ea typeface="+mn-ea"/>
                <a:cs typeface="+mn-cs"/>
              </a:rPr>
              <a:t>أن فجوة النوع الاجتماعي للقيم الاجمالية للقروض الميكروية بقيت لصالح الذكور خلال الفترة (2009-2013) </a:t>
            </a:r>
            <a:endParaRPr lang="en-US" sz="1200" kern="1200" dirty="0" smtClean="0">
              <a:solidFill>
                <a:schemeClr val="tx1"/>
              </a:solidFill>
              <a:effectLst/>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5FA4D21-92D9-4880-A2A4-E9B9ECA34EBF}" type="slidenum">
              <a:rPr lang="en-US" smtClean="0"/>
              <a:pPr/>
              <a:t>5</a:t>
            </a:fld>
            <a:endParaRPr lang="en-US"/>
          </a:p>
        </p:txBody>
      </p:sp>
    </p:spTree>
    <p:extLst>
      <p:ext uri="{BB962C8B-B14F-4D97-AF65-F5344CB8AC3E}">
        <p14:creationId xmlns:p14="http://schemas.microsoft.com/office/powerpoint/2010/main" val="21646590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200" b="0" kern="1200" dirty="0" smtClean="0">
                <a:solidFill>
                  <a:schemeClr val="tx1"/>
                </a:solidFill>
                <a:latin typeface="+mn-lt"/>
                <a:ea typeface="+mn-ea"/>
                <a:cs typeface="+mn-cs"/>
              </a:rPr>
              <a:t>فالسؤال المطروح</a:t>
            </a:r>
            <a:r>
              <a:rPr lang="ar-SA" sz="1200" b="0" kern="1200" baseline="0" dirty="0" smtClean="0">
                <a:solidFill>
                  <a:schemeClr val="tx1"/>
                </a:solidFill>
                <a:latin typeface="+mn-lt"/>
                <a:ea typeface="+mn-ea"/>
                <a:cs typeface="+mn-cs"/>
              </a:rPr>
              <a:t> الآن </a:t>
            </a:r>
            <a:r>
              <a:rPr lang="ar-SA" sz="1200" b="0" dirty="0" smtClean="0"/>
              <a:t>هل ساهمت جميع تلك  </a:t>
            </a:r>
            <a:r>
              <a:rPr lang="ar-SA" sz="1200" b="0" dirty="0" smtClean="0">
                <a:solidFill>
                  <a:srgbClr val="00B0F0"/>
                </a:solidFill>
              </a:rPr>
              <a:t>القروض الميكروية </a:t>
            </a:r>
            <a:r>
              <a:rPr lang="ar-SA" sz="1200" b="0" dirty="0" smtClean="0"/>
              <a:t>في تعزيز فرص عمل النساء </a:t>
            </a:r>
            <a:r>
              <a:rPr lang="ar-SA" sz="1200" b="0" dirty="0" smtClean="0">
                <a:solidFill>
                  <a:srgbClr val="00B0F0"/>
                </a:solidFill>
              </a:rPr>
              <a:t>كصاحبات اعمال ويعملن لحسابهن الخاص ؟</a:t>
            </a:r>
            <a:r>
              <a:rPr lang="ar-SA" sz="1200" b="0" kern="1200" baseline="0" dirty="0" smtClean="0">
                <a:solidFill>
                  <a:schemeClr val="tx1"/>
                </a:solidFill>
                <a:latin typeface="+mn-lt"/>
                <a:ea typeface="+mn-ea"/>
                <a:cs typeface="+mn-cs"/>
              </a:rPr>
              <a:t> </a:t>
            </a:r>
            <a:r>
              <a:rPr lang="ar-SA" sz="1200" b="0" kern="1200" dirty="0" smtClean="0">
                <a:solidFill>
                  <a:schemeClr val="tx1"/>
                </a:solidFill>
                <a:latin typeface="+mn-lt"/>
                <a:ea typeface="+mn-ea"/>
                <a:cs typeface="+mn-cs"/>
              </a:rPr>
              <a:t>أظهر مسح العمالة والبطالة أن </a:t>
            </a:r>
            <a:r>
              <a:rPr lang="ar-JO" sz="1200" b="0" kern="1200" dirty="0" smtClean="0">
                <a:solidFill>
                  <a:schemeClr val="tx1"/>
                </a:solidFill>
                <a:latin typeface="+mn-lt"/>
                <a:ea typeface="+mn-ea"/>
                <a:cs typeface="+mn-cs"/>
              </a:rPr>
              <a:t> نسب النساء صاحبات الاعمال والعاملات لحسابهن الخاص لا تزال متواضعة جدا فهي لم تتعدى ال2% كعاملات لحسابهن الخاص و1.1% كصاحبات أعمال لعام </a:t>
            </a:r>
            <a:r>
              <a:rPr lang="ar-SA" sz="1200" b="0" kern="1200" dirty="0" smtClean="0">
                <a:solidFill>
                  <a:schemeClr val="tx1"/>
                </a:solidFill>
                <a:latin typeface="+mn-lt"/>
                <a:ea typeface="+mn-ea"/>
                <a:cs typeface="+mn-cs"/>
              </a:rPr>
              <a:t>ف</a:t>
            </a:r>
            <a:r>
              <a:rPr lang="ar-JO" sz="1200" b="0" kern="1200" dirty="0" smtClean="0">
                <a:solidFill>
                  <a:schemeClr val="tx1"/>
                </a:solidFill>
                <a:latin typeface="+mn-lt"/>
                <a:ea typeface="+mn-ea"/>
                <a:cs typeface="+mn-cs"/>
              </a:rPr>
              <a:t>ان نتائج حصول المرأة على القروض الميكروية لا تدل بشكل مباشر على أنها عملت على تمكينها اقتصاديا أو وصولها الى الموارد الاقتصادية </a:t>
            </a:r>
            <a:r>
              <a:rPr lang="ar-SA" sz="1200" b="0" kern="1200" dirty="0" smtClean="0">
                <a:solidFill>
                  <a:schemeClr val="tx1"/>
                </a:solidFill>
                <a:latin typeface="+mn-lt"/>
                <a:ea typeface="+mn-ea"/>
                <a:cs typeface="+mn-cs"/>
              </a:rPr>
              <a:t>2015كما أن </a:t>
            </a:r>
            <a:r>
              <a:rPr lang="ar-JO" sz="1200" kern="1200" dirty="0" smtClean="0">
                <a:solidFill>
                  <a:schemeClr val="tx1"/>
                </a:solidFill>
                <a:effectLst/>
                <a:latin typeface="+mn-lt"/>
                <a:ea typeface="+mn-ea"/>
                <a:cs typeface="+mn-cs"/>
              </a:rPr>
              <a:t>التحديات التي تواجه صاحبات الأعمال أو اللاتي يعملن لحسابهن الخاص والمتمثلة بقضايا التشــبيك والصعوبة في ادارة المشاريع وعدم كفاية التطور الذاتي ووجود بعض التشريعات المتحيزة ضد المرأة اضافة الى مسؤوليات العمل والرعاية الاسرية يؤدي إلى أن تكون المنفعة من الناحية الاقتصادية غير مجدية كان لها الأثر الملموس في انخفاض نسبة صاحبات الاعمال واللاتي يعملن لحسابهن الخاص.</a:t>
            </a:r>
            <a:endParaRPr lang="en-US" sz="1200" kern="1200" dirty="0" smtClean="0">
              <a:solidFill>
                <a:schemeClr val="tx1"/>
              </a:solidFill>
              <a:effectLst/>
              <a:latin typeface="+mn-lt"/>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r>
              <a:rPr lang="ar-SA" sz="1200" b="0" i="0" kern="1200" dirty="0" smtClean="0">
                <a:solidFill>
                  <a:schemeClr val="tx1"/>
                </a:solidFill>
                <a:latin typeface="+mn-lt"/>
                <a:ea typeface="+mn-ea"/>
                <a:cs typeface="+mn-cs"/>
              </a:rPr>
              <a:t>صاحبات</a:t>
            </a:r>
            <a:r>
              <a:rPr lang="ar-SA" sz="1200" b="0" i="0" kern="1200" baseline="0" dirty="0" smtClean="0">
                <a:solidFill>
                  <a:schemeClr val="tx1"/>
                </a:solidFill>
                <a:latin typeface="+mn-lt"/>
                <a:ea typeface="+mn-ea"/>
                <a:cs typeface="+mn-cs"/>
              </a:rPr>
              <a:t> الأعمال هن النساء اللواتي يعلن لحسابهن الخاص ولكن بوجود مستخدمين بأجر أو بدون أجر أما العاملات لحسابهن الخاص هن اللواتي يعملن بأنفسهن بدون وجود أي مستخدم يدفع له أجر أو حتى أحدمن أفراد الأسرة لمساعدتها </a:t>
            </a:r>
            <a:endParaRPr lang="ar-JO" sz="1200" b="0" i="0" kern="1200" dirty="0" smtClean="0">
              <a:solidFill>
                <a:schemeClr val="tx1"/>
              </a:solidFill>
              <a:latin typeface="+mn-lt"/>
              <a:ea typeface="+mn-ea"/>
              <a:cs typeface="+mn-cs"/>
            </a:endParaRPr>
          </a:p>
          <a:p>
            <a:pPr algn="r" rtl="1"/>
            <a:endParaRPr lang="en-US" dirty="0"/>
          </a:p>
        </p:txBody>
      </p:sp>
      <p:sp>
        <p:nvSpPr>
          <p:cNvPr id="4" name="Slide Number Placeholder 3"/>
          <p:cNvSpPr>
            <a:spLocks noGrp="1"/>
          </p:cNvSpPr>
          <p:nvPr>
            <p:ph type="sldNum" sz="quarter" idx="10"/>
          </p:nvPr>
        </p:nvSpPr>
        <p:spPr/>
        <p:txBody>
          <a:bodyPr/>
          <a:lstStyle/>
          <a:p>
            <a:fld id="{C5FA4D21-92D9-4880-A2A4-E9B9ECA34EBF}"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JO" sz="1200" kern="1200" dirty="0" smtClean="0">
                <a:solidFill>
                  <a:schemeClr val="tx1"/>
                </a:solidFill>
                <a:latin typeface="+mn-lt"/>
                <a:ea typeface="+mn-ea"/>
                <a:cs typeface="+mn-cs"/>
              </a:rPr>
              <a:t>وعلى الرغم من انخفاض تمثيل الإناث كصاحبات اعمال واللاتي يعملن لحسابهن الخاص الا أن نتائج مسح العمالة والبطالة اشارت الى ارتفاع مستوى الدخل لديهن خلال الاعوام 2007-2014، حيث ان 50% من صاحبات الاعمال واللاتي يعملن لحسابهن الخاص لم يتجاوز دخلهن ال 200 دينار لعام 2007 في حين ارتفع مستوى دخلهن في عام 2014 ليتعدى ال 300 دينار وبنسبة بلغت 49% </a:t>
            </a:r>
            <a:r>
              <a:rPr lang="ar-SA" sz="1200" kern="1200" dirty="0" smtClean="0">
                <a:solidFill>
                  <a:schemeClr val="tx1"/>
                </a:solidFill>
                <a:latin typeface="+mn-lt"/>
                <a:ea typeface="+mn-ea"/>
                <a:cs typeface="+mn-cs"/>
              </a:rPr>
              <a:t>وهذا يعني أن دخل المرأة صاحبة الأعمال واللاتي تعمل لحسابها الخاص شهد تغيرات واضحة خلال الفترة المذكورة و</a:t>
            </a:r>
            <a:r>
              <a:rPr lang="ar-JO" sz="1200" kern="1200" dirty="0" smtClean="0">
                <a:solidFill>
                  <a:schemeClr val="tx1"/>
                </a:solidFill>
                <a:latin typeface="+mn-lt"/>
                <a:ea typeface="+mn-ea"/>
                <a:cs typeface="+mn-cs"/>
              </a:rPr>
              <a:t>هذا يدل على ان صاحبات الأعمال واللاتي يعملن لحسابهن الخاص قد تأثرن بشكل ايجابي من امتلاك مشروع خاص بهن لا سيما من زيادة الدخل وزيادة الاستقلالية وأصبح لهن دور أكبر في صنع القرار وارتفاع مكانتهن في المجتمع.</a:t>
            </a:r>
            <a:endParaRPr lang="en-US" sz="1200" kern="1200" dirty="0" smtClean="0">
              <a:solidFill>
                <a:schemeClr val="tx1"/>
              </a:solidFill>
              <a:latin typeface="+mn-lt"/>
              <a:ea typeface="+mn-ea"/>
              <a:cs typeface="+mn-cs"/>
            </a:endParaRPr>
          </a:p>
          <a:p>
            <a:pPr marL="285750" indent="-285750" algn="justLow" rtl="1">
              <a:buFont typeface="Arial" pitchFamily="34" charset="0"/>
              <a:buChar char="•"/>
            </a:pPr>
            <a:r>
              <a:rPr lang="ar-JO" sz="1200" b="1" dirty="0" smtClean="0"/>
              <a:t>ان 50% من صاحبات الاعمال واللاتي يعملن لحسابهن الخاص لم يتجاوز دخلهن ال 200 دينار لعام 2007</a:t>
            </a:r>
          </a:p>
          <a:p>
            <a:pPr marL="285750" indent="-285750" algn="justLow" rtl="1">
              <a:buFont typeface="Arial" pitchFamily="34" charset="0"/>
              <a:buChar char="•"/>
            </a:pPr>
            <a:r>
              <a:rPr lang="ar-JO" sz="1200" b="1" dirty="0" smtClean="0"/>
              <a:t>ثلث صاحبات الاعمال والعاملات لحسابهن الخاص يتلقين دخل يتراوح بين 300 دينار واقل من 500 دينار في عام 2014</a:t>
            </a:r>
          </a:p>
          <a:p>
            <a:pPr marL="0" marR="0" indent="0" algn="r" defTabSz="914400" rtl="1"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5FA4D21-92D9-4880-A2A4-E9B9ECA34EBF}"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JO" sz="1200" kern="1200" dirty="0" smtClean="0">
                <a:solidFill>
                  <a:schemeClr val="tx1"/>
                </a:solidFill>
                <a:latin typeface="+mn-lt"/>
                <a:ea typeface="+mn-ea"/>
                <a:cs typeface="+mn-cs"/>
              </a:rPr>
              <a:t>وقد ساهمت الحالة التعليمية لصاحبات الاعمال والعاملات لحسابهن الخاص في ارتفاع مستوى الدخل لديهن حيث أظهرت النتائج المبينة في الشكل</a:t>
            </a:r>
            <a:r>
              <a:rPr lang="ar-SA" sz="1200" kern="1200" dirty="0" smtClean="0">
                <a:solidFill>
                  <a:schemeClr val="tx1"/>
                </a:solidFill>
                <a:latin typeface="+mn-lt"/>
                <a:ea typeface="+mn-ea"/>
                <a:cs typeface="+mn-cs"/>
              </a:rPr>
              <a:t> </a:t>
            </a:r>
            <a:r>
              <a:rPr lang="ar-JO" sz="1200" kern="1200" dirty="0" smtClean="0">
                <a:solidFill>
                  <a:schemeClr val="tx1"/>
                </a:solidFill>
                <a:latin typeface="+mn-lt"/>
                <a:ea typeface="+mn-ea"/>
                <a:cs typeface="+mn-cs"/>
              </a:rPr>
              <a:t>أن ثلاثة من بين كل خمس نساء صاحبات أعمال والعاملات لحسابهن الخاص ويتقاضين دخل 300 دينار فأكثر هن من حملة الشهادات الجامعية في حين أن 70% من اللواتي يتقاضين 299 دينار فأقل مستواهن التعليمي ثانوي فأقل.   </a:t>
            </a:r>
            <a:endParaRPr lang="en-US" sz="1200" kern="1200" dirty="0" smtClean="0">
              <a:solidFill>
                <a:schemeClr val="tx1"/>
              </a:solidFill>
              <a:latin typeface="+mn-lt"/>
              <a:ea typeface="+mn-ea"/>
              <a:cs typeface="+mn-cs"/>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C5FA4D21-92D9-4880-A2A4-E9B9ECA34EBF}"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5953754F-5443-4B92-8AE1-2C7D1371C4EC}" type="slidenum">
              <a:rPr lang="en-US" smtClean="0"/>
              <a:pPr/>
              <a:t>9</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JO" b="0" dirty="0" smtClean="0"/>
              <a:t>ومن التحديات التي تواجه المرأة في سوق العمل هي </a:t>
            </a:r>
            <a:r>
              <a:rPr lang="ar-JO" sz="1200" b="0" kern="1200" dirty="0" smtClean="0">
                <a:solidFill>
                  <a:schemeClr val="tx1"/>
                </a:solidFill>
                <a:latin typeface="+mn-lt"/>
                <a:ea typeface="+mn-ea"/>
                <a:cs typeface="+mn-cs"/>
              </a:rPr>
              <a:t>قدرة المرأة على الاختيار والسيطرة على الدخل</a:t>
            </a:r>
            <a:r>
              <a:rPr lang="ar-SA" sz="1200" b="0" kern="1200" dirty="0" smtClean="0">
                <a:solidFill>
                  <a:schemeClr val="tx1"/>
                </a:solidFill>
                <a:latin typeface="+mn-lt"/>
                <a:ea typeface="+mn-ea"/>
                <a:cs typeface="+mn-cs"/>
              </a:rPr>
              <a:t> والتحكم</a:t>
            </a:r>
            <a:r>
              <a:rPr lang="ar-SA" sz="1200" b="0" kern="1200" baseline="0" dirty="0" smtClean="0">
                <a:solidFill>
                  <a:schemeClr val="tx1"/>
                </a:solidFill>
                <a:latin typeface="+mn-lt"/>
                <a:ea typeface="+mn-ea"/>
                <a:cs typeface="+mn-cs"/>
              </a:rPr>
              <a:t> به </a:t>
            </a:r>
            <a:r>
              <a:rPr lang="ar-SA" sz="1200" b="0" kern="1200" dirty="0" smtClean="0">
                <a:solidFill>
                  <a:schemeClr val="tx1"/>
                </a:solidFill>
                <a:latin typeface="+mn-lt"/>
                <a:ea typeface="+mn-ea"/>
                <a:cs typeface="+mn-cs"/>
              </a:rPr>
              <a:t>حيث اشارت نتائج مسح السكان والصحة الاسرية لعامي 2007 و 2012 والمبينة في الشكل أن </a:t>
            </a:r>
            <a:r>
              <a:rPr lang="ar-JO" sz="1200" b="0" dirty="0" smtClean="0"/>
              <a:t>اثنتين من كل خمس نساء </a:t>
            </a:r>
            <a:r>
              <a:rPr lang="ar-SA" sz="1200" b="0" dirty="0" smtClean="0"/>
              <a:t>متزوجات حالياً وأعمارهن 15</a:t>
            </a:r>
            <a:r>
              <a:rPr lang="ar-KW" sz="1200" b="0" dirty="0" smtClean="0"/>
              <a:t>-49</a:t>
            </a:r>
            <a:r>
              <a:rPr lang="ar-SA" sz="1200" b="0" dirty="0" smtClean="0"/>
              <a:t> سنة </a:t>
            </a:r>
            <a:r>
              <a:rPr lang="ar-JO" sz="1200" b="0" dirty="0" smtClean="0"/>
              <a:t>يستطعن التصرف ب</a:t>
            </a:r>
            <a:r>
              <a:rPr lang="ar-SA" sz="1200" b="0" dirty="0" smtClean="0"/>
              <a:t>مردود</a:t>
            </a:r>
            <a:r>
              <a:rPr lang="ar-JO" sz="1200" b="0" dirty="0" smtClean="0"/>
              <a:t>هن</a:t>
            </a:r>
            <a:r>
              <a:rPr lang="ar-SA" sz="1200" b="0" dirty="0" smtClean="0"/>
              <a:t> </a:t>
            </a:r>
            <a:r>
              <a:rPr lang="ar-JO" sz="1200" b="0" dirty="0" smtClean="0"/>
              <a:t>ال</a:t>
            </a:r>
            <a:r>
              <a:rPr lang="ar-KW" sz="1200" b="0" dirty="0" smtClean="0"/>
              <a:t>ن</a:t>
            </a:r>
            <a:r>
              <a:rPr lang="ar-SA" sz="1200" b="0" dirty="0" smtClean="0"/>
              <a:t>قدي</a:t>
            </a:r>
            <a:r>
              <a:rPr lang="ar-JO" sz="1200" b="0" dirty="0" smtClean="0"/>
              <a:t> </a:t>
            </a:r>
            <a:r>
              <a:rPr lang="ar-SA" sz="1200" b="0" dirty="0" smtClean="0"/>
              <a:t>مقابل عملهن  في حين أن 57%</a:t>
            </a:r>
            <a:r>
              <a:rPr lang="ar-SA" sz="1200" b="0" baseline="0" dirty="0" smtClean="0"/>
              <a:t> الزوجة بالاشتراك مع الزوج </a:t>
            </a:r>
            <a:r>
              <a:rPr lang="ar-SA" sz="1200" b="0" dirty="0" smtClean="0"/>
              <a:t>يتصرفوا</a:t>
            </a:r>
            <a:r>
              <a:rPr lang="ar-SA" sz="1200" b="0" baseline="0" dirty="0" smtClean="0"/>
              <a:t> </a:t>
            </a:r>
            <a:r>
              <a:rPr lang="ar-JO" sz="1200" b="0" dirty="0" smtClean="0"/>
              <a:t>ب</a:t>
            </a:r>
            <a:r>
              <a:rPr lang="ar-SA" sz="1200" b="0" dirty="0" smtClean="0"/>
              <a:t>مردود</a:t>
            </a:r>
            <a:r>
              <a:rPr lang="ar-JO" sz="1200" b="0" dirty="0" smtClean="0"/>
              <a:t>ه</a:t>
            </a:r>
            <a:r>
              <a:rPr lang="ar-SA" sz="1200" b="0" dirty="0" smtClean="0"/>
              <a:t>م </a:t>
            </a:r>
            <a:r>
              <a:rPr lang="ar-JO" sz="1200" b="0" dirty="0" smtClean="0"/>
              <a:t>ال</a:t>
            </a:r>
            <a:r>
              <a:rPr lang="ar-KW" sz="1200" b="0" dirty="0" smtClean="0"/>
              <a:t>ن</a:t>
            </a:r>
            <a:r>
              <a:rPr lang="ar-SA" sz="1200" b="0" dirty="0" smtClean="0"/>
              <a:t>قدي</a:t>
            </a:r>
            <a:r>
              <a:rPr lang="ar-JO" sz="1200" b="0" dirty="0" smtClean="0"/>
              <a:t> </a:t>
            </a:r>
            <a:r>
              <a:rPr lang="ar-SA" sz="1200" b="0" dirty="0" smtClean="0"/>
              <a:t> </a:t>
            </a:r>
            <a:r>
              <a:rPr lang="ar-SA" sz="1200" b="0" kern="1200" baseline="0" dirty="0" smtClean="0">
                <a:solidFill>
                  <a:schemeClr val="tx1"/>
                </a:solidFill>
                <a:latin typeface="+mn-lt"/>
                <a:ea typeface="+mn-ea"/>
                <a:cs typeface="+mn-cs"/>
              </a:rPr>
              <a:t>حيث </a:t>
            </a:r>
            <a:r>
              <a:rPr lang="ar-SA" sz="1200" kern="1200" dirty="0" smtClean="0">
                <a:solidFill>
                  <a:schemeClr val="tx1"/>
                </a:solidFill>
                <a:effectLst/>
                <a:latin typeface="+mn-lt"/>
                <a:ea typeface="+mn-ea"/>
                <a:cs typeface="+mn-cs"/>
              </a:rPr>
              <a:t>لا تزال العادات الاجتماعية إلى جانب القيود القانونية تحد من قدرة المرأة على الاختيار فيما يتعلق بالأصول الاقتصادية</a:t>
            </a:r>
            <a:r>
              <a:rPr lang="ar-JO" sz="1200" b="0" kern="1200" dirty="0" smtClean="0">
                <a:solidFill>
                  <a:schemeClr val="tx1"/>
                </a:solidFill>
                <a:latin typeface="+mn-lt"/>
                <a:ea typeface="+mn-ea"/>
                <a:cs typeface="+mn-cs"/>
              </a:rPr>
              <a:t>.</a:t>
            </a:r>
            <a:endParaRPr lang="en-US" sz="1200" b="0"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en-US"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2130425"/>
            <a:ext cx="7772400" cy="1470025"/>
          </a:xfrm>
          <a:solidFill>
            <a:srgbClr val="FFFFFF">
              <a:alpha val="80000"/>
            </a:srgbClr>
          </a:solidFill>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a:solidFill>
            <a:srgbClr val="FFFFFF">
              <a:alpha val="80000"/>
            </a:srgbClr>
          </a:solidFill>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C22104E-8A37-4561-90C1-E2A2FA2C4A6E}" type="datetimeFigureOut">
              <a:rPr lang="en-GB" smtClean="0"/>
              <a:pPr/>
              <a:t>15/05/2016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F700D2-071F-440E-A3FF-180D34BA4EC8}" type="slidenum">
              <a:rPr lang="en-GB" smtClean="0"/>
              <a:pPr/>
              <a:t>‹#›</a:t>
            </a:fld>
            <a:endParaRPr lang="en-GB"/>
          </a:p>
        </p:txBody>
      </p:sp>
    </p:spTree>
    <p:extLst>
      <p:ext uri="{BB962C8B-B14F-4D97-AF65-F5344CB8AC3E}">
        <p14:creationId xmlns:p14="http://schemas.microsoft.com/office/powerpoint/2010/main" val="1967121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C22104E-8A37-4561-90C1-E2A2FA2C4A6E}" type="datetimeFigureOut">
              <a:rPr lang="en-GB" smtClean="0"/>
              <a:pPr/>
              <a:t>15/05/2016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F700D2-071F-440E-A3FF-180D34BA4EC8}" type="slidenum">
              <a:rPr lang="en-GB" smtClean="0"/>
              <a:pPr/>
              <a:t>‹#›</a:t>
            </a:fld>
            <a:endParaRPr lang="en-GB"/>
          </a:p>
        </p:txBody>
      </p:sp>
    </p:spTree>
    <p:extLst>
      <p:ext uri="{BB962C8B-B14F-4D97-AF65-F5344CB8AC3E}">
        <p14:creationId xmlns:p14="http://schemas.microsoft.com/office/powerpoint/2010/main" val="3327927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C22104E-8A37-4561-90C1-E2A2FA2C4A6E}" type="datetimeFigureOut">
              <a:rPr lang="en-GB" smtClean="0"/>
              <a:pPr/>
              <a:t>15/05/2016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F700D2-071F-440E-A3FF-180D34BA4EC8}" type="slidenum">
              <a:rPr lang="en-GB" smtClean="0"/>
              <a:pPr/>
              <a:t>‹#›</a:t>
            </a:fld>
            <a:endParaRPr lang="en-GB"/>
          </a:p>
        </p:txBody>
      </p:sp>
    </p:spTree>
    <p:extLst>
      <p:ext uri="{BB962C8B-B14F-4D97-AF65-F5344CB8AC3E}">
        <p14:creationId xmlns:p14="http://schemas.microsoft.com/office/powerpoint/2010/main" val="39724431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lang="en-US" sz="5400" b="1" i="0" kern="1200" cap="none" spc="0" dirty="0">
                <a:ln w="11430"/>
                <a:solidFill>
                  <a:schemeClr val="tx2">
                    <a:lumMod val="50000"/>
                  </a:schemeClr>
                </a:solidFill>
                <a:effectLst/>
                <a:latin typeface="+mj-lt"/>
                <a:ea typeface="+mj-ea"/>
                <a:cs typeface="+mj-cs"/>
              </a:defRPr>
            </a:lvl1pPr>
          </a:lstStyle>
          <a:p>
            <a:r>
              <a:rPr lang="en-US" dirty="0" smtClean="0"/>
              <a:t>Click to edit Master title style</a:t>
            </a:r>
            <a:endParaRPr lang="en-US" dirty="0"/>
          </a:p>
        </p:txBody>
      </p:sp>
      <p:sp>
        <p:nvSpPr>
          <p:cNvPr id="3" name="Chart Placeholder 2"/>
          <p:cNvSpPr>
            <a:spLocks noGrp="1"/>
          </p:cNvSpPr>
          <p:nvPr>
            <p:ph type="chart"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2006-07 SDHS – CSO and Macro International</a:t>
            </a: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2007 BDHS: NIPORT, Mitra &amp; Associates, and Macro International.</a:t>
            </a:r>
          </a:p>
        </p:txBody>
      </p:sp>
      <p:sp>
        <p:nvSpPr>
          <p:cNvPr id="6" name="Rectangle 6"/>
          <p:cNvSpPr>
            <a:spLocks noGrp="1" noChangeArrowheads="1"/>
          </p:cNvSpPr>
          <p:nvPr>
            <p:ph type="sldNum" sz="quarter" idx="12"/>
          </p:nvPr>
        </p:nvSpPr>
        <p:spPr>
          <a:ln/>
        </p:spPr>
        <p:txBody>
          <a:bodyPr/>
          <a:lstStyle>
            <a:lvl1pPr>
              <a:defRPr/>
            </a:lvl1pPr>
          </a:lstStyle>
          <a:p>
            <a:pPr>
              <a:defRPr/>
            </a:pPr>
            <a:fld id="{E56571B9-059D-4F44-8DD7-FF66B696AAA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4147784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C22104E-8A37-4561-90C1-E2A2FA2C4A6E}" type="datetimeFigureOut">
              <a:rPr lang="en-GB" smtClean="0"/>
              <a:pPr/>
              <a:t>15/05/2016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F700D2-071F-440E-A3FF-180D34BA4EC8}" type="slidenum">
              <a:rPr lang="en-GB" smtClean="0"/>
              <a:pPr/>
              <a:t>‹#›</a:t>
            </a:fld>
            <a:endParaRPr lang="en-GB"/>
          </a:p>
        </p:txBody>
      </p:sp>
    </p:spTree>
    <p:extLst>
      <p:ext uri="{BB962C8B-B14F-4D97-AF65-F5344CB8AC3E}">
        <p14:creationId xmlns:p14="http://schemas.microsoft.com/office/powerpoint/2010/main" val="2797592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22104E-8A37-4561-90C1-E2A2FA2C4A6E}" type="datetimeFigureOut">
              <a:rPr lang="en-GB" smtClean="0"/>
              <a:pPr/>
              <a:t>15/05/2016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F700D2-071F-440E-A3FF-180D34BA4EC8}" type="slidenum">
              <a:rPr lang="en-GB" smtClean="0"/>
              <a:pPr/>
              <a:t>‹#›</a:t>
            </a:fld>
            <a:endParaRPr lang="en-GB"/>
          </a:p>
        </p:txBody>
      </p:sp>
    </p:spTree>
    <p:extLst>
      <p:ext uri="{BB962C8B-B14F-4D97-AF65-F5344CB8AC3E}">
        <p14:creationId xmlns:p14="http://schemas.microsoft.com/office/powerpoint/2010/main" val="1384228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C22104E-8A37-4561-90C1-E2A2FA2C4A6E}" type="datetimeFigureOut">
              <a:rPr lang="en-GB" smtClean="0"/>
              <a:pPr/>
              <a:t>15/05/2016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F700D2-071F-440E-A3FF-180D34BA4EC8}" type="slidenum">
              <a:rPr lang="en-GB" smtClean="0"/>
              <a:pPr/>
              <a:t>‹#›</a:t>
            </a:fld>
            <a:endParaRPr lang="en-GB"/>
          </a:p>
        </p:txBody>
      </p:sp>
    </p:spTree>
    <p:extLst>
      <p:ext uri="{BB962C8B-B14F-4D97-AF65-F5344CB8AC3E}">
        <p14:creationId xmlns:p14="http://schemas.microsoft.com/office/powerpoint/2010/main" val="3656642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C22104E-8A37-4561-90C1-E2A2FA2C4A6E}" type="datetimeFigureOut">
              <a:rPr lang="en-GB" smtClean="0"/>
              <a:pPr/>
              <a:t>15/05/2016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FF700D2-071F-440E-A3FF-180D34BA4EC8}" type="slidenum">
              <a:rPr lang="en-GB" smtClean="0"/>
              <a:pPr/>
              <a:t>‹#›</a:t>
            </a:fld>
            <a:endParaRPr lang="en-GB"/>
          </a:p>
        </p:txBody>
      </p:sp>
    </p:spTree>
    <p:extLst>
      <p:ext uri="{BB962C8B-B14F-4D97-AF65-F5344CB8AC3E}">
        <p14:creationId xmlns:p14="http://schemas.microsoft.com/office/powerpoint/2010/main" val="96055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C22104E-8A37-4561-90C1-E2A2FA2C4A6E}" type="datetimeFigureOut">
              <a:rPr lang="en-GB" smtClean="0"/>
              <a:pPr/>
              <a:t>15/05/2016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FF700D2-071F-440E-A3FF-180D34BA4EC8}" type="slidenum">
              <a:rPr lang="en-GB" smtClean="0"/>
              <a:pPr/>
              <a:t>‹#›</a:t>
            </a:fld>
            <a:endParaRPr lang="en-GB"/>
          </a:p>
        </p:txBody>
      </p:sp>
    </p:spTree>
    <p:extLst>
      <p:ext uri="{BB962C8B-B14F-4D97-AF65-F5344CB8AC3E}">
        <p14:creationId xmlns:p14="http://schemas.microsoft.com/office/powerpoint/2010/main" val="1515600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22104E-8A37-4561-90C1-E2A2FA2C4A6E}" type="datetimeFigureOut">
              <a:rPr lang="en-GB" smtClean="0"/>
              <a:pPr/>
              <a:t>15/05/2016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FF700D2-071F-440E-A3FF-180D34BA4EC8}" type="slidenum">
              <a:rPr lang="en-GB" smtClean="0"/>
              <a:pPr/>
              <a:t>‹#›</a:t>
            </a:fld>
            <a:endParaRPr lang="en-GB"/>
          </a:p>
        </p:txBody>
      </p:sp>
    </p:spTree>
    <p:extLst>
      <p:ext uri="{BB962C8B-B14F-4D97-AF65-F5344CB8AC3E}">
        <p14:creationId xmlns:p14="http://schemas.microsoft.com/office/powerpoint/2010/main" val="2675103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22104E-8A37-4561-90C1-E2A2FA2C4A6E}" type="datetimeFigureOut">
              <a:rPr lang="en-GB" smtClean="0"/>
              <a:pPr/>
              <a:t>15/05/2016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F700D2-071F-440E-A3FF-180D34BA4EC8}" type="slidenum">
              <a:rPr lang="en-GB" smtClean="0"/>
              <a:pPr/>
              <a:t>‹#›</a:t>
            </a:fld>
            <a:endParaRPr lang="en-GB"/>
          </a:p>
        </p:txBody>
      </p:sp>
    </p:spTree>
    <p:extLst>
      <p:ext uri="{BB962C8B-B14F-4D97-AF65-F5344CB8AC3E}">
        <p14:creationId xmlns:p14="http://schemas.microsoft.com/office/powerpoint/2010/main" val="1223584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22104E-8A37-4561-90C1-E2A2FA2C4A6E}" type="datetimeFigureOut">
              <a:rPr lang="en-GB" smtClean="0"/>
              <a:pPr/>
              <a:t>15/05/2016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F700D2-071F-440E-A3FF-180D34BA4EC8}" type="slidenum">
              <a:rPr lang="en-GB" smtClean="0"/>
              <a:pPr/>
              <a:t>‹#›</a:t>
            </a:fld>
            <a:endParaRPr lang="en-GB"/>
          </a:p>
        </p:txBody>
      </p:sp>
    </p:spTree>
    <p:extLst>
      <p:ext uri="{BB962C8B-B14F-4D97-AF65-F5344CB8AC3E}">
        <p14:creationId xmlns:p14="http://schemas.microsoft.com/office/powerpoint/2010/main" val="502756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22104E-8A37-4561-90C1-E2A2FA2C4A6E}" type="datetimeFigureOut">
              <a:rPr lang="en-GB" smtClean="0"/>
              <a:pPr/>
              <a:t>15/05/2016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700D2-071F-440E-A3FF-180D34BA4EC8}" type="slidenum">
              <a:rPr lang="en-GB" smtClean="0"/>
              <a:pPr/>
              <a:t>‹#›</a:t>
            </a:fld>
            <a:endParaRPr lang="en-GB"/>
          </a:p>
        </p:txBody>
      </p:sp>
    </p:spTree>
    <p:extLst>
      <p:ext uri="{BB962C8B-B14F-4D97-AF65-F5344CB8AC3E}">
        <p14:creationId xmlns:p14="http://schemas.microsoft.com/office/powerpoint/2010/main" val="17689176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323528" y="0"/>
            <a:ext cx="8496944" cy="6858000"/>
            <a:chOff x="323528" y="0"/>
            <a:chExt cx="8496944" cy="6858000"/>
          </a:xfrm>
        </p:grpSpPr>
        <p:pic>
          <p:nvPicPr>
            <p:cNvPr id="6" name="Picture 5" descr="Untitled-51.jpg"/>
            <p:cNvPicPr>
              <a:picLocks noChangeAspect="1"/>
            </p:cNvPicPr>
            <p:nvPr/>
          </p:nvPicPr>
          <p:blipFill>
            <a:blip r:embed="rId3" cstate="print"/>
            <a:stretch>
              <a:fillRect/>
            </a:stretch>
          </p:blipFill>
          <p:spPr>
            <a:xfrm>
              <a:off x="323528" y="0"/>
              <a:ext cx="8496944" cy="6525344"/>
            </a:xfrm>
            <a:prstGeom prst="rect">
              <a:avLst/>
            </a:prstGeom>
          </p:spPr>
        </p:pic>
        <p:sp>
          <p:nvSpPr>
            <p:cNvPr id="7" name="Subtitle 2"/>
            <p:cNvSpPr txBox="1">
              <a:spLocks/>
            </p:cNvSpPr>
            <p:nvPr/>
          </p:nvSpPr>
          <p:spPr>
            <a:xfrm>
              <a:off x="323528" y="5373216"/>
              <a:ext cx="8496944" cy="1484784"/>
            </a:xfrm>
            <a:prstGeom prst="rect">
              <a:avLst/>
            </a:prstGeom>
            <a:solidFill>
              <a:schemeClr val="bg1">
                <a:lumMod val="95000"/>
              </a:schemeClr>
            </a:solidFill>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ar-JO" sz="9600" b="1" dirty="0"/>
                <a:t>لما المتولي </a:t>
              </a:r>
              <a:endParaRPr lang="ar-SA" sz="9600" b="1" dirty="0" smtClean="0"/>
            </a:p>
            <a:p>
              <a:pPr marL="0" indent="0" algn="ctr">
                <a:buNone/>
              </a:pPr>
              <a:r>
                <a:rPr lang="ar-JO" sz="9600" b="1" dirty="0" smtClean="0">
                  <a:latin typeface="+mj-lt"/>
                  <a:ea typeface="+mj-ea"/>
                  <a:cs typeface="+mj-cs"/>
                </a:rPr>
                <a:t>قسم</a:t>
              </a:r>
              <a:r>
                <a:rPr lang="ar-SA" sz="9600" b="1" dirty="0" smtClean="0">
                  <a:latin typeface="+mj-lt"/>
                  <a:ea typeface="+mj-ea"/>
                  <a:cs typeface="+mj-cs"/>
                </a:rPr>
                <a:t> احصاءات</a:t>
              </a:r>
              <a:r>
                <a:rPr lang="ar-JO" sz="9600" b="1" dirty="0" smtClean="0">
                  <a:latin typeface="+mj-lt"/>
                  <a:ea typeface="+mj-ea"/>
                  <a:cs typeface="+mj-cs"/>
                </a:rPr>
                <a:t> النوع الاجتماعي</a:t>
              </a:r>
              <a:endParaRPr lang="ar-SA" sz="9600" b="1" dirty="0" smtClean="0">
                <a:latin typeface="+mj-lt"/>
                <a:ea typeface="+mj-ea"/>
                <a:cs typeface="+mj-cs"/>
              </a:endParaRPr>
            </a:p>
            <a:p>
              <a:pPr marL="0" indent="0" algn="ctr">
                <a:buNone/>
              </a:pPr>
              <a:r>
                <a:rPr lang="ar-JO" sz="9600" b="1" dirty="0" smtClean="0">
                  <a:latin typeface="+mj-lt"/>
                  <a:ea typeface="+mj-ea"/>
                  <a:cs typeface="+mj-cs"/>
                </a:rPr>
                <a:t>دائرة الاحصاءات العامة</a:t>
              </a:r>
            </a:p>
            <a:p>
              <a:pPr marL="0" indent="0" algn="ctr">
                <a:buNone/>
              </a:pPr>
              <a:r>
                <a:rPr lang="ar-JO" sz="9600" b="1" dirty="0" smtClean="0">
                  <a:latin typeface="+mj-lt"/>
                  <a:ea typeface="+mj-ea"/>
                  <a:cs typeface="+mj-cs"/>
                </a:rPr>
                <a:t>الاردن</a:t>
              </a:r>
              <a:endParaRPr lang="ar-JO" sz="9600" b="1" dirty="0">
                <a:latin typeface="+mj-lt"/>
                <a:ea typeface="+mj-ea"/>
                <a:cs typeface="+mj-cs"/>
              </a:endParaRPr>
            </a:p>
            <a:p>
              <a:pPr marL="0" indent="0" algn="ctr">
                <a:buNone/>
              </a:pPr>
              <a:endParaRPr lang="en-US" sz="5800" b="1" dirty="0" smtClean="0">
                <a:latin typeface="+mj-lt"/>
                <a:ea typeface="+mj-ea"/>
                <a:cs typeface="+mj-cs"/>
              </a:endParaRPr>
            </a:p>
            <a:p>
              <a:pPr marL="0" indent="0" algn="ctr">
                <a:buNone/>
              </a:pPr>
              <a:r>
                <a:rPr lang="en-US" sz="5800" b="1" dirty="0" smtClean="0">
                  <a:latin typeface="+mj-lt"/>
                  <a:ea typeface="+mj-ea"/>
                  <a:cs typeface="+mj-cs"/>
                </a:rPr>
                <a:t> </a:t>
              </a:r>
              <a:r>
                <a:rPr lang="ar-JO" b="1" dirty="0" smtClean="0"/>
                <a:t> </a:t>
              </a:r>
              <a:endParaRPr lang="en-GB" b="1" dirty="0"/>
            </a:p>
          </p:txBody>
        </p:sp>
      </p:grpSp>
      <p:sp>
        <p:nvSpPr>
          <p:cNvPr id="8" name="Title 1"/>
          <p:cNvSpPr txBox="1">
            <a:spLocks/>
          </p:cNvSpPr>
          <p:nvPr/>
        </p:nvSpPr>
        <p:spPr>
          <a:xfrm>
            <a:off x="323528" y="764704"/>
            <a:ext cx="8496944" cy="2873189"/>
          </a:xfrm>
          <a:prstGeom prst="rect">
            <a:avLst/>
          </a:prstGeom>
          <a:noFill/>
          <a:effectLst>
            <a:glow rad="228600">
              <a:schemeClr val="accent1">
                <a:satMod val="175000"/>
                <a:alpha val="40000"/>
              </a:schemeClr>
            </a:glow>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EG" sz="5400" b="1" dirty="0" smtClean="0">
                <a:solidFill>
                  <a:schemeClr val="tx2">
                    <a:lumMod val="75000"/>
                  </a:schemeClr>
                </a:solidFill>
              </a:rPr>
              <a:t>أثر القروض الميكروية </a:t>
            </a:r>
            <a:r>
              <a:rPr lang="ar-SA" sz="5400" b="1" dirty="0" smtClean="0">
                <a:solidFill>
                  <a:schemeClr val="tx2">
                    <a:lumMod val="75000"/>
                  </a:schemeClr>
                </a:solidFill>
              </a:rPr>
              <a:t>على </a:t>
            </a:r>
            <a:r>
              <a:rPr lang="ar-EG" sz="5400" b="1" dirty="0" smtClean="0">
                <a:solidFill>
                  <a:schemeClr val="tx2">
                    <a:lumMod val="75000"/>
                  </a:schemeClr>
                </a:solidFill>
              </a:rPr>
              <a:t>وصول المرأة الى الموارد الاقتصادية</a:t>
            </a:r>
            <a:r>
              <a:rPr lang="en-US" sz="5400" b="1" dirty="0" smtClean="0">
                <a:solidFill>
                  <a:schemeClr val="tx2">
                    <a:lumMod val="75000"/>
                  </a:schemeClr>
                </a:solidFill>
              </a:rPr>
              <a:t/>
            </a:r>
            <a:br>
              <a:rPr lang="en-US" sz="5400" b="1" dirty="0" smtClean="0">
                <a:solidFill>
                  <a:schemeClr val="tx2">
                    <a:lumMod val="75000"/>
                  </a:schemeClr>
                </a:solidFill>
              </a:rPr>
            </a:br>
            <a:endParaRPr lang="en-US" sz="5400" dirty="0">
              <a:solidFill>
                <a:schemeClr val="tx2">
                  <a:lumMod val="75000"/>
                </a:schemeClr>
              </a:solidFill>
            </a:endParaRPr>
          </a:p>
        </p:txBody>
      </p:sp>
      <p:sp>
        <p:nvSpPr>
          <p:cNvPr id="2" name="Rectangle 1"/>
          <p:cNvSpPr/>
          <p:nvPr/>
        </p:nvSpPr>
        <p:spPr>
          <a:xfrm>
            <a:off x="215516" y="14384"/>
            <a:ext cx="8712968" cy="646331"/>
          </a:xfrm>
          <a:prstGeom prst="rect">
            <a:avLst/>
          </a:prstGeom>
        </p:spPr>
        <p:txBody>
          <a:bodyPr wrap="square">
            <a:spAutoFit/>
          </a:bodyPr>
          <a:lstStyle/>
          <a:p>
            <a:pPr algn="ctr"/>
            <a:r>
              <a:rPr lang="en-US" b="1" dirty="0" smtClean="0"/>
              <a:t>ESCWA </a:t>
            </a:r>
            <a:r>
              <a:rPr lang="en-US" b="1" dirty="0"/>
              <a:t>4th Meeting of the Inter-Agency and Expert Group on Gender Statistics in the Arab </a:t>
            </a:r>
            <a:r>
              <a:rPr lang="en-US" b="1" dirty="0" smtClean="0"/>
              <a:t>Countries, </a:t>
            </a:r>
            <a:r>
              <a:rPr lang="en-US" b="1" dirty="0"/>
              <a:t>9-10 May 2016</a:t>
            </a:r>
          </a:p>
        </p:txBody>
      </p:sp>
    </p:spTree>
    <p:extLst>
      <p:ext uri="{BB962C8B-B14F-4D97-AF65-F5344CB8AC3E}">
        <p14:creationId xmlns:p14="http://schemas.microsoft.com/office/powerpoint/2010/main" val="20367676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67218108"/>
              </p:ext>
            </p:extLst>
          </p:nvPr>
        </p:nvGraphicFramePr>
        <p:xfrm>
          <a:off x="0" y="1628800"/>
          <a:ext cx="9144000" cy="4968552"/>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1"/>
          <p:cNvSpPr>
            <a:spLocks noGrp="1"/>
          </p:cNvSpPr>
          <p:nvPr>
            <p:ph type="title"/>
          </p:nvPr>
        </p:nvSpPr>
        <p:spPr>
          <a:xfrm>
            <a:off x="107504" y="116632"/>
            <a:ext cx="9036496" cy="1809807"/>
          </a:xfrm>
        </p:spPr>
        <p:txBody>
          <a:bodyPr>
            <a:normAutofit fontScale="90000"/>
          </a:bodyPr>
          <a:lstStyle/>
          <a:p>
            <a:pPr rtl="1"/>
            <a:r>
              <a:rPr lang="ar-SA" b="1" dirty="0" smtClean="0">
                <a:solidFill>
                  <a:srgbClr val="00B0F0"/>
                </a:solidFill>
              </a:rPr>
              <a:t>الأصول الاقتصادية </a:t>
            </a:r>
            <a:r>
              <a:rPr lang="ar-SA" b="1" dirty="0" smtClean="0"/>
              <a:t>وتمكين المرأة </a:t>
            </a:r>
            <a:br>
              <a:rPr lang="ar-SA" b="1" dirty="0" smtClean="0"/>
            </a:br>
            <a:r>
              <a:rPr lang="ar-SA" sz="4000" b="1" dirty="0" smtClean="0">
                <a:solidFill>
                  <a:srgbClr val="00B0F0"/>
                </a:solidFill>
              </a:rPr>
              <a:t>ملكية الأراضي والشقق و</a:t>
            </a:r>
            <a:r>
              <a:rPr lang="ar-SA" sz="4000" b="1" dirty="0">
                <a:solidFill>
                  <a:srgbClr val="00B0F0"/>
                </a:solidFill>
              </a:rPr>
              <a:t> الملكية </a:t>
            </a:r>
            <a:r>
              <a:rPr lang="ar-SA" sz="4000" b="1" dirty="0" smtClean="0">
                <a:solidFill>
                  <a:srgbClr val="00B0F0"/>
                </a:solidFill>
              </a:rPr>
              <a:t>المشتركة</a:t>
            </a:r>
            <a:r>
              <a:rPr lang="ar-SA" sz="4000" b="1" dirty="0" smtClean="0"/>
              <a:t>،2014</a:t>
            </a:r>
            <a:r>
              <a:rPr lang="ar-SA" sz="4000" b="1" dirty="0" smtClean="0">
                <a:solidFill>
                  <a:srgbClr val="00B0F0"/>
                </a:solidFill>
              </a:rPr>
              <a:t> </a:t>
            </a:r>
            <a:r>
              <a:rPr lang="en-US" b="1" dirty="0"/>
              <a:t/>
            </a:r>
            <a:br>
              <a:rPr lang="en-US" b="1" dirty="0"/>
            </a:br>
            <a:endParaRPr lang="en-US" dirty="0"/>
          </a:p>
        </p:txBody>
      </p:sp>
    </p:spTree>
    <p:extLst>
      <p:ext uri="{BB962C8B-B14F-4D97-AF65-F5344CB8AC3E}">
        <p14:creationId xmlns:p14="http://schemas.microsoft.com/office/powerpoint/2010/main" val="54928040"/>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84976" cy="1570186"/>
          </a:xfrm>
        </p:spPr>
        <p:txBody>
          <a:bodyPr>
            <a:normAutofit fontScale="90000"/>
          </a:bodyPr>
          <a:lstStyle/>
          <a:p>
            <a:pPr rtl="1"/>
            <a:r>
              <a:rPr lang="ar-JO" b="1" dirty="0">
                <a:solidFill>
                  <a:srgbClr val="00B0F0"/>
                </a:solidFill>
              </a:rPr>
              <a:t>فجوة النوع الاجتماعي </a:t>
            </a:r>
            <a:r>
              <a:rPr lang="ar-JO" b="1" dirty="0" smtClean="0"/>
              <a:t>للأفراد المقترض</a:t>
            </a:r>
            <a:r>
              <a:rPr lang="ar-SA" b="1" dirty="0" smtClean="0"/>
              <a:t>ي</a:t>
            </a:r>
            <a:r>
              <a:rPr lang="ar-JO" b="1" dirty="0" smtClean="0"/>
              <a:t>ن </a:t>
            </a:r>
            <a:br>
              <a:rPr lang="ar-JO" b="1" dirty="0" smtClean="0"/>
            </a:br>
            <a:r>
              <a:rPr lang="ar-JO" b="1" dirty="0" smtClean="0"/>
              <a:t>قروض ميكروية </a:t>
            </a:r>
            <a:r>
              <a:rPr lang="ar-JO" b="1" dirty="0"/>
              <a:t>وملكية </a:t>
            </a:r>
            <a:r>
              <a:rPr lang="ar-JO" b="1" dirty="0" smtClean="0"/>
              <a:t>الشقق</a:t>
            </a:r>
            <a:r>
              <a:rPr lang="ar-SA" b="1" dirty="0" smtClean="0"/>
              <a:t> والأراضي</a:t>
            </a:r>
            <a:r>
              <a:rPr lang="ar-JO" b="1" dirty="0" smtClean="0"/>
              <a:t>،2014</a:t>
            </a:r>
            <a:r>
              <a:rPr lang="en-US" b="1" dirty="0"/>
              <a:t/>
            </a:r>
            <a:br>
              <a:rPr lang="en-US" b="1" dirty="0"/>
            </a:br>
            <a:endParaRPr lang="en-US" b="1" dirty="0"/>
          </a:p>
        </p:txBody>
      </p:sp>
      <p:graphicFrame>
        <p:nvGraphicFramePr>
          <p:cNvPr id="4" name="Chart 3"/>
          <p:cNvGraphicFramePr/>
          <p:nvPr>
            <p:extLst>
              <p:ext uri="{D42A27DB-BD31-4B8C-83A1-F6EECF244321}">
                <p14:modId xmlns:p14="http://schemas.microsoft.com/office/powerpoint/2010/main" val="2298484222"/>
              </p:ext>
            </p:extLst>
          </p:nvPr>
        </p:nvGraphicFramePr>
        <p:xfrm>
          <a:off x="0" y="1628800"/>
          <a:ext cx="9144000" cy="5229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624515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a:bodyPr>
          <a:lstStyle/>
          <a:p>
            <a:r>
              <a:rPr lang="ar-SA" b="1" dirty="0" smtClean="0"/>
              <a:t>واقع المرأة في وصولها للموارد الاقتصاد</a:t>
            </a:r>
            <a:endParaRPr lang="en-US" b="1" dirty="0"/>
          </a:p>
        </p:txBody>
      </p:sp>
      <p:graphicFrame>
        <p:nvGraphicFramePr>
          <p:cNvPr id="4" name="Chart 3"/>
          <p:cNvGraphicFramePr/>
          <p:nvPr>
            <p:extLst>
              <p:ext uri="{D42A27DB-BD31-4B8C-83A1-F6EECF244321}">
                <p14:modId xmlns:p14="http://schemas.microsoft.com/office/powerpoint/2010/main" val="3383438908"/>
              </p:ext>
            </p:extLst>
          </p:nvPr>
        </p:nvGraphicFramePr>
        <p:xfrm>
          <a:off x="107504" y="1623397"/>
          <a:ext cx="9144000" cy="5234604"/>
        </p:xfrm>
        <a:graphic>
          <a:graphicData uri="http://schemas.openxmlformats.org/drawingml/2006/chart">
            <c:chart xmlns:c="http://schemas.openxmlformats.org/drawingml/2006/chart" xmlns:r="http://schemas.openxmlformats.org/officeDocument/2006/relationships" r:id="rId3"/>
          </a:graphicData>
        </a:graphic>
      </p:graphicFrame>
      <p:pic>
        <p:nvPicPr>
          <p:cNvPr id="9" name="chart"/>
          <p:cNvPicPr>
            <a:picLocks noChangeAspect="1"/>
          </p:cNvPicPr>
          <p:nvPr/>
        </p:nvPicPr>
        <p:blipFill>
          <a:blip r:embed="rId4" cstate="print">
            <a:grayscl/>
          </a:blip>
          <a:stretch>
            <a:fillRect/>
          </a:stretch>
        </p:blipFill>
        <p:spPr>
          <a:xfrm>
            <a:off x="7964519" y="1382330"/>
            <a:ext cx="1179481" cy="3558838"/>
          </a:xfrm>
          <a:prstGeom prst="rect">
            <a:avLst/>
          </a:prstGeom>
          <a:ln>
            <a:noFill/>
          </a:ln>
          <a:effectLst>
            <a:softEdge rad="112500"/>
          </a:effectLst>
        </p:spPr>
      </p:pic>
    </p:spTree>
    <p:extLst>
      <p:ext uri="{BB962C8B-B14F-4D97-AF65-F5344CB8AC3E}">
        <p14:creationId xmlns:p14="http://schemas.microsoft.com/office/powerpoint/2010/main" val="28280524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640960" cy="764704"/>
          </a:xfrm>
        </p:spPr>
        <p:txBody>
          <a:bodyPr>
            <a:noAutofit/>
          </a:bodyPr>
          <a:lstStyle/>
          <a:p>
            <a:pPr marL="0" indent="0" algn="ctr" rtl="1">
              <a:buNone/>
            </a:pPr>
            <a:r>
              <a:rPr lang="ar-SA" sz="4000" b="1" dirty="0">
                <a:solidFill>
                  <a:schemeClr val="tx1"/>
                </a:solidFill>
              </a:rPr>
              <a:t>وصول المرأة للموارد</a:t>
            </a:r>
            <a:r>
              <a:rPr lang="ar-JO" sz="4000" b="1" dirty="0">
                <a:solidFill>
                  <a:schemeClr val="tx1"/>
                </a:solidFill>
              </a:rPr>
              <a:t> </a:t>
            </a:r>
            <a:r>
              <a:rPr lang="ar-SA" sz="4000" b="1" dirty="0">
                <a:solidFill>
                  <a:schemeClr val="tx1"/>
                </a:solidFill>
              </a:rPr>
              <a:t>الاقتصادية </a:t>
            </a:r>
            <a:r>
              <a:rPr lang="ar-JO" sz="3200" b="1" dirty="0">
                <a:solidFill>
                  <a:schemeClr val="tx1"/>
                </a:solidFill>
              </a:rPr>
              <a:t/>
            </a:r>
            <a:br>
              <a:rPr lang="ar-JO" sz="3200" b="1" dirty="0">
                <a:solidFill>
                  <a:schemeClr val="tx1"/>
                </a:solidFill>
              </a:rPr>
            </a:br>
            <a:r>
              <a:rPr lang="ar-SA" sz="3200" dirty="0">
                <a:solidFill>
                  <a:schemeClr val="tx1"/>
                </a:solidFill>
              </a:rPr>
              <a:t> </a:t>
            </a:r>
            <a:r>
              <a:rPr lang="ar-JO" sz="4000" b="1" dirty="0" smtClean="0">
                <a:solidFill>
                  <a:srgbClr val="00B0F0"/>
                </a:solidFill>
              </a:rPr>
              <a:t>ملكية </a:t>
            </a:r>
            <a:r>
              <a:rPr lang="ar-SA" sz="4000" b="1" dirty="0" smtClean="0">
                <a:solidFill>
                  <a:srgbClr val="00B0F0"/>
                </a:solidFill>
              </a:rPr>
              <a:t>الأوراق </a:t>
            </a:r>
            <a:r>
              <a:rPr lang="ar-SA" sz="4000" b="1" dirty="0">
                <a:solidFill>
                  <a:srgbClr val="00B0F0"/>
                </a:solidFill>
              </a:rPr>
              <a:t>المالية (الأسهم)</a:t>
            </a:r>
            <a:endParaRPr lang="en-US" sz="4000" b="1" dirty="0">
              <a:solidFill>
                <a:srgbClr val="00B0F0"/>
              </a:solidFill>
            </a:endParaRP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2645586374"/>
              </p:ext>
            </p:extLst>
          </p:nvPr>
        </p:nvGraphicFramePr>
        <p:xfrm>
          <a:off x="-82016" y="2145269"/>
          <a:ext cx="9252520" cy="4712732"/>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p:cNvSpPr/>
          <p:nvPr/>
        </p:nvSpPr>
        <p:spPr>
          <a:xfrm>
            <a:off x="1331640" y="1748135"/>
            <a:ext cx="6984776" cy="461665"/>
          </a:xfrm>
          <a:prstGeom prst="rect">
            <a:avLst/>
          </a:prstGeom>
          <a:solidFill>
            <a:schemeClr val="bg1">
              <a:lumMod val="95000"/>
            </a:schemeClr>
          </a:solidFill>
        </p:spPr>
        <p:txBody>
          <a:bodyPr wrap="square">
            <a:spAutoFit/>
          </a:bodyPr>
          <a:lstStyle/>
          <a:p>
            <a:pPr algn="ctr" rtl="1"/>
            <a:r>
              <a:rPr lang="ar-JO" sz="2400" b="1" dirty="0" smtClean="0">
                <a:cs typeface="+mj-cs"/>
              </a:rPr>
              <a:t>تميل ملكية الاسهم والقيمة الاجمالية لها لصالح الذكور</a:t>
            </a:r>
            <a:endParaRPr lang="en-US" sz="2400" b="1" dirty="0">
              <a:cs typeface="+mj-cs"/>
            </a:endParaRPr>
          </a:p>
        </p:txBody>
      </p:sp>
      <p:sp>
        <p:nvSpPr>
          <p:cNvPr id="7" name="Down Arrow 6"/>
          <p:cNvSpPr/>
          <p:nvPr/>
        </p:nvSpPr>
        <p:spPr>
          <a:xfrm>
            <a:off x="5796136" y="3556552"/>
            <a:ext cx="609600" cy="838200"/>
          </a:xfrm>
          <a:prstGeom prst="downArrow">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a:off x="1569522" y="2718352"/>
            <a:ext cx="609600" cy="838200"/>
          </a:xfrm>
          <a:prstGeom prst="downArrow">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30376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00" y="11380"/>
            <a:ext cx="8964488" cy="1143000"/>
          </a:xfrm>
        </p:spPr>
        <p:txBody>
          <a:bodyPr>
            <a:normAutofit fontScale="90000"/>
          </a:bodyPr>
          <a:lstStyle/>
          <a:p>
            <a:pPr rtl="1"/>
            <a:r>
              <a:rPr lang="ar-SA" b="1" dirty="0" smtClean="0"/>
              <a:t>وصول </a:t>
            </a:r>
            <a:r>
              <a:rPr lang="ar-SA" b="1" dirty="0"/>
              <a:t>المرأة </a:t>
            </a:r>
            <a:r>
              <a:rPr lang="ar-SA" b="1" dirty="0" smtClean="0"/>
              <a:t>للموارد</a:t>
            </a:r>
            <a:r>
              <a:rPr lang="ar-JO" b="1" dirty="0" smtClean="0"/>
              <a:t> </a:t>
            </a:r>
            <a:r>
              <a:rPr lang="ar-SA" b="1" dirty="0" smtClean="0"/>
              <a:t>الاقتصادية</a:t>
            </a:r>
            <a:r>
              <a:rPr lang="ar-JO" b="1" dirty="0" smtClean="0"/>
              <a:t/>
            </a:r>
            <a:br>
              <a:rPr lang="ar-JO" b="1" dirty="0" smtClean="0"/>
            </a:br>
            <a:r>
              <a:rPr lang="ar-SA" b="1" dirty="0" smtClean="0"/>
              <a:t> </a:t>
            </a:r>
            <a:r>
              <a:rPr lang="ar-SA" b="1" dirty="0" smtClean="0">
                <a:solidFill>
                  <a:srgbClr val="00B0F0"/>
                </a:solidFill>
              </a:rPr>
              <a:t>الاشتراك في الضمان </a:t>
            </a:r>
            <a:r>
              <a:rPr lang="ar-SA" b="1" dirty="0">
                <a:solidFill>
                  <a:srgbClr val="00B0F0"/>
                </a:solidFill>
              </a:rPr>
              <a:t>الاجتماعي</a:t>
            </a:r>
            <a:r>
              <a:rPr lang="ar-SA" b="1" dirty="0" smtClean="0">
                <a:solidFill>
                  <a:srgbClr val="00B0F0"/>
                </a:solidFill>
              </a:rPr>
              <a:t>  </a:t>
            </a:r>
            <a:endParaRPr lang="en-US" b="1" dirty="0">
              <a:solidFill>
                <a:srgbClr val="00B0F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25733559"/>
              </p:ext>
            </p:extLst>
          </p:nvPr>
        </p:nvGraphicFramePr>
        <p:xfrm>
          <a:off x="0" y="2204864"/>
          <a:ext cx="9144000" cy="4653136"/>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0" y="1628801"/>
            <a:ext cx="9144000" cy="461665"/>
          </a:xfrm>
          <a:prstGeom prst="rect">
            <a:avLst/>
          </a:prstGeom>
          <a:solidFill>
            <a:schemeClr val="bg1">
              <a:lumMod val="95000"/>
            </a:schemeClr>
          </a:solidFill>
        </p:spPr>
        <p:txBody>
          <a:bodyPr wrap="square">
            <a:spAutoFit/>
          </a:bodyPr>
          <a:lstStyle/>
          <a:p>
            <a:pPr algn="ctr" rtl="1"/>
            <a:r>
              <a:rPr lang="ar-JO" sz="2400" b="1" dirty="0" smtClean="0">
                <a:cs typeface="+mj-cs"/>
              </a:rPr>
              <a:t>واحدة فقط من كل اربع عمال مشتركين بالضمان الاجتماعي هي انثى</a:t>
            </a:r>
            <a:endParaRPr lang="en-US" sz="2400" b="1" dirty="0">
              <a:cs typeface="+mj-cs"/>
            </a:endParaRPr>
          </a:p>
        </p:txBody>
      </p:sp>
    </p:spTree>
    <p:extLst>
      <p:ext uri="{BB962C8B-B14F-4D97-AF65-F5344CB8AC3E}">
        <p14:creationId xmlns:p14="http://schemas.microsoft.com/office/powerpoint/2010/main" val="1945404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fade">
                                      <p:cBhvr>
                                        <p:cTn id="7" dur="1000"/>
                                        <p:tgtEl>
                                          <p:spTgt spid="4">
                                            <p:graphicEl>
                                              <a:chart seriesIdx="-3" categoryIdx="-3" bldStep="gridLegend"/>
                                            </p:graphicEl>
                                          </p:spTgt>
                                        </p:tgtEl>
                                      </p:cBhvr>
                                    </p:animEffect>
                                    <p:anim calcmode="lin" valueType="num">
                                      <p:cBhvr>
                                        <p:cTn id="8" dur="1000" fill="hold"/>
                                        <p:tgtEl>
                                          <p:spTgt spid="4">
                                            <p:graphicEl>
                                              <a:chart seriesIdx="-3" categoryIdx="-3" bldStep="gridLegend"/>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chart seriesIdx="-3" categoryIdx="-3" bldStep="gridLegend"/>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graphicEl>
                                              <a:chart seriesIdx="0" categoryIdx="-4" bldStep="series"/>
                                            </p:graphicEl>
                                          </p:spTgt>
                                        </p:tgtEl>
                                        <p:attrNameLst>
                                          <p:attrName>style.visibility</p:attrName>
                                        </p:attrNameLst>
                                      </p:cBhvr>
                                      <p:to>
                                        <p:strVal val="visible"/>
                                      </p:to>
                                    </p:set>
                                    <p:animEffect transition="in" filter="fade">
                                      <p:cBhvr>
                                        <p:cTn id="14" dur="1000"/>
                                        <p:tgtEl>
                                          <p:spTgt spid="4">
                                            <p:graphicEl>
                                              <a:chart seriesIdx="0" categoryIdx="-4" bldStep="series"/>
                                            </p:graphicEl>
                                          </p:spTgt>
                                        </p:tgtEl>
                                      </p:cBhvr>
                                    </p:animEffect>
                                    <p:anim calcmode="lin" valueType="num">
                                      <p:cBhvr>
                                        <p:cTn id="15" dur="1000" fill="hold"/>
                                        <p:tgtEl>
                                          <p:spTgt spid="4">
                                            <p:graphicEl>
                                              <a:chart seriesIdx="0" categoryIdx="-4" bldStep="series"/>
                                            </p:graphicEl>
                                          </p:spTgt>
                                        </p:tgtEl>
                                        <p:attrNameLst>
                                          <p:attrName>ppt_x</p:attrName>
                                        </p:attrNameLst>
                                      </p:cBhvr>
                                      <p:tavLst>
                                        <p:tav tm="0">
                                          <p:val>
                                            <p:strVal val="#ppt_x"/>
                                          </p:val>
                                        </p:tav>
                                        <p:tav tm="100000">
                                          <p:val>
                                            <p:strVal val="#ppt_x"/>
                                          </p:val>
                                        </p:tav>
                                      </p:tavLst>
                                    </p:anim>
                                    <p:anim calcmode="lin" valueType="num">
                                      <p:cBhvr>
                                        <p:cTn id="16" dur="1000" fill="hold"/>
                                        <p:tgtEl>
                                          <p:spTgt spid="4">
                                            <p:graphicEl>
                                              <a:chart seriesIdx="0" categoryIdx="-4" bldStep="series"/>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graphicEl>
                                              <a:chart seriesIdx="1" categoryIdx="-4" bldStep="series"/>
                                            </p:graphicEl>
                                          </p:spTgt>
                                        </p:tgtEl>
                                        <p:attrNameLst>
                                          <p:attrName>style.visibility</p:attrName>
                                        </p:attrNameLst>
                                      </p:cBhvr>
                                      <p:to>
                                        <p:strVal val="visible"/>
                                      </p:to>
                                    </p:set>
                                    <p:animEffect transition="in" filter="fade">
                                      <p:cBhvr>
                                        <p:cTn id="21" dur="1000"/>
                                        <p:tgtEl>
                                          <p:spTgt spid="4">
                                            <p:graphicEl>
                                              <a:chart seriesIdx="1" categoryIdx="-4" bldStep="series"/>
                                            </p:graphicEl>
                                          </p:spTgt>
                                        </p:tgtEl>
                                      </p:cBhvr>
                                    </p:animEffect>
                                    <p:anim calcmode="lin" valueType="num">
                                      <p:cBhvr>
                                        <p:cTn id="22" dur="1000" fill="hold"/>
                                        <p:tgtEl>
                                          <p:spTgt spid="4">
                                            <p:graphicEl>
                                              <a:chart seriesIdx="1" categoryIdx="-4" bldStep="series"/>
                                            </p:graphicEl>
                                          </p:spTgt>
                                        </p:tgtEl>
                                        <p:attrNameLst>
                                          <p:attrName>ppt_x</p:attrName>
                                        </p:attrNameLst>
                                      </p:cBhvr>
                                      <p:tavLst>
                                        <p:tav tm="0">
                                          <p:val>
                                            <p:strVal val="#ppt_x"/>
                                          </p:val>
                                        </p:tav>
                                        <p:tav tm="100000">
                                          <p:val>
                                            <p:strVal val="#ppt_x"/>
                                          </p:val>
                                        </p:tav>
                                      </p:tavLst>
                                    </p:anim>
                                    <p:anim calcmode="lin" valueType="num">
                                      <p:cBhvr>
                                        <p:cTn id="23" dur="1000" fill="hold"/>
                                        <p:tgtEl>
                                          <p:spTgt spid="4">
                                            <p:graphicEl>
                                              <a:chart seriesIdx="1" categoryIdx="-4" bldStep="series"/>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series"/>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700808"/>
            <a:ext cx="8229600" cy="1944216"/>
          </a:xfrm>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indent="0">
              <a:buNone/>
            </a:pPr>
            <a:r>
              <a:rPr lang="ar-SA" sz="8800" b="1" cap="all" dirty="0" smtClean="0">
                <a:ln w="0"/>
                <a:solidFill>
                  <a:schemeClr val="accent4">
                    <a:lumMod val="50000"/>
                  </a:schemeClr>
                </a:solidFill>
                <a:effectLst>
                  <a:reflection blurRad="12700" stA="50000" endPos="50000" dist="5000" dir="5400000" sy="-100000" rotWithShape="0"/>
                </a:effectLst>
                <a:latin typeface="Times New Roman" pitchFamily="18" charset="0"/>
                <a:cs typeface="Times New Roman" pitchFamily="18" charset="0"/>
              </a:rPr>
              <a:t>شكراً لحسن استماعكم </a:t>
            </a:r>
            <a:endParaRPr lang="en-US" sz="8800" b="1" cap="all" dirty="0">
              <a:ln w="0"/>
              <a:solidFill>
                <a:schemeClr val="accent4">
                  <a:lumMod val="50000"/>
                </a:schemeClr>
              </a:solidFill>
              <a:effectLst>
                <a:reflection blurRad="12700" stA="50000" endPos="50000" dist="5000" dir="5400000" sy="-100000" rotWithShape="0"/>
              </a:effectLst>
              <a:latin typeface="Times New Roman" pitchFamily="18" charset="0"/>
              <a:cs typeface="Times New Roman" pitchFamily="18" charset="0"/>
            </a:endParaRPr>
          </a:p>
        </p:txBody>
      </p:sp>
    </p:spTree>
    <p:extLst>
      <p:ext uri="{BB962C8B-B14F-4D97-AF65-F5344CB8AC3E}">
        <p14:creationId xmlns:p14="http://schemas.microsoft.com/office/powerpoint/2010/main" val="25415318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t>واقع المرأة الاردنية اقتصادياً</a:t>
            </a:r>
            <a:endParaRPr lang="en-US" dirty="0"/>
          </a:p>
        </p:txBody>
      </p:sp>
      <p:sp>
        <p:nvSpPr>
          <p:cNvPr id="4" name="TextBox 3"/>
          <p:cNvSpPr txBox="1"/>
          <p:nvPr/>
        </p:nvSpPr>
        <p:spPr>
          <a:xfrm>
            <a:off x="251520" y="1484784"/>
            <a:ext cx="8568952" cy="646331"/>
          </a:xfrm>
          <a:prstGeom prst="rect">
            <a:avLst/>
          </a:prstGeom>
          <a:solidFill>
            <a:schemeClr val="tx2">
              <a:lumMod val="75000"/>
            </a:schemeClr>
          </a:solidFill>
        </p:spPr>
        <p:txBody>
          <a:bodyPr wrap="square" rtlCol="0">
            <a:spAutoFit/>
          </a:bodyPr>
          <a:lstStyle/>
          <a:p>
            <a:pPr algn="ctr"/>
            <a:r>
              <a:rPr lang="ar-JO" sz="3600" b="1" dirty="0" smtClean="0">
                <a:solidFill>
                  <a:schemeClr val="bg1"/>
                </a:solidFill>
                <a:latin typeface="Times New Roman" pitchFamily="18" charset="0"/>
                <a:cs typeface="Times New Roman" pitchFamily="18" charset="0"/>
              </a:rPr>
              <a:t>ارتفاع معدل </a:t>
            </a:r>
            <a:r>
              <a:rPr lang="ar-SA" sz="3600" b="1" dirty="0" smtClean="0">
                <a:solidFill>
                  <a:schemeClr val="bg1"/>
                </a:solidFill>
                <a:latin typeface="Times New Roman" pitchFamily="18" charset="0"/>
                <a:cs typeface="Times New Roman" pitchFamily="18" charset="0"/>
              </a:rPr>
              <a:t>البطالة بين الإناث بالمقارنة بالذكور </a:t>
            </a:r>
            <a:endParaRPr lang="en-US" sz="3600" b="1" dirty="0">
              <a:solidFill>
                <a:schemeClr val="bg1"/>
              </a:solidFill>
              <a:latin typeface="Times New Roman" pitchFamily="18" charset="0"/>
              <a:cs typeface="Times New Roman"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3062080"/>
              </p:ext>
            </p:extLst>
          </p:nvPr>
        </p:nvGraphicFramePr>
        <p:xfrm>
          <a:off x="251520" y="2420888"/>
          <a:ext cx="8568952" cy="410445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graphicEl>
                                              <a:chart seriesIdx="-3" categoryIdx="-3" bldStep="gridLegend"/>
                                            </p:graphicEl>
                                          </p:spTgt>
                                        </p:tgtEl>
                                        <p:attrNameLst>
                                          <p:attrName>style.visibility</p:attrName>
                                        </p:attrNameLst>
                                      </p:cBhvr>
                                      <p:to>
                                        <p:strVal val="visible"/>
                                      </p:to>
                                    </p:set>
                                    <p:animEffect transition="in" filter="fade">
                                      <p:cBhvr>
                                        <p:cTn id="7" dur="1000"/>
                                        <p:tgtEl>
                                          <p:spTgt spid="5">
                                            <p:graphicEl>
                                              <a:chart seriesIdx="-3" categoryIdx="-3" bldStep="gridLegend"/>
                                            </p:graphicEl>
                                          </p:spTgt>
                                        </p:tgtEl>
                                      </p:cBhvr>
                                    </p:animEffect>
                                    <p:anim calcmode="lin" valueType="num">
                                      <p:cBhvr>
                                        <p:cTn id="8" dur="1000" fill="hold"/>
                                        <p:tgtEl>
                                          <p:spTgt spid="5">
                                            <p:graphicEl>
                                              <a:chart seriesIdx="-3" categoryIdx="-3" bldStep="gridLegend"/>
                                            </p:graphicEl>
                                          </p:spTgt>
                                        </p:tgtEl>
                                        <p:attrNameLst>
                                          <p:attrName>ppt_x</p:attrName>
                                        </p:attrNameLst>
                                      </p:cBhvr>
                                      <p:tavLst>
                                        <p:tav tm="0">
                                          <p:val>
                                            <p:strVal val="#ppt_x"/>
                                          </p:val>
                                        </p:tav>
                                        <p:tav tm="100000">
                                          <p:val>
                                            <p:strVal val="#ppt_x"/>
                                          </p:val>
                                        </p:tav>
                                      </p:tavLst>
                                    </p:anim>
                                    <p:anim calcmode="lin" valueType="num">
                                      <p:cBhvr>
                                        <p:cTn id="9" dur="1000" fill="hold"/>
                                        <p:tgtEl>
                                          <p:spTgt spid="5">
                                            <p:graphicEl>
                                              <a:chart seriesIdx="-3" categoryIdx="-3" bldStep="gridLegend"/>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graphicEl>
                                              <a:chart seriesIdx="0" categoryIdx="-4" bldStep="series"/>
                                            </p:graphicEl>
                                          </p:spTgt>
                                        </p:tgtEl>
                                        <p:attrNameLst>
                                          <p:attrName>style.visibility</p:attrName>
                                        </p:attrNameLst>
                                      </p:cBhvr>
                                      <p:to>
                                        <p:strVal val="visible"/>
                                      </p:to>
                                    </p:set>
                                    <p:animEffect transition="in" filter="fade">
                                      <p:cBhvr>
                                        <p:cTn id="14" dur="1000"/>
                                        <p:tgtEl>
                                          <p:spTgt spid="5">
                                            <p:graphicEl>
                                              <a:chart seriesIdx="0" categoryIdx="-4" bldStep="series"/>
                                            </p:graphicEl>
                                          </p:spTgt>
                                        </p:tgtEl>
                                      </p:cBhvr>
                                    </p:animEffect>
                                    <p:anim calcmode="lin" valueType="num">
                                      <p:cBhvr>
                                        <p:cTn id="15" dur="1000" fill="hold"/>
                                        <p:tgtEl>
                                          <p:spTgt spid="5">
                                            <p:graphicEl>
                                              <a:chart seriesIdx="0" categoryIdx="-4" bldStep="series"/>
                                            </p:graphicEl>
                                          </p:spTgt>
                                        </p:tgtEl>
                                        <p:attrNameLst>
                                          <p:attrName>ppt_x</p:attrName>
                                        </p:attrNameLst>
                                      </p:cBhvr>
                                      <p:tavLst>
                                        <p:tav tm="0">
                                          <p:val>
                                            <p:strVal val="#ppt_x"/>
                                          </p:val>
                                        </p:tav>
                                        <p:tav tm="100000">
                                          <p:val>
                                            <p:strVal val="#ppt_x"/>
                                          </p:val>
                                        </p:tav>
                                      </p:tavLst>
                                    </p:anim>
                                    <p:anim calcmode="lin" valueType="num">
                                      <p:cBhvr>
                                        <p:cTn id="16" dur="1000" fill="hold"/>
                                        <p:tgtEl>
                                          <p:spTgt spid="5">
                                            <p:graphicEl>
                                              <a:chart seriesIdx="0" categoryIdx="-4" bldStep="series"/>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graphicEl>
                                              <a:chart seriesIdx="1" categoryIdx="-4" bldStep="series"/>
                                            </p:graphicEl>
                                          </p:spTgt>
                                        </p:tgtEl>
                                        <p:attrNameLst>
                                          <p:attrName>style.visibility</p:attrName>
                                        </p:attrNameLst>
                                      </p:cBhvr>
                                      <p:to>
                                        <p:strVal val="visible"/>
                                      </p:to>
                                    </p:set>
                                    <p:animEffect transition="in" filter="fade">
                                      <p:cBhvr>
                                        <p:cTn id="21" dur="1000"/>
                                        <p:tgtEl>
                                          <p:spTgt spid="5">
                                            <p:graphicEl>
                                              <a:chart seriesIdx="1" categoryIdx="-4" bldStep="series"/>
                                            </p:graphicEl>
                                          </p:spTgt>
                                        </p:tgtEl>
                                      </p:cBhvr>
                                    </p:animEffect>
                                    <p:anim calcmode="lin" valueType="num">
                                      <p:cBhvr>
                                        <p:cTn id="22" dur="1000" fill="hold"/>
                                        <p:tgtEl>
                                          <p:spTgt spid="5">
                                            <p:graphicEl>
                                              <a:chart seriesIdx="1" categoryIdx="-4" bldStep="series"/>
                                            </p:graphicEl>
                                          </p:spTgt>
                                        </p:tgtEl>
                                        <p:attrNameLst>
                                          <p:attrName>ppt_x</p:attrName>
                                        </p:attrNameLst>
                                      </p:cBhvr>
                                      <p:tavLst>
                                        <p:tav tm="0">
                                          <p:val>
                                            <p:strVal val="#ppt_x"/>
                                          </p:val>
                                        </p:tav>
                                        <p:tav tm="100000">
                                          <p:val>
                                            <p:strVal val="#ppt_x"/>
                                          </p:val>
                                        </p:tav>
                                      </p:tavLst>
                                    </p:anim>
                                    <p:anim calcmode="lin" valueType="num">
                                      <p:cBhvr>
                                        <p:cTn id="23" dur="1000" fill="hold"/>
                                        <p:tgtEl>
                                          <p:spTgt spid="5">
                                            <p:graphicEl>
                                              <a:chart seriesIdx="1" categoryIdx="-4" bldStep="series"/>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Chart bld="series"/>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1170853852"/>
              </p:ext>
            </p:extLst>
          </p:nvPr>
        </p:nvGraphicFramePr>
        <p:xfrm>
          <a:off x="0" y="2132856"/>
          <a:ext cx="4582884" cy="4725144"/>
        </p:xfrm>
        <a:graphic>
          <a:graphicData uri="http://schemas.openxmlformats.org/drawingml/2006/chart">
            <c:chart xmlns:c="http://schemas.openxmlformats.org/drawingml/2006/chart" xmlns:r="http://schemas.openxmlformats.org/officeDocument/2006/relationships" r:id="rId3"/>
          </a:graphicData>
        </a:graphic>
      </p:graphicFrame>
      <p:sp>
        <p:nvSpPr>
          <p:cNvPr id="6" name="Title 5"/>
          <p:cNvSpPr>
            <a:spLocks noGrp="1"/>
          </p:cNvSpPr>
          <p:nvPr>
            <p:ph type="title"/>
          </p:nvPr>
        </p:nvSpPr>
        <p:spPr>
          <a:xfrm>
            <a:off x="468084" y="332656"/>
            <a:ext cx="8229600" cy="576065"/>
          </a:xfrm>
        </p:spPr>
        <p:txBody>
          <a:bodyPr>
            <a:normAutofit fontScale="90000"/>
          </a:bodyPr>
          <a:lstStyle/>
          <a:p>
            <a:pPr rtl="1"/>
            <a:r>
              <a:rPr lang="ar-EG" b="1" dirty="0"/>
              <a:t>واقع المرأة الاردنية </a:t>
            </a:r>
            <a:r>
              <a:rPr lang="ar-EG" b="1" dirty="0" smtClean="0"/>
              <a:t>اقتصادياً</a:t>
            </a:r>
            <a:r>
              <a:rPr lang="ar-SA" b="1" dirty="0" smtClean="0"/>
              <a:t>...يتبع</a:t>
            </a:r>
            <a:endParaRPr lang="en-US" dirty="0"/>
          </a:p>
        </p:txBody>
      </p:sp>
      <p:graphicFrame>
        <p:nvGraphicFramePr>
          <p:cNvPr id="8" name="Chart 7"/>
          <p:cNvGraphicFramePr/>
          <p:nvPr>
            <p:extLst>
              <p:ext uri="{D42A27DB-BD31-4B8C-83A1-F6EECF244321}">
                <p14:modId xmlns:p14="http://schemas.microsoft.com/office/powerpoint/2010/main" val="2140474634"/>
              </p:ext>
            </p:extLst>
          </p:nvPr>
        </p:nvGraphicFramePr>
        <p:xfrm>
          <a:off x="4582884" y="2132856"/>
          <a:ext cx="4399860" cy="4725144"/>
        </p:xfrm>
        <a:graphic>
          <a:graphicData uri="http://schemas.openxmlformats.org/drawingml/2006/chart">
            <c:chart xmlns:c="http://schemas.openxmlformats.org/drawingml/2006/chart" xmlns:r="http://schemas.openxmlformats.org/officeDocument/2006/relationships" r:id="rId4"/>
          </a:graphicData>
        </a:graphic>
      </p:graphicFrame>
      <p:cxnSp>
        <p:nvCxnSpPr>
          <p:cNvPr id="18" name="Straight Connector 17"/>
          <p:cNvCxnSpPr/>
          <p:nvPr/>
        </p:nvCxnSpPr>
        <p:spPr>
          <a:xfrm>
            <a:off x="4572000" y="2132856"/>
            <a:ext cx="0" cy="476868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254769"/>
            <a:ext cx="9144000" cy="646331"/>
          </a:xfrm>
          <a:prstGeom prst="rect">
            <a:avLst/>
          </a:prstGeom>
          <a:solidFill>
            <a:schemeClr val="tx2">
              <a:lumMod val="75000"/>
            </a:schemeClr>
          </a:solidFill>
        </p:spPr>
        <p:txBody>
          <a:bodyPr wrap="square" rtlCol="0">
            <a:spAutoFit/>
          </a:bodyPr>
          <a:lstStyle/>
          <a:p>
            <a:pPr algn="ctr" rtl="1"/>
            <a:r>
              <a:rPr lang="ar-SA" sz="3600" b="1" dirty="0" smtClean="0">
                <a:solidFill>
                  <a:schemeClr val="bg1"/>
                </a:solidFill>
                <a:cs typeface="+mj-cs"/>
              </a:rPr>
              <a:t>ظاهرة  فقر المرأة </a:t>
            </a:r>
            <a:endParaRPr lang="en-US" sz="3600" b="1" dirty="0">
              <a:solidFill>
                <a:schemeClr val="bg1"/>
              </a:solidFill>
              <a:cs typeface="+mj-cs"/>
            </a:endParaRPr>
          </a:p>
        </p:txBody>
      </p:sp>
      <p:sp>
        <p:nvSpPr>
          <p:cNvPr id="7" name="Left Arrow 6"/>
          <p:cNvSpPr/>
          <p:nvPr/>
        </p:nvSpPr>
        <p:spPr>
          <a:xfrm>
            <a:off x="3563888" y="3352800"/>
            <a:ext cx="3600400" cy="685800"/>
          </a:xfrm>
          <a:prstGeom prst="leftArrow">
            <a:avLst/>
          </a:prstGeom>
          <a:solidFill>
            <a:schemeClr val="accent3">
              <a:lumMod val="40000"/>
              <a:lumOff val="60000"/>
            </a:schemeClr>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98444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67651246"/>
              </p:ext>
            </p:extLst>
          </p:nvPr>
        </p:nvGraphicFramePr>
        <p:xfrm>
          <a:off x="4653037" y="1849502"/>
          <a:ext cx="4383459" cy="500849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Chart 2"/>
          <p:cNvGraphicFramePr/>
          <p:nvPr>
            <p:extLst>
              <p:ext uri="{D42A27DB-BD31-4B8C-83A1-F6EECF244321}">
                <p14:modId xmlns:p14="http://schemas.microsoft.com/office/powerpoint/2010/main" val="3534055991"/>
              </p:ext>
            </p:extLst>
          </p:nvPr>
        </p:nvGraphicFramePr>
        <p:xfrm>
          <a:off x="-324544" y="2039841"/>
          <a:ext cx="5472608" cy="4573537"/>
        </p:xfrm>
        <a:graphic>
          <a:graphicData uri="http://schemas.openxmlformats.org/drawingml/2006/chart">
            <c:chart xmlns:c="http://schemas.openxmlformats.org/drawingml/2006/chart" xmlns:r="http://schemas.openxmlformats.org/officeDocument/2006/relationships" r:id="rId4"/>
          </a:graphicData>
        </a:graphic>
      </p:graphicFrame>
      <p:sp>
        <p:nvSpPr>
          <p:cNvPr id="7" name="Title 1"/>
          <p:cNvSpPr txBox="1">
            <a:spLocks/>
          </p:cNvSpPr>
          <p:nvPr/>
        </p:nvSpPr>
        <p:spPr>
          <a:xfrm>
            <a:off x="0" y="4485"/>
            <a:ext cx="9144000" cy="1264276"/>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lang="en-US" sz="5400" b="1" i="0" kern="1200" cap="none" spc="0" dirty="0" smtClean="0">
                <a:ln w="11430"/>
                <a:solidFill>
                  <a:schemeClr val="tx2">
                    <a:lumMod val="50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rtl="1">
              <a:buFont typeface="Georgia" pitchFamily="18" charset="0"/>
              <a:buNone/>
            </a:pPr>
            <a:r>
              <a:rPr lang="ar-SA" sz="4000" dirty="0" smtClean="0">
                <a:solidFill>
                  <a:schemeClr val="tx1"/>
                </a:solidFill>
              </a:rPr>
              <a:t>وصول المرأة للموارد الاقتصادية</a:t>
            </a:r>
            <a:r>
              <a:rPr lang="ar-SA" sz="3600" dirty="0" smtClean="0">
                <a:solidFill>
                  <a:schemeClr val="tx1"/>
                </a:solidFill>
              </a:rPr>
              <a:t/>
            </a:r>
            <a:br>
              <a:rPr lang="ar-SA" sz="3600" dirty="0" smtClean="0">
                <a:solidFill>
                  <a:schemeClr val="tx1"/>
                </a:solidFill>
              </a:rPr>
            </a:br>
            <a:r>
              <a:rPr lang="ar-SA" sz="3600" dirty="0" smtClean="0">
                <a:solidFill>
                  <a:schemeClr val="tx1"/>
                </a:solidFill>
              </a:rPr>
              <a:t> </a:t>
            </a:r>
            <a:r>
              <a:rPr lang="ar-JO" sz="4000" dirty="0" smtClean="0">
                <a:solidFill>
                  <a:srgbClr val="00B0F0"/>
                </a:solidFill>
              </a:rPr>
              <a:t>القروض من </a:t>
            </a:r>
            <a:r>
              <a:rPr lang="ar-SA" sz="4000" dirty="0" smtClean="0">
                <a:solidFill>
                  <a:srgbClr val="00B0F0"/>
                </a:solidFill>
              </a:rPr>
              <a:t>البنوك التجارية، 2015 </a:t>
            </a:r>
            <a:endParaRPr lang="ar-SA" sz="4000" dirty="0">
              <a:solidFill>
                <a:srgbClr val="00B0F0"/>
              </a:solidFill>
            </a:endParaRPr>
          </a:p>
        </p:txBody>
      </p:sp>
      <p:sp>
        <p:nvSpPr>
          <p:cNvPr id="8" name="Rectangle 7"/>
          <p:cNvSpPr/>
          <p:nvPr/>
        </p:nvSpPr>
        <p:spPr>
          <a:xfrm>
            <a:off x="0" y="1254230"/>
            <a:ext cx="9144000" cy="830997"/>
          </a:xfrm>
          <a:prstGeom prst="rect">
            <a:avLst/>
          </a:prstGeom>
          <a:solidFill>
            <a:schemeClr val="bg1">
              <a:lumMod val="95000"/>
            </a:schemeClr>
          </a:solidFill>
        </p:spPr>
        <p:txBody>
          <a:bodyPr wrap="square">
            <a:spAutoFit/>
          </a:bodyPr>
          <a:lstStyle/>
          <a:p>
            <a:pPr algn="ctr" rtl="1"/>
            <a:r>
              <a:rPr lang="ar-JO" sz="2400" b="1" dirty="0" smtClean="0"/>
              <a:t>واحد من كل خمس افراد مقترضين من البنوك التجارية هو انثى وانخفاض القيمة الاجمالية لقرضها عن قرينها الذكر </a:t>
            </a:r>
            <a:endParaRPr lang="en-US" sz="2400" b="1" dirty="0">
              <a:cs typeface="+mj-cs"/>
            </a:endParaRPr>
          </a:p>
        </p:txBody>
      </p:sp>
    </p:spTree>
    <p:extLst>
      <p:ext uri="{BB962C8B-B14F-4D97-AF65-F5344CB8AC3E}">
        <p14:creationId xmlns:p14="http://schemas.microsoft.com/office/powerpoint/2010/main" val="40915297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10886"/>
            <a:ext cx="8229600" cy="1143000"/>
          </a:xfrm>
        </p:spPr>
        <p:txBody>
          <a:bodyPr/>
          <a:lstStyle/>
          <a:p>
            <a:r>
              <a:rPr lang="ar-SA" b="1" dirty="0" smtClean="0">
                <a:solidFill>
                  <a:srgbClr val="00B0F0"/>
                </a:solidFill>
              </a:rPr>
              <a:t>القروض الميكروية </a:t>
            </a:r>
            <a:r>
              <a:rPr lang="ar-SA" b="1" dirty="0" smtClean="0"/>
              <a:t>وتمكين المرأة اقتصادياً</a:t>
            </a:r>
            <a:endParaRPr lang="en-US" b="1" dirty="0"/>
          </a:p>
        </p:txBody>
      </p:sp>
      <p:sp>
        <p:nvSpPr>
          <p:cNvPr id="2" name="Rectangle 1"/>
          <p:cNvSpPr/>
          <p:nvPr/>
        </p:nvSpPr>
        <p:spPr>
          <a:xfrm>
            <a:off x="0" y="1462043"/>
            <a:ext cx="9144000" cy="461665"/>
          </a:xfrm>
          <a:prstGeom prst="rect">
            <a:avLst/>
          </a:prstGeom>
          <a:solidFill>
            <a:schemeClr val="bg1">
              <a:lumMod val="95000"/>
            </a:schemeClr>
          </a:solidFill>
        </p:spPr>
        <p:txBody>
          <a:bodyPr wrap="square">
            <a:spAutoFit/>
          </a:bodyPr>
          <a:lstStyle/>
          <a:p>
            <a:pPr algn="ctr" rtl="1"/>
            <a:r>
              <a:rPr lang="ar-JO" sz="2400" b="1" dirty="0"/>
              <a:t>الارتفاع الجوهري في نسب </a:t>
            </a:r>
            <a:r>
              <a:rPr lang="ar-SA" sz="2400" b="1" dirty="0" smtClean="0"/>
              <a:t>الاناث</a:t>
            </a:r>
            <a:r>
              <a:rPr lang="ar-JO" sz="2400" b="1" dirty="0" smtClean="0"/>
              <a:t> </a:t>
            </a:r>
            <a:r>
              <a:rPr lang="ar-JO" sz="2400" b="1" dirty="0"/>
              <a:t>المقترضات وانخفاضها للذكور المقترضين</a:t>
            </a:r>
            <a:endParaRPr lang="en-US" sz="2400" b="1" dirty="0"/>
          </a:p>
        </p:txBody>
      </p:sp>
      <p:graphicFrame>
        <p:nvGraphicFramePr>
          <p:cNvPr id="6" name="Chart 5"/>
          <p:cNvGraphicFramePr/>
          <p:nvPr>
            <p:extLst>
              <p:ext uri="{D42A27DB-BD31-4B8C-83A1-F6EECF244321}">
                <p14:modId xmlns:p14="http://schemas.microsoft.com/office/powerpoint/2010/main" val="158989615"/>
              </p:ext>
            </p:extLst>
          </p:nvPr>
        </p:nvGraphicFramePr>
        <p:xfrm>
          <a:off x="323528" y="1844824"/>
          <a:ext cx="8568952" cy="48965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10213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graphicEl>
                                              <a:chart seriesIdx="-3" categoryIdx="-3" bldStep="gridLegend"/>
                                            </p:graphicEl>
                                          </p:spTgt>
                                        </p:tgtEl>
                                        <p:attrNameLst>
                                          <p:attrName>style.visibility</p:attrName>
                                        </p:attrNameLst>
                                      </p:cBhvr>
                                      <p:to>
                                        <p:strVal val="visible"/>
                                      </p:to>
                                    </p:set>
                                    <p:anim calcmode="lin" valueType="num">
                                      <p:cBhvr additive="base">
                                        <p:cTn id="7" dur="500" fill="hold"/>
                                        <p:tgtEl>
                                          <p:spTgt spid="6">
                                            <p:graphicEl>
                                              <a:chart seriesIdx="-3" categoryIdx="-3" bldStep="gridLegend"/>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graphicEl>
                                              <a:chart seriesIdx="-3" categoryIdx="-3" bldStep="gridLegend"/>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graphicEl>
                                              <a:chart seriesIdx="0" categoryIdx="-4" bldStep="series"/>
                                            </p:graphicEl>
                                          </p:spTgt>
                                        </p:tgtEl>
                                        <p:attrNameLst>
                                          <p:attrName>style.visibility</p:attrName>
                                        </p:attrNameLst>
                                      </p:cBhvr>
                                      <p:to>
                                        <p:strVal val="visible"/>
                                      </p:to>
                                    </p:set>
                                    <p:anim calcmode="lin" valueType="num">
                                      <p:cBhvr additive="base">
                                        <p:cTn id="13" dur="500" fill="hold"/>
                                        <p:tgtEl>
                                          <p:spTgt spid="6">
                                            <p:graphicEl>
                                              <a:chart seriesIdx="0" categoryIdx="-4" bldStep="series"/>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graphicEl>
                                              <a:chart seriesIdx="0" categoryIdx="-4" bldStep="series"/>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graphicEl>
                                              <a:chart seriesIdx="1" categoryIdx="-4" bldStep="series"/>
                                            </p:graphicEl>
                                          </p:spTgt>
                                        </p:tgtEl>
                                        <p:attrNameLst>
                                          <p:attrName>style.visibility</p:attrName>
                                        </p:attrNameLst>
                                      </p:cBhvr>
                                      <p:to>
                                        <p:strVal val="visible"/>
                                      </p:to>
                                    </p:set>
                                    <p:anim calcmode="lin" valueType="num">
                                      <p:cBhvr additive="base">
                                        <p:cTn id="19" dur="500" fill="hold"/>
                                        <p:tgtEl>
                                          <p:spTgt spid="6">
                                            <p:graphicEl>
                                              <a:chart seriesIdx="1" categoryIdx="-4" bldStep="series"/>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graphicEl>
                                              <a:chart seriesIdx="1" categoryIdx="-4" bldStep="series"/>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Chart bld="series"/>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188" y="332656"/>
            <a:ext cx="8784976" cy="909485"/>
          </a:xfrm>
        </p:spPr>
        <p:txBody>
          <a:bodyPr>
            <a:noAutofit/>
          </a:bodyPr>
          <a:lstStyle/>
          <a:p>
            <a:pPr rtl="1"/>
            <a:r>
              <a:rPr lang="ar-SA" sz="4000" b="1" dirty="0"/>
              <a:t>هل ساهمت </a:t>
            </a:r>
            <a:r>
              <a:rPr lang="ar-SA" sz="4000" b="1" dirty="0">
                <a:solidFill>
                  <a:srgbClr val="00B0F0"/>
                </a:solidFill>
              </a:rPr>
              <a:t>القروض الميكروية </a:t>
            </a:r>
            <a:r>
              <a:rPr lang="ar-SA" sz="4000" b="1" dirty="0"/>
              <a:t>في تعزيز فرص عمل النساء </a:t>
            </a:r>
            <a:r>
              <a:rPr lang="ar-SA" sz="4000" b="1" dirty="0">
                <a:solidFill>
                  <a:srgbClr val="00B0F0"/>
                </a:solidFill>
              </a:rPr>
              <a:t>كصاحبات اعمال ويعملن لحسابهن الخاص ؟</a:t>
            </a:r>
            <a:endParaRPr lang="en-US" sz="4000" dirty="0">
              <a:solidFill>
                <a:srgbClr val="00B0F0"/>
              </a:solidFill>
            </a:endParaRPr>
          </a:p>
        </p:txBody>
      </p:sp>
      <p:graphicFrame>
        <p:nvGraphicFramePr>
          <p:cNvPr id="11" name="Chart 10"/>
          <p:cNvGraphicFramePr/>
          <p:nvPr>
            <p:extLst>
              <p:ext uri="{D42A27DB-BD31-4B8C-83A1-F6EECF244321}">
                <p14:modId xmlns:p14="http://schemas.microsoft.com/office/powerpoint/2010/main" val="2139228940"/>
              </p:ext>
            </p:extLst>
          </p:nvPr>
        </p:nvGraphicFramePr>
        <p:xfrm>
          <a:off x="351725" y="2348880"/>
          <a:ext cx="8468747" cy="4176464"/>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p:cNvSpPr/>
          <p:nvPr/>
        </p:nvSpPr>
        <p:spPr>
          <a:xfrm>
            <a:off x="0" y="1628800"/>
            <a:ext cx="9144000" cy="461665"/>
          </a:xfrm>
          <a:prstGeom prst="rect">
            <a:avLst/>
          </a:prstGeom>
          <a:solidFill>
            <a:schemeClr val="bg1">
              <a:lumMod val="95000"/>
            </a:schemeClr>
          </a:solidFill>
        </p:spPr>
        <p:txBody>
          <a:bodyPr wrap="square">
            <a:spAutoFit/>
          </a:bodyPr>
          <a:lstStyle/>
          <a:p>
            <a:pPr algn="ctr" rtl="1"/>
            <a:r>
              <a:rPr lang="ar-JO" sz="2400" b="1" dirty="0"/>
              <a:t>انخفاض تمثيل الإناث كصاحبات اعمال واللاتي يعملن لحسابهن الخاص </a:t>
            </a:r>
            <a:endParaRPr lang="en-US" sz="2400" b="1" dirty="0"/>
          </a:p>
        </p:txBody>
      </p:sp>
    </p:spTree>
    <p:extLst>
      <p:ext uri="{BB962C8B-B14F-4D97-AF65-F5344CB8AC3E}">
        <p14:creationId xmlns:p14="http://schemas.microsoft.com/office/powerpoint/2010/main" val="28957495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23528" y="116632"/>
            <a:ext cx="8568952" cy="909485"/>
          </a:xfrm>
        </p:spPr>
        <p:txBody>
          <a:bodyPr>
            <a:normAutofit fontScale="90000"/>
          </a:bodyPr>
          <a:lstStyle/>
          <a:p>
            <a:pPr rtl="1"/>
            <a:r>
              <a:rPr lang="ar-JO" sz="3600" b="1" dirty="0"/>
              <a:t>خصائص </a:t>
            </a:r>
            <a:r>
              <a:rPr lang="ar-SA" sz="3600" b="1" dirty="0"/>
              <a:t>صاحبات </a:t>
            </a:r>
            <a:r>
              <a:rPr lang="ar-SA" sz="3600" b="1" dirty="0" smtClean="0"/>
              <a:t>الاعمال </a:t>
            </a:r>
            <a:r>
              <a:rPr lang="ar-SA" sz="3600" b="1" dirty="0"/>
              <a:t>و</a:t>
            </a:r>
            <a:r>
              <a:rPr lang="ar-JO" sz="3600" b="1" dirty="0"/>
              <a:t>العاملات</a:t>
            </a:r>
            <a:r>
              <a:rPr lang="ar-SA" sz="3600" b="1" dirty="0"/>
              <a:t> لحسابهن الخاص</a:t>
            </a:r>
            <a:r>
              <a:rPr lang="ar-JO" sz="3600" b="1" dirty="0"/>
              <a:t> حسب الدخل من </a:t>
            </a:r>
            <a:r>
              <a:rPr lang="ar-JO" sz="3600" b="1" dirty="0" smtClean="0"/>
              <a:t>العمل،</a:t>
            </a:r>
            <a:r>
              <a:rPr lang="en-US" sz="3600" b="1" dirty="0" smtClean="0"/>
              <a:t>2007-2014</a:t>
            </a:r>
            <a:endParaRPr lang="en-US" sz="3600" dirty="0"/>
          </a:p>
        </p:txBody>
      </p:sp>
      <p:sp>
        <p:nvSpPr>
          <p:cNvPr id="6" name="TextBox 5"/>
          <p:cNvSpPr txBox="1"/>
          <p:nvPr/>
        </p:nvSpPr>
        <p:spPr>
          <a:xfrm>
            <a:off x="0" y="1124744"/>
            <a:ext cx="9144000" cy="1323439"/>
          </a:xfrm>
          <a:prstGeom prst="rect">
            <a:avLst/>
          </a:prstGeom>
          <a:solidFill>
            <a:schemeClr val="bg1">
              <a:lumMod val="95000"/>
            </a:schemeClr>
          </a:solidFill>
        </p:spPr>
        <p:txBody>
          <a:bodyPr wrap="square" rtlCol="0">
            <a:spAutoFit/>
          </a:bodyPr>
          <a:lstStyle/>
          <a:p>
            <a:pPr algn="r" rtl="1"/>
            <a:endParaRPr lang="ar-JO" sz="1200" dirty="0" smtClean="0"/>
          </a:p>
          <a:p>
            <a:pPr lvl="0" algn="r" rtl="1"/>
            <a:r>
              <a:rPr lang="ar-SA" sz="2400" b="1" dirty="0" smtClean="0"/>
              <a:t> ان دخل المرأة صاحبة الأعمال واللاتي تعمل لحسابها الخاص </a:t>
            </a:r>
            <a:r>
              <a:rPr lang="ar-JO" sz="2400" b="1" dirty="0" smtClean="0"/>
              <a:t>قد </a:t>
            </a:r>
            <a:r>
              <a:rPr lang="ar-SA" sz="2400" b="1" dirty="0" smtClean="0"/>
              <a:t>شهد تحسنا واضحا </a:t>
            </a:r>
            <a:r>
              <a:rPr lang="ar-JO" sz="2400" b="1" dirty="0" smtClean="0"/>
              <a:t>ما بين عامي 2007-2014</a:t>
            </a:r>
          </a:p>
          <a:p>
            <a:pPr marL="285750" indent="-285750" algn="justLow" rtl="1">
              <a:buFont typeface="Arial" pitchFamily="34" charset="0"/>
              <a:buChar char="•"/>
            </a:pPr>
            <a:endParaRPr lang="en-US" sz="2000" b="1" dirty="0"/>
          </a:p>
        </p:txBody>
      </p:sp>
      <p:graphicFrame>
        <p:nvGraphicFramePr>
          <p:cNvPr id="5" name="Chart 4"/>
          <p:cNvGraphicFramePr/>
          <p:nvPr>
            <p:extLst>
              <p:ext uri="{D42A27DB-BD31-4B8C-83A1-F6EECF244321}">
                <p14:modId xmlns:p14="http://schemas.microsoft.com/office/powerpoint/2010/main" val="1586107645"/>
              </p:ext>
            </p:extLst>
          </p:nvPr>
        </p:nvGraphicFramePr>
        <p:xfrm>
          <a:off x="0" y="2204864"/>
          <a:ext cx="9144000" cy="465313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1484209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graphicEl>
                                              <a:chart seriesIdx="-3" categoryIdx="-3" bldStep="gridLegend"/>
                                            </p:graphicEl>
                                          </p:spTgt>
                                        </p:tgtEl>
                                        <p:attrNameLst>
                                          <p:attrName>style.visibility</p:attrName>
                                        </p:attrNameLst>
                                      </p:cBhvr>
                                      <p:to>
                                        <p:strVal val="visible"/>
                                      </p:to>
                                    </p:set>
                                    <p:anim calcmode="lin" valueType="num">
                                      <p:cBhvr additive="base">
                                        <p:cTn id="7" dur="500" fill="hold"/>
                                        <p:tgtEl>
                                          <p:spTgt spid="5">
                                            <p:graphicEl>
                                              <a:chart seriesIdx="-3" categoryIdx="-3" bldStep="gridLegend"/>
                                            </p:graphic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graphicEl>
                                              <a:chart seriesIdx="-3" categoryIdx="-3" bldStep="gridLegend"/>
                                            </p:graphic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
                                            <p:graphicEl>
                                              <a:chart seriesIdx="0" categoryIdx="-4" bldStep="series"/>
                                            </p:graphicEl>
                                          </p:spTgt>
                                        </p:tgtEl>
                                        <p:attrNameLst>
                                          <p:attrName>style.visibility</p:attrName>
                                        </p:attrNameLst>
                                      </p:cBhvr>
                                      <p:to>
                                        <p:strVal val="visible"/>
                                      </p:to>
                                    </p:set>
                                    <p:anim calcmode="lin" valueType="num">
                                      <p:cBhvr additive="base">
                                        <p:cTn id="13" dur="500" fill="hold"/>
                                        <p:tgtEl>
                                          <p:spTgt spid="5">
                                            <p:graphicEl>
                                              <a:chart seriesIdx="0" categoryIdx="-4" bldStep="series"/>
                                            </p:graphic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
                                            <p:graphicEl>
                                              <a:chart seriesIdx="0" categoryIdx="-4" bldStep="series"/>
                                            </p:graphic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
                                            <p:graphicEl>
                                              <a:chart seriesIdx="1" categoryIdx="-4" bldStep="series"/>
                                            </p:graphicEl>
                                          </p:spTgt>
                                        </p:tgtEl>
                                        <p:attrNameLst>
                                          <p:attrName>style.visibility</p:attrName>
                                        </p:attrNameLst>
                                      </p:cBhvr>
                                      <p:to>
                                        <p:strVal val="visible"/>
                                      </p:to>
                                    </p:set>
                                    <p:anim calcmode="lin" valueType="num">
                                      <p:cBhvr additive="base">
                                        <p:cTn id="19" dur="500" fill="hold"/>
                                        <p:tgtEl>
                                          <p:spTgt spid="5">
                                            <p:graphicEl>
                                              <a:chart seriesIdx="1" categoryIdx="-4" bldStep="series"/>
                                            </p:graphic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
                                            <p:graphicEl>
                                              <a:chart seriesIdx="1" categoryIdx="-4" bldStep="series"/>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Chart bld="series"/>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52736"/>
            <a:ext cx="9144000" cy="1152128"/>
          </a:xfrm>
          <a:solidFill>
            <a:schemeClr val="bg1">
              <a:lumMod val="95000"/>
            </a:schemeClr>
          </a:solidFill>
        </p:spPr>
        <p:txBody>
          <a:bodyPr>
            <a:normAutofit/>
          </a:bodyPr>
          <a:lstStyle/>
          <a:p>
            <a:pPr algn="justLow" rtl="1"/>
            <a:r>
              <a:rPr lang="ar-JO" sz="2800" b="1" dirty="0"/>
              <a:t>أن ثلاثة من بين كل خمس نساء صاحبات أعمال والعاملات لحسابهن الخاص ويتقاضين دخل 300 دينار فأكثر هن من حملة الشهادات </a:t>
            </a:r>
            <a:r>
              <a:rPr lang="ar-JO" sz="2800" b="1" dirty="0" smtClean="0"/>
              <a:t>الجامعية</a:t>
            </a:r>
            <a:endParaRPr lang="en-US" sz="2800" b="1" dirty="0"/>
          </a:p>
        </p:txBody>
      </p:sp>
      <p:graphicFrame>
        <p:nvGraphicFramePr>
          <p:cNvPr id="4" name="Chart 3"/>
          <p:cNvGraphicFramePr/>
          <p:nvPr>
            <p:extLst>
              <p:ext uri="{D42A27DB-BD31-4B8C-83A1-F6EECF244321}">
                <p14:modId xmlns:p14="http://schemas.microsoft.com/office/powerpoint/2010/main" val="69265074"/>
              </p:ext>
            </p:extLst>
          </p:nvPr>
        </p:nvGraphicFramePr>
        <p:xfrm>
          <a:off x="0" y="2204864"/>
          <a:ext cx="9144000" cy="4653136"/>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0" y="0"/>
            <a:ext cx="9036497" cy="646331"/>
          </a:xfrm>
          <a:prstGeom prst="rect">
            <a:avLst/>
          </a:prstGeom>
        </p:spPr>
        <p:txBody>
          <a:bodyPr wrap="square">
            <a:spAutoFit/>
          </a:bodyPr>
          <a:lstStyle/>
          <a:p>
            <a:pPr algn="ctr" rtl="1"/>
            <a:r>
              <a:rPr lang="ar-SA" sz="3600" b="1" dirty="0" smtClean="0"/>
              <a:t>خصائص صاحبات </a:t>
            </a:r>
            <a:r>
              <a:rPr lang="ar-SA" sz="3600" b="1" dirty="0"/>
              <a:t>الأعمال واللاتي يعملن لحسابهن </a:t>
            </a:r>
            <a:r>
              <a:rPr lang="ar-SA" sz="3600" b="1" dirty="0" smtClean="0"/>
              <a:t>الخاص</a:t>
            </a:r>
            <a:endParaRPr lang="en-US" sz="3600" b="1" dirty="0"/>
          </a:p>
        </p:txBody>
      </p:sp>
    </p:spTree>
    <p:extLst>
      <p:ext uri="{BB962C8B-B14F-4D97-AF65-F5344CB8AC3E}">
        <p14:creationId xmlns:p14="http://schemas.microsoft.com/office/powerpoint/2010/main" val="16800101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251520" y="2420888"/>
            <a:ext cx="8229600" cy="720080"/>
          </a:xfrm>
        </p:spPr>
        <p:txBody>
          <a:bodyPr>
            <a:normAutofit/>
          </a:bodyPr>
          <a:lstStyle/>
          <a:p>
            <a:pPr marL="0" indent="0" algn="ctr" rtl="1" eaLnBrk="1" hangingPunct="1">
              <a:buNone/>
            </a:pPr>
            <a:r>
              <a:rPr lang="ar-SA" sz="2800" b="1" dirty="0">
                <a:solidFill>
                  <a:schemeClr val="tx1"/>
                </a:solidFill>
              </a:rPr>
              <a:t>تحكم السيدات بمردودهن المالي </a:t>
            </a:r>
            <a:r>
              <a:rPr lang="ar-JO" sz="2800" b="1" dirty="0">
                <a:solidFill>
                  <a:schemeClr val="tx1"/>
                </a:solidFill>
              </a:rPr>
              <a:t>من </a:t>
            </a:r>
            <a:r>
              <a:rPr lang="ar-JO" sz="2800" b="1" dirty="0" smtClean="0">
                <a:solidFill>
                  <a:schemeClr val="tx1"/>
                </a:solidFill>
              </a:rPr>
              <a:t>العمل</a:t>
            </a:r>
            <a:endParaRPr lang="en-US" sz="2800" dirty="0" smtClean="0">
              <a:solidFill>
                <a:schemeClr val="tx1"/>
              </a:solidFill>
              <a:latin typeface="Calibri" pitchFamily="34" charset="0"/>
            </a:endParaRPr>
          </a:p>
        </p:txBody>
      </p:sp>
      <p:graphicFrame>
        <p:nvGraphicFramePr>
          <p:cNvPr id="4" name="Chart Placeholder 3"/>
          <p:cNvGraphicFramePr>
            <a:graphicFrameLocks noGrp="1"/>
          </p:cNvGraphicFramePr>
          <p:nvPr>
            <p:ph type="chart" idx="1"/>
            <p:extLst>
              <p:ext uri="{D42A27DB-BD31-4B8C-83A1-F6EECF244321}">
                <p14:modId xmlns:p14="http://schemas.microsoft.com/office/powerpoint/2010/main" val="1474879271"/>
              </p:ext>
            </p:extLst>
          </p:nvPr>
        </p:nvGraphicFramePr>
        <p:xfrm>
          <a:off x="419100" y="2204864"/>
          <a:ext cx="8401372" cy="475774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0" y="1340768"/>
            <a:ext cx="9144000" cy="769441"/>
          </a:xfrm>
          <a:prstGeom prst="rect">
            <a:avLst/>
          </a:prstGeom>
          <a:solidFill>
            <a:schemeClr val="bg1">
              <a:lumMod val="95000"/>
            </a:schemeClr>
          </a:solidFill>
        </p:spPr>
        <p:txBody>
          <a:bodyPr wrap="square" rtlCol="0">
            <a:spAutoFit/>
          </a:bodyPr>
          <a:lstStyle/>
          <a:p>
            <a:pPr algn="ctr" rtl="1"/>
            <a:r>
              <a:rPr lang="ar-JO" sz="2200" b="1" dirty="0" smtClean="0"/>
              <a:t>اثنتين من كل خمس نساء </a:t>
            </a:r>
            <a:r>
              <a:rPr lang="ar-SA" sz="2200" b="1" dirty="0" smtClean="0"/>
              <a:t>متزوجات </a:t>
            </a:r>
            <a:r>
              <a:rPr lang="ar-SA" sz="2200" b="1" dirty="0"/>
              <a:t>حالياً وأعمارهن </a:t>
            </a:r>
            <a:r>
              <a:rPr lang="ar-SA" sz="2200" b="1" dirty="0" smtClean="0"/>
              <a:t>15</a:t>
            </a:r>
            <a:r>
              <a:rPr lang="ar-KW" sz="2200" b="1" dirty="0" smtClean="0"/>
              <a:t>-49</a:t>
            </a:r>
            <a:r>
              <a:rPr lang="ar-SA" sz="2200" b="1" dirty="0" smtClean="0"/>
              <a:t> سنة </a:t>
            </a:r>
            <a:r>
              <a:rPr lang="ar-JO" sz="2200" b="1" dirty="0" smtClean="0"/>
              <a:t>يستطعن التصرف ب</a:t>
            </a:r>
            <a:r>
              <a:rPr lang="ar-SA" sz="2200" b="1" dirty="0" smtClean="0"/>
              <a:t>مردود</a:t>
            </a:r>
            <a:r>
              <a:rPr lang="ar-JO" sz="2200" b="1" dirty="0" smtClean="0"/>
              <a:t>هن</a:t>
            </a:r>
            <a:r>
              <a:rPr lang="ar-SA" sz="2200" b="1" dirty="0" smtClean="0"/>
              <a:t> </a:t>
            </a:r>
            <a:r>
              <a:rPr lang="ar-JO" sz="2200" b="1" dirty="0" smtClean="0"/>
              <a:t>ال</a:t>
            </a:r>
            <a:r>
              <a:rPr lang="ar-KW" sz="2200" b="1" dirty="0" smtClean="0"/>
              <a:t>ن</a:t>
            </a:r>
            <a:r>
              <a:rPr lang="ar-SA" sz="2200" b="1" dirty="0" smtClean="0"/>
              <a:t>قدي</a:t>
            </a:r>
            <a:r>
              <a:rPr lang="ar-JO" sz="2200" b="1" dirty="0" smtClean="0"/>
              <a:t> </a:t>
            </a:r>
            <a:r>
              <a:rPr lang="ar-SA" sz="2200" b="1" dirty="0" smtClean="0"/>
              <a:t>مقابل عملهن</a:t>
            </a:r>
            <a:endParaRPr lang="en-US" sz="2200" dirty="0"/>
          </a:p>
        </p:txBody>
      </p:sp>
      <p:sp>
        <p:nvSpPr>
          <p:cNvPr id="3" name="TextBox 2"/>
          <p:cNvSpPr txBox="1"/>
          <p:nvPr/>
        </p:nvSpPr>
        <p:spPr>
          <a:xfrm>
            <a:off x="57643" y="0"/>
            <a:ext cx="9028714" cy="1600438"/>
          </a:xfrm>
          <a:prstGeom prst="rect">
            <a:avLst/>
          </a:prstGeom>
          <a:noFill/>
        </p:spPr>
        <p:txBody>
          <a:bodyPr wrap="square" rtlCol="0">
            <a:spAutoFit/>
          </a:bodyPr>
          <a:lstStyle/>
          <a:p>
            <a:pPr algn="ctr" rtl="1">
              <a:spcBef>
                <a:spcPct val="0"/>
              </a:spcBef>
              <a:buClr>
                <a:schemeClr val="accent6">
                  <a:lumMod val="75000"/>
                </a:schemeClr>
              </a:buClr>
              <a:buSzPct val="128000"/>
            </a:pPr>
            <a:r>
              <a:rPr lang="ar-JO" sz="4000" b="1" dirty="0">
                <a:ln w="11430"/>
                <a:latin typeface="+mj-lt"/>
                <a:ea typeface="+mj-ea"/>
                <a:cs typeface="+mj-cs"/>
              </a:rPr>
              <a:t>التحديات التي تواجه المرأة للوصول إلى الموارد الاقتصادية</a:t>
            </a:r>
            <a:endParaRPr lang="en-US" sz="4000" b="1" dirty="0">
              <a:ln w="11430"/>
              <a:latin typeface="+mj-lt"/>
              <a:ea typeface="+mj-ea"/>
              <a:cs typeface="+mj-cs"/>
            </a:endParaRPr>
          </a:p>
          <a:p>
            <a:endParaRPr lang="en-US" dirty="0"/>
          </a:p>
        </p:txBody>
      </p:sp>
    </p:spTree>
    <p:extLst>
      <p:ext uri="{BB962C8B-B14F-4D97-AF65-F5344CB8AC3E}">
        <p14:creationId xmlns:p14="http://schemas.microsoft.com/office/powerpoint/2010/main" val="24004872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96C8A2"/>
      </a:accent1>
      <a:accent2>
        <a:srgbClr val="88D8C0"/>
      </a:accent2>
      <a:accent3>
        <a:srgbClr val="B0E0E6"/>
      </a:accent3>
      <a:accent4>
        <a:srgbClr val="D0F0C0"/>
      </a:accent4>
      <a:accent5>
        <a:srgbClr val="E5E4E2"/>
      </a:accent5>
      <a:accent6>
        <a:srgbClr val="F2F3F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Elemental</Template>
  <TotalTime>4469</TotalTime>
  <Words>1935</Words>
  <Application>Microsoft Office PowerPoint</Application>
  <PresentationFormat>On-screen Show (4:3)</PresentationFormat>
  <Paragraphs>130</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واقع المرأة الاردنية اقتصادياً</vt:lpstr>
      <vt:lpstr>واقع المرأة الاردنية اقتصادياً...يتبع</vt:lpstr>
      <vt:lpstr>PowerPoint Presentation</vt:lpstr>
      <vt:lpstr>القروض الميكروية وتمكين المرأة اقتصادياً</vt:lpstr>
      <vt:lpstr>هل ساهمت القروض الميكروية في تعزيز فرص عمل النساء كصاحبات اعمال ويعملن لحسابهن الخاص ؟</vt:lpstr>
      <vt:lpstr>خصائص صاحبات الاعمال والعاملات لحسابهن الخاص حسب الدخل من العمل،2007-2014</vt:lpstr>
      <vt:lpstr>أن ثلاثة من بين كل خمس نساء صاحبات أعمال والعاملات لحسابهن الخاص ويتقاضين دخل 300 دينار فأكثر هن من حملة الشهادات الجامعية</vt:lpstr>
      <vt:lpstr>تحكم السيدات بمردودهن المالي من العمل</vt:lpstr>
      <vt:lpstr>الأصول الاقتصادية وتمكين المرأة  ملكية الأراضي والشقق و الملكية المشتركة،2014  </vt:lpstr>
      <vt:lpstr>فجوة النوع الاجتماعي للأفراد المقترضين  قروض ميكروية وملكية الشقق والأراضي،2014 </vt:lpstr>
      <vt:lpstr>واقع المرأة في وصولها للموارد الاقتصاد</vt:lpstr>
      <vt:lpstr>وصول المرأة للموارد الاقتصادية   ملكية الأوراق المالية (الأسهم)</vt:lpstr>
      <vt:lpstr>وصول المرأة للموارد الاقتصادية  الاشتراك في الضمان الاجتماعي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jontypearce</dc:creator>
  <cp:lastModifiedBy>Lama Metwalli</cp:lastModifiedBy>
  <cp:revision>339</cp:revision>
  <dcterms:created xsi:type="dcterms:W3CDTF">2012-04-28T17:18:27Z</dcterms:created>
  <dcterms:modified xsi:type="dcterms:W3CDTF">2016-05-15T09:05:03Z</dcterms:modified>
</cp:coreProperties>
</file>