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 bookmarkIdSeed="2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9" r:id="rId2"/>
    <p:sldId id="650" r:id="rId3"/>
    <p:sldId id="552" r:id="rId4"/>
    <p:sldId id="554" r:id="rId5"/>
    <p:sldId id="564" r:id="rId6"/>
    <p:sldId id="644" r:id="rId7"/>
    <p:sldId id="645" r:id="rId8"/>
    <p:sldId id="646" r:id="rId9"/>
    <p:sldId id="647" r:id="rId10"/>
    <p:sldId id="555" r:id="rId11"/>
    <p:sldId id="556" r:id="rId12"/>
    <p:sldId id="642" r:id="rId13"/>
    <p:sldId id="652" r:id="rId14"/>
    <p:sldId id="649" r:id="rId15"/>
    <p:sldId id="648" r:id="rId16"/>
    <p:sldId id="615" r:id="rId17"/>
    <p:sldId id="616" r:id="rId18"/>
    <p:sldId id="619" r:id="rId19"/>
    <p:sldId id="621" r:id="rId20"/>
    <p:sldId id="620" r:id="rId21"/>
    <p:sldId id="622" r:id="rId22"/>
    <p:sldId id="623" r:id="rId23"/>
    <p:sldId id="624" r:id="rId24"/>
    <p:sldId id="630" r:id="rId25"/>
    <p:sldId id="634" r:id="rId26"/>
    <p:sldId id="637" r:id="rId27"/>
    <p:sldId id="635" r:id="rId28"/>
    <p:sldId id="636" r:id="rId29"/>
    <p:sldId id="641" r:id="rId30"/>
    <p:sldId id="640" r:id="rId31"/>
    <p:sldId id="653" r:id="rId32"/>
    <p:sldId id="558" r:id="rId33"/>
    <p:sldId id="626" r:id="rId34"/>
    <p:sldId id="609" r:id="rId35"/>
    <p:sldId id="610" r:id="rId36"/>
    <p:sldId id="611" r:id="rId37"/>
    <p:sldId id="628" r:id="rId38"/>
    <p:sldId id="612" r:id="rId39"/>
    <p:sldId id="613" r:id="rId40"/>
    <p:sldId id="627" r:id="rId41"/>
    <p:sldId id="629" r:id="rId42"/>
    <p:sldId id="614" r:id="rId43"/>
    <p:sldId id="557" r:id="rId44"/>
    <p:sldId id="559" r:id="rId45"/>
  </p:sldIdLst>
  <p:sldSz cx="9144000" cy="6858000" type="screen4x3"/>
  <p:notesSz cx="6797675" cy="9926638"/>
  <p:defaultTextStyle>
    <a:defPPr>
      <a:defRPr lang="de-DE"/>
    </a:defPPr>
    <a:lvl1pPr algn="l" rtl="0" fontAlgn="base">
      <a:lnSpc>
        <a:spcPct val="110000"/>
      </a:lnSpc>
      <a:spcBef>
        <a:spcPct val="1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110000"/>
      </a:lnSpc>
      <a:spcBef>
        <a:spcPct val="1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110000"/>
      </a:lnSpc>
      <a:spcBef>
        <a:spcPct val="1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110000"/>
      </a:lnSpc>
      <a:spcBef>
        <a:spcPct val="1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110000"/>
      </a:lnSpc>
      <a:spcBef>
        <a:spcPct val="1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F00"/>
    <a:srgbClr val="009051"/>
    <a:srgbClr val="73FDD6"/>
    <a:srgbClr val="CCCC00"/>
    <a:srgbClr val="FFFF00"/>
    <a:srgbClr val="00CC00"/>
    <a:srgbClr val="0099FF"/>
    <a:srgbClr val="FF6600"/>
    <a:srgbClr val="33CC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97"/>
    <p:restoredTop sz="95970" autoAdjust="0"/>
  </p:normalViewPr>
  <p:slideViewPr>
    <p:cSldViewPr>
      <p:cViewPr varScale="1">
        <p:scale>
          <a:sx n="63" d="100"/>
          <a:sy n="63" d="100"/>
        </p:scale>
        <p:origin x="-3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hume\prj-kyrgyzstan\Analysis_LIK\antje\excel\presentation_tabel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hume\prj-kyrgyzstan\Analysis_LIK\antje\excel\presentation_tabel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nastasiaaladysheva:Library:Containers:com.apple.mail:Data:Library:Mail%20Downloads:2C6D0893-19A9-4CF2-A4A1-1A0D643A6022:for%20Tilman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782841319869798"/>
          <c:y val="0.18407935143297705"/>
          <c:w val="0.84389408008355915"/>
          <c:h val="0.69205934464402408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E8F00"/>
            </a:solidFill>
            <a:ln>
              <a:solidFill>
                <a:srgbClr val="4E8F00"/>
              </a:solidFill>
            </a:ln>
          </c:spPr>
          <c:cat>
            <c:strRef>
              <c:f>Sheet1!$B$4:$B$11</c:f>
              <c:strCache>
                <c:ptCount val="8"/>
                <c:pt idx="0">
                  <c:v>Issyk-kul</c:v>
                </c:pt>
                <c:pt idx="1">
                  <c:v>Jalalabad</c:v>
                </c:pt>
                <c:pt idx="2">
                  <c:v>Naryn</c:v>
                </c:pt>
                <c:pt idx="3">
                  <c:v>Batken</c:v>
                </c:pt>
                <c:pt idx="4">
                  <c:v>Osh</c:v>
                </c:pt>
                <c:pt idx="5">
                  <c:v>Talas</c:v>
                </c:pt>
                <c:pt idx="6">
                  <c:v>Chui</c:v>
                </c:pt>
                <c:pt idx="7">
                  <c:v>Bishkek</c:v>
                </c:pt>
              </c:strCache>
            </c:strRef>
          </c:cat>
          <c:val>
            <c:numRef>
              <c:f>Sheet1!$C$4:$C$11</c:f>
              <c:numCache>
                <c:formatCode>General</c:formatCode>
                <c:ptCount val="8"/>
                <c:pt idx="0">
                  <c:v>0</c:v>
                </c:pt>
                <c:pt idx="1">
                  <c:v>0.12100000000000001</c:v>
                </c:pt>
                <c:pt idx="2">
                  <c:v>0</c:v>
                </c:pt>
                <c:pt idx="3">
                  <c:v>0.12300000000000001</c:v>
                </c:pt>
                <c:pt idx="4">
                  <c:v>0.38500000000000006</c:v>
                </c:pt>
                <c:pt idx="5">
                  <c:v>9.1000000000000011E-2</c:v>
                </c:pt>
                <c:pt idx="6">
                  <c:v>2.9000000000000005E-2</c:v>
                </c:pt>
                <c:pt idx="7">
                  <c:v>3.2000000000000001E-2</c:v>
                </c:pt>
              </c:numCache>
            </c:numRef>
          </c:val>
        </c:ser>
        <c:dLbls/>
        <c:axId val="87385600"/>
        <c:axId val="87387136"/>
      </c:barChart>
      <c:catAx>
        <c:axId val="87385600"/>
        <c:scaling>
          <c:orientation val="minMax"/>
        </c:scaling>
        <c:axPos val="b"/>
        <c:numFmt formatCode="General" sourceLinked="0"/>
        <c:tickLblPos val="nextTo"/>
        <c:crossAx val="87387136"/>
        <c:crosses val="autoZero"/>
        <c:auto val="1"/>
        <c:lblAlgn val="ctr"/>
        <c:lblOffset val="100"/>
      </c:catAx>
      <c:valAx>
        <c:axId val="87387136"/>
        <c:scaling>
          <c:orientation val="minMax"/>
        </c:scaling>
        <c:axPos val="l"/>
        <c:majorGridlines/>
        <c:numFmt formatCode="General" sourceLinked="1"/>
        <c:tickLblPos val="nextTo"/>
        <c:crossAx val="87385600"/>
        <c:crosses val="autoZero"/>
        <c:crossBetween val="between"/>
        <c:majorUnit val="0.1"/>
        <c:minorUnit val="1.0000000000000002E-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782844548344501"/>
          <c:y val="0.18407935143297705"/>
          <c:w val="0.84389403731085222"/>
          <c:h val="0.69205934464402408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E8F00"/>
            </a:solidFill>
          </c:spPr>
          <c:cat>
            <c:strRef>
              <c:f>Sheet1!$I$4:$I$11</c:f>
              <c:strCache>
                <c:ptCount val="8"/>
                <c:pt idx="0">
                  <c:v>Issyk-kul</c:v>
                </c:pt>
                <c:pt idx="1">
                  <c:v>Jalalabad</c:v>
                </c:pt>
                <c:pt idx="2">
                  <c:v>Naryn</c:v>
                </c:pt>
                <c:pt idx="3">
                  <c:v>Batken</c:v>
                </c:pt>
                <c:pt idx="4">
                  <c:v>Osh</c:v>
                </c:pt>
                <c:pt idx="5">
                  <c:v>Talas</c:v>
                </c:pt>
                <c:pt idx="6">
                  <c:v>Chui</c:v>
                </c:pt>
                <c:pt idx="7">
                  <c:v>Bishkek</c:v>
                </c:pt>
              </c:strCache>
            </c:strRef>
          </c:cat>
          <c:val>
            <c:numRef>
              <c:f>Sheet1!$J$4:$J$11</c:f>
              <c:numCache>
                <c:formatCode>General</c:formatCode>
                <c:ptCount val="8"/>
                <c:pt idx="0">
                  <c:v>1.1000000000000003E-2</c:v>
                </c:pt>
                <c:pt idx="1">
                  <c:v>0.28000000000000003</c:v>
                </c:pt>
                <c:pt idx="2">
                  <c:v>3.0000000000000005E-3</c:v>
                </c:pt>
                <c:pt idx="3">
                  <c:v>8.6000000000000021E-2</c:v>
                </c:pt>
                <c:pt idx="4">
                  <c:v>0.34300000000000003</c:v>
                </c:pt>
                <c:pt idx="5">
                  <c:v>6.000000000000001E-3</c:v>
                </c:pt>
                <c:pt idx="6">
                  <c:v>1.4000000000000002E-2</c:v>
                </c:pt>
                <c:pt idx="7">
                  <c:v>1.4000000000000002E-2</c:v>
                </c:pt>
              </c:numCache>
            </c:numRef>
          </c:val>
        </c:ser>
        <c:dLbls/>
        <c:axId val="87434368"/>
        <c:axId val="87461888"/>
      </c:barChart>
      <c:catAx>
        <c:axId val="87434368"/>
        <c:scaling>
          <c:orientation val="minMax"/>
        </c:scaling>
        <c:axPos val="b"/>
        <c:numFmt formatCode="General" sourceLinked="0"/>
        <c:tickLblPos val="nextTo"/>
        <c:crossAx val="87461888"/>
        <c:crosses val="autoZero"/>
        <c:auto val="1"/>
        <c:lblAlgn val="ctr"/>
        <c:lblOffset val="100"/>
      </c:catAx>
      <c:valAx>
        <c:axId val="87461888"/>
        <c:scaling>
          <c:orientation val="minMax"/>
          <c:max val="0.5"/>
        </c:scaling>
        <c:axPos val="l"/>
        <c:majorGridlines/>
        <c:numFmt formatCode="General" sourceLinked="1"/>
        <c:tickLblPos val="nextTo"/>
        <c:crossAx val="87434368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="0" noProof="0" dirty="0"/>
              <a:t>Wasting per region, age 0-5, boys and </a:t>
            </a:r>
            <a:r>
              <a:rPr lang="en-US" b="0" noProof="0" dirty="0" smtClean="0"/>
              <a:t>girls (</a:t>
            </a:r>
            <a:r>
              <a:rPr lang="en-US" b="0" noProof="0" dirty="0" err="1" smtClean="0"/>
              <a:t>LiK</a:t>
            </a:r>
            <a:r>
              <a:rPr lang="en-US" b="0" baseline="0" noProof="0" dirty="0" smtClean="0"/>
              <a:t> 2010)</a:t>
            </a:r>
            <a:endParaRPr lang="en-US" b="0" noProof="0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00FF"/>
            </a:solidFill>
          </c:spPr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Lbls>
            <c:dLbl>
              <c:idx val="6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Sheet2!$A$5:$A$13</c:f>
              <c:strCache>
                <c:ptCount val="9"/>
                <c:pt idx="0">
                  <c:v>talas oblast</c:v>
                </c:pt>
                <c:pt idx="1">
                  <c:v>bishkek</c:v>
                </c:pt>
                <c:pt idx="2">
                  <c:v>naryn oblast</c:v>
                </c:pt>
                <c:pt idx="3">
                  <c:v>osh city</c:v>
                </c:pt>
                <c:pt idx="4">
                  <c:v>issyk-kul oblast</c:v>
                </c:pt>
                <c:pt idx="5">
                  <c:v>chui oblast</c:v>
                </c:pt>
                <c:pt idx="6">
                  <c:v>batken oblast</c:v>
                </c:pt>
                <c:pt idx="7">
                  <c:v>osh oblast</c:v>
                </c:pt>
                <c:pt idx="8">
                  <c:v>jalal-abad oblast</c:v>
                </c:pt>
              </c:strCache>
            </c:strRef>
          </c:cat>
          <c:val>
            <c:numRef>
              <c:f>Sheet2!$B$5:$B$13</c:f>
              <c:numCache>
                <c:formatCode>General</c:formatCode>
                <c:ptCount val="9"/>
                <c:pt idx="0">
                  <c:v>3.3899999999999997</c:v>
                </c:pt>
                <c:pt idx="1">
                  <c:v>3.3899999999999997</c:v>
                </c:pt>
                <c:pt idx="2">
                  <c:v>5.08</c:v>
                </c:pt>
                <c:pt idx="3">
                  <c:v>6.78</c:v>
                </c:pt>
                <c:pt idx="4">
                  <c:v>8.4700000000000006</c:v>
                </c:pt>
                <c:pt idx="5">
                  <c:v>11.02</c:v>
                </c:pt>
                <c:pt idx="6">
                  <c:v>12.709999999999999</c:v>
                </c:pt>
                <c:pt idx="7">
                  <c:v>22.03</c:v>
                </c:pt>
                <c:pt idx="8">
                  <c:v>27.12</c:v>
                </c:pt>
              </c:numCache>
            </c:numRef>
          </c:val>
        </c:ser>
        <c:dLbls/>
        <c:axId val="88335872"/>
        <c:axId val="88337408"/>
      </c:barChart>
      <c:catAx>
        <c:axId val="88335872"/>
        <c:scaling>
          <c:orientation val="minMax"/>
        </c:scaling>
        <c:axPos val="b"/>
        <c:numFmt formatCode="General" sourceLinked="0"/>
        <c:majorTickMark val="none"/>
        <c:tickLblPos val="nextTo"/>
        <c:crossAx val="88337408"/>
        <c:crosses val="autoZero"/>
        <c:auto val="1"/>
        <c:lblAlgn val="ctr"/>
        <c:lblOffset val="100"/>
      </c:catAx>
      <c:valAx>
        <c:axId val="883374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%</a:t>
                </a:r>
              </a:p>
            </c:rich>
          </c:tx>
        </c:title>
        <c:numFmt formatCode="General" sourceLinked="1"/>
        <c:tickLblPos val="nextTo"/>
        <c:crossAx val="883358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en-US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50B19F-F0A4-3848-936E-2A2D7323CB3B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590515-74A2-1E4E-8839-9079B1137A9F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Farming and agricultural markets</a:t>
          </a:r>
          <a:endParaRPr lang="en-US" sz="1600" dirty="0"/>
        </a:p>
      </dgm:t>
    </dgm:pt>
    <dgm:pt modelId="{37D18076-C85D-FE4D-BB8E-0C61873376EA}" type="parTrans" cxnId="{99617A7F-965B-7B44-84CC-E100D25429DB}">
      <dgm:prSet/>
      <dgm:spPr/>
      <dgm:t>
        <a:bodyPr/>
        <a:lstStyle/>
        <a:p>
          <a:endParaRPr lang="en-US"/>
        </a:p>
      </dgm:t>
    </dgm:pt>
    <dgm:pt modelId="{5AB9AAD0-7255-3E40-A97B-5A808BD2CBAF}" type="sibTrans" cxnId="{99617A7F-965B-7B44-84CC-E100D25429DB}">
      <dgm:prSet/>
      <dgm:spPr/>
      <dgm:t>
        <a:bodyPr/>
        <a:lstStyle/>
        <a:p>
          <a:endParaRPr lang="en-US"/>
        </a:p>
      </dgm:t>
    </dgm:pt>
    <dgm:pt modelId="{7E5A03C5-8D88-D244-A1A8-D02D452536D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smtClean="0"/>
            <a:t>Gender and intra-household bargaining</a:t>
          </a:r>
          <a:endParaRPr lang="en-US" sz="1600" dirty="0"/>
        </a:p>
      </dgm:t>
    </dgm:pt>
    <dgm:pt modelId="{7D2C65F5-5DEE-2242-8376-72BF511B5231}" type="parTrans" cxnId="{7BE8BF85-E72B-2741-9754-560B7C5736F3}">
      <dgm:prSet/>
      <dgm:spPr/>
      <dgm:t>
        <a:bodyPr/>
        <a:lstStyle/>
        <a:p>
          <a:endParaRPr lang="en-US"/>
        </a:p>
      </dgm:t>
    </dgm:pt>
    <dgm:pt modelId="{15528426-6852-D940-86A5-5CD4D4677A3A}" type="sibTrans" cxnId="{7BE8BF85-E72B-2741-9754-560B7C5736F3}">
      <dgm:prSet/>
      <dgm:spPr/>
      <dgm:t>
        <a:bodyPr/>
        <a:lstStyle/>
        <a:p>
          <a:endParaRPr lang="en-US"/>
        </a:p>
      </dgm:t>
    </dgm:pt>
    <dgm:pt modelId="{3AA9A7A4-3B50-304D-84BE-0A5B5AD85618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Assets, income, remittances and expenditure</a:t>
          </a:r>
          <a:endParaRPr lang="en-US" sz="1600" dirty="0"/>
        </a:p>
      </dgm:t>
    </dgm:pt>
    <dgm:pt modelId="{6CBF878B-EFB2-3F43-B19B-B2DAED5F3361}" type="parTrans" cxnId="{FF70AF05-0113-234B-8E92-C302CC84B52B}">
      <dgm:prSet/>
      <dgm:spPr/>
      <dgm:t>
        <a:bodyPr/>
        <a:lstStyle/>
        <a:p>
          <a:endParaRPr lang="en-US"/>
        </a:p>
      </dgm:t>
    </dgm:pt>
    <dgm:pt modelId="{2D130454-D68D-EC49-8745-0C173FF35FC5}" type="sibTrans" cxnId="{FF70AF05-0113-234B-8E92-C302CC84B52B}">
      <dgm:prSet/>
      <dgm:spPr/>
      <dgm:t>
        <a:bodyPr/>
        <a:lstStyle/>
        <a:p>
          <a:endParaRPr lang="en-US"/>
        </a:p>
      </dgm:t>
    </dgm:pt>
    <dgm:pt modelId="{AD15D1AE-F4E0-414B-9E26-55BFC364C86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smtClean="0"/>
            <a:t>Employment, entrepreneur-ship and migration</a:t>
          </a:r>
          <a:endParaRPr lang="en-US" sz="1600" dirty="0"/>
        </a:p>
      </dgm:t>
    </dgm:pt>
    <dgm:pt modelId="{A67A5594-5187-F145-9237-BA35FEF0F75F}" type="parTrans" cxnId="{4E5D2634-51AD-7C45-9262-AF375240CF50}">
      <dgm:prSet/>
      <dgm:spPr/>
      <dgm:t>
        <a:bodyPr/>
        <a:lstStyle/>
        <a:p>
          <a:endParaRPr lang="en-US"/>
        </a:p>
      </dgm:t>
    </dgm:pt>
    <dgm:pt modelId="{23C33BC2-D2DE-1D42-8A2B-AE8ED9F78AF5}" type="sibTrans" cxnId="{4E5D2634-51AD-7C45-9262-AF375240CF50}">
      <dgm:prSet/>
      <dgm:spPr/>
      <dgm:t>
        <a:bodyPr/>
        <a:lstStyle/>
        <a:p>
          <a:endParaRPr lang="en-US"/>
        </a:p>
      </dgm:t>
    </dgm:pt>
    <dgm:pt modelId="{50FCA6BC-D81B-8542-ABDB-68C31469F6CB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Demographics, education and child health</a:t>
          </a:r>
          <a:endParaRPr lang="en-US" sz="1600" dirty="0"/>
        </a:p>
      </dgm:t>
    </dgm:pt>
    <dgm:pt modelId="{13BE90FD-2742-C745-86B0-D2150B89B0E0}" type="parTrans" cxnId="{1FF81259-1AA0-9646-833D-353FBEB3CEC2}">
      <dgm:prSet/>
      <dgm:spPr/>
      <dgm:t>
        <a:bodyPr/>
        <a:lstStyle/>
        <a:p>
          <a:endParaRPr lang="en-US"/>
        </a:p>
      </dgm:t>
    </dgm:pt>
    <dgm:pt modelId="{856AD55B-14C8-D04B-AEFB-145548139D93}" type="sibTrans" cxnId="{1FF81259-1AA0-9646-833D-353FBEB3CEC2}">
      <dgm:prSet/>
      <dgm:spPr/>
      <dgm:t>
        <a:bodyPr/>
        <a:lstStyle/>
        <a:p>
          <a:endParaRPr lang="en-US"/>
        </a:p>
      </dgm:t>
    </dgm:pt>
    <dgm:pt modelId="{5FF527B6-3FEB-2247-AA08-BC2E4D69CB4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smtClean="0"/>
            <a:t>Public service delivery</a:t>
          </a:r>
          <a:endParaRPr lang="en-US" sz="1600" dirty="0"/>
        </a:p>
      </dgm:t>
    </dgm:pt>
    <dgm:pt modelId="{6560D9E0-551B-0147-A958-CA0CD7E2D370}" type="parTrans" cxnId="{6B22489C-F9EE-8740-96DA-F4DD7202571E}">
      <dgm:prSet/>
      <dgm:spPr/>
      <dgm:t>
        <a:bodyPr/>
        <a:lstStyle/>
        <a:p>
          <a:endParaRPr lang="en-US"/>
        </a:p>
      </dgm:t>
    </dgm:pt>
    <dgm:pt modelId="{41DB93E7-C901-7A47-BE7A-3BF22D66EC1D}" type="sibTrans" cxnId="{6B22489C-F9EE-8740-96DA-F4DD7202571E}">
      <dgm:prSet/>
      <dgm:spPr/>
      <dgm:t>
        <a:bodyPr/>
        <a:lstStyle/>
        <a:p>
          <a:endParaRPr lang="en-US"/>
        </a:p>
      </dgm:t>
    </dgm:pt>
    <dgm:pt modelId="{7B364C75-732B-1147-A940-7E0CB0463628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Shocks, fears and security perceptions</a:t>
          </a:r>
          <a:endParaRPr lang="en-US" sz="1600" dirty="0"/>
        </a:p>
      </dgm:t>
    </dgm:pt>
    <dgm:pt modelId="{59F5A991-145D-4B49-8061-4FF0496A26CA}" type="parTrans" cxnId="{0E5E3893-9CE5-A940-AF71-7E9D33B30C8F}">
      <dgm:prSet/>
      <dgm:spPr/>
      <dgm:t>
        <a:bodyPr/>
        <a:lstStyle/>
        <a:p>
          <a:endParaRPr lang="en-US"/>
        </a:p>
      </dgm:t>
    </dgm:pt>
    <dgm:pt modelId="{2E0C60FD-23F9-6647-BBE8-A5BEF7C0042D}" type="sibTrans" cxnId="{0E5E3893-9CE5-A940-AF71-7E9D33B30C8F}">
      <dgm:prSet/>
      <dgm:spPr/>
      <dgm:t>
        <a:bodyPr/>
        <a:lstStyle/>
        <a:p>
          <a:endParaRPr lang="en-US"/>
        </a:p>
      </dgm:t>
    </dgm:pt>
    <dgm:pt modelId="{A45AD569-A994-8B48-A3B5-1731DAEDE1B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smtClean="0"/>
            <a:t>Social capital, networks and subjective well-being</a:t>
          </a:r>
          <a:endParaRPr lang="en-US" sz="1600" dirty="0"/>
        </a:p>
      </dgm:t>
    </dgm:pt>
    <dgm:pt modelId="{7B8857F1-71CF-2B43-8334-005447B73510}" type="parTrans" cxnId="{AE047878-0D18-8C4F-BA06-10C5F7148196}">
      <dgm:prSet/>
      <dgm:spPr/>
      <dgm:t>
        <a:bodyPr/>
        <a:lstStyle/>
        <a:p>
          <a:endParaRPr lang="en-US"/>
        </a:p>
      </dgm:t>
    </dgm:pt>
    <dgm:pt modelId="{609F520C-DC48-C147-85C0-26EAFAF7D16F}" type="sibTrans" cxnId="{AE047878-0D18-8C4F-BA06-10C5F7148196}">
      <dgm:prSet/>
      <dgm:spPr/>
      <dgm:t>
        <a:bodyPr/>
        <a:lstStyle/>
        <a:p>
          <a:endParaRPr lang="en-US"/>
        </a:p>
      </dgm:t>
    </dgm:pt>
    <dgm:pt modelId="{6A392031-FE85-D749-92FD-D7E6DE6ADB5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LiK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0C546D43-6417-2E4F-8BA6-60291E5AF3F9}" type="sibTrans" cxnId="{BF619F65-627D-7442-AEE3-218B585FAD53}">
      <dgm:prSet/>
      <dgm:spPr/>
      <dgm:t>
        <a:bodyPr/>
        <a:lstStyle/>
        <a:p>
          <a:endParaRPr lang="en-US"/>
        </a:p>
      </dgm:t>
    </dgm:pt>
    <dgm:pt modelId="{93B06973-12C5-064F-B08D-757B6BBA9808}" type="parTrans" cxnId="{BF619F65-627D-7442-AEE3-218B585FAD53}">
      <dgm:prSet/>
      <dgm:spPr/>
      <dgm:t>
        <a:bodyPr/>
        <a:lstStyle/>
        <a:p>
          <a:endParaRPr lang="en-US"/>
        </a:p>
      </dgm:t>
    </dgm:pt>
    <dgm:pt modelId="{AA3ED7A0-74C9-E14E-90BC-DC98D6DD70AA}" type="pres">
      <dgm:prSet presAssocID="{5950B19F-F0A4-3848-936E-2A2D7323CB3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BF0B2F-D80C-0545-B39D-FAAF41299A08}" type="pres">
      <dgm:prSet presAssocID="{5950B19F-F0A4-3848-936E-2A2D7323CB3B}" presName="radial" presStyleCnt="0">
        <dgm:presLayoutVars>
          <dgm:animLvl val="ctr"/>
        </dgm:presLayoutVars>
      </dgm:prSet>
      <dgm:spPr/>
    </dgm:pt>
    <dgm:pt modelId="{502C9E4B-797A-DC48-80B9-ACAE3B6AA7FC}" type="pres">
      <dgm:prSet presAssocID="{6A392031-FE85-D749-92FD-D7E6DE6ADB5A}" presName="centerShape" presStyleLbl="vennNode1" presStyleIdx="0" presStyleCnt="9" custScaleX="124270" custScaleY="115608"/>
      <dgm:spPr/>
      <dgm:t>
        <a:bodyPr/>
        <a:lstStyle/>
        <a:p>
          <a:endParaRPr lang="en-US"/>
        </a:p>
      </dgm:t>
    </dgm:pt>
    <dgm:pt modelId="{BFDF2AF7-DE4A-B942-92A5-359C3B5C9D9F}" type="pres">
      <dgm:prSet presAssocID="{A2590515-74A2-1E4E-8839-9079B1137A9F}" presName="node" presStyleLbl="vennNode1" presStyleIdx="1" presStyleCnt="9" custScaleX="157094" custScaleY="154989" custRadScaleRad="103902" custRadScaleInc="4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F0ADA-76B0-334A-B126-C68804B6F93B}" type="pres">
      <dgm:prSet presAssocID="{7E5A03C5-8D88-D244-A1A8-D02D452536DA}" presName="node" presStyleLbl="vennNode1" presStyleIdx="2" presStyleCnt="9" custScaleX="144285" custScaleY="120217" custRadScaleRad="121313" custRadScaleInc="13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13AF-8414-314F-BB9F-0779FBDED02D}" type="pres">
      <dgm:prSet presAssocID="{3AA9A7A4-3B50-304D-84BE-0A5B5AD85618}" presName="node" presStyleLbl="vennNode1" presStyleIdx="3" presStyleCnt="9" custScaleX="132664" custScaleY="118064" custRadScaleRad="107941" custRadScaleInc="-13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DFF38-B725-7247-9EC2-2D03E90CAF51}" type="pres">
      <dgm:prSet presAssocID="{AD15D1AE-F4E0-414B-9E26-55BFC364C864}" presName="node" presStyleLbl="vennNode1" presStyleIdx="4" presStyleCnt="9" custScaleX="142589" custScaleY="121978" custRadScaleRad="113963" custRadScaleInc="-18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BC78E-DB17-734F-9A22-00449619402F}" type="pres">
      <dgm:prSet presAssocID="{50FCA6BC-D81B-8542-ABDB-68C31469F6CB}" presName="node" presStyleLbl="vennNode1" presStyleIdx="5" presStyleCnt="9" custScaleX="149776" custScaleY="134295" custRadScaleRad="100562" custRadScaleInc="-13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34C7E-173C-9147-B3F1-D86573BC1562}" type="pres">
      <dgm:prSet presAssocID="{5FF527B6-3FEB-2247-AA08-BC2E4D69CB4E}" presName="node" presStyleLbl="vennNode1" presStyleIdx="6" presStyleCnt="9" custScaleX="126648" custScaleY="130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8559F-5F2C-7B4D-AF13-C55C3231D3F2}" type="pres">
      <dgm:prSet presAssocID="{7B364C75-732B-1147-A940-7E0CB0463628}" presName="node" presStyleLbl="vennNode1" presStyleIdx="7" presStyleCnt="9" custScaleX="138413" custScaleY="126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AD7A2-0EAF-044B-81EC-E0C1E78A9DF6}" type="pres">
      <dgm:prSet presAssocID="{A45AD569-A994-8B48-A3B5-1731DAEDE1B4}" presName="node" presStyleLbl="vennNode1" presStyleIdx="8" presStyleCnt="9" custScaleX="136840" custScaleY="130111" custRadScaleRad="115870" custRadScaleInc="-9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FD7B68-679E-1C49-8156-F73EEFC4CF89}" type="presOf" srcId="{A2590515-74A2-1E4E-8839-9079B1137A9F}" destId="{BFDF2AF7-DE4A-B942-92A5-359C3B5C9D9F}" srcOrd="0" destOrd="0" presId="urn:microsoft.com/office/officeart/2005/8/layout/radial3"/>
    <dgm:cxn modelId="{6B22489C-F9EE-8740-96DA-F4DD7202571E}" srcId="{6A392031-FE85-D749-92FD-D7E6DE6ADB5A}" destId="{5FF527B6-3FEB-2247-AA08-BC2E4D69CB4E}" srcOrd="5" destOrd="0" parTransId="{6560D9E0-551B-0147-A958-CA0CD7E2D370}" sibTransId="{41DB93E7-C901-7A47-BE7A-3BF22D66EC1D}"/>
    <dgm:cxn modelId="{99617A7F-965B-7B44-84CC-E100D25429DB}" srcId="{6A392031-FE85-D749-92FD-D7E6DE6ADB5A}" destId="{A2590515-74A2-1E4E-8839-9079B1137A9F}" srcOrd="0" destOrd="0" parTransId="{37D18076-C85D-FE4D-BB8E-0C61873376EA}" sibTransId="{5AB9AAD0-7255-3E40-A97B-5A808BD2CBAF}"/>
    <dgm:cxn modelId="{3521F9AF-937D-5D49-B7F2-4727D726DDCE}" type="presOf" srcId="{A45AD569-A994-8B48-A3B5-1731DAEDE1B4}" destId="{66FAD7A2-0EAF-044B-81EC-E0C1E78A9DF6}" srcOrd="0" destOrd="0" presId="urn:microsoft.com/office/officeart/2005/8/layout/radial3"/>
    <dgm:cxn modelId="{8CC65F3B-B5B9-1F42-A2B6-3D5878781564}" type="presOf" srcId="{3AA9A7A4-3B50-304D-84BE-0A5B5AD85618}" destId="{68A713AF-8414-314F-BB9F-0779FBDED02D}" srcOrd="0" destOrd="0" presId="urn:microsoft.com/office/officeart/2005/8/layout/radial3"/>
    <dgm:cxn modelId="{48BE2EE0-B5CE-B048-8AFA-149B90E4D54D}" type="presOf" srcId="{AD15D1AE-F4E0-414B-9E26-55BFC364C864}" destId="{35BDFF38-B725-7247-9EC2-2D03E90CAF51}" srcOrd="0" destOrd="0" presId="urn:microsoft.com/office/officeart/2005/8/layout/radial3"/>
    <dgm:cxn modelId="{B88F2A8B-AE2D-3E43-A3D4-E45BEF13A582}" type="presOf" srcId="{6A392031-FE85-D749-92FD-D7E6DE6ADB5A}" destId="{502C9E4B-797A-DC48-80B9-ACAE3B6AA7FC}" srcOrd="0" destOrd="0" presId="urn:microsoft.com/office/officeart/2005/8/layout/radial3"/>
    <dgm:cxn modelId="{BF619F65-627D-7442-AEE3-218B585FAD53}" srcId="{5950B19F-F0A4-3848-936E-2A2D7323CB3B}" destId="{6A392031-FE85-D749-92FD-D7E6DE6ADB5A}" srcOrd="0" destOrd="0" parTransId="{93B06973-12C5-064F-B08D-757B6BBA9808}" sibTransId="{0C546D43-6417-2E4F-8BA6-60291E5AF3F9}"/>
    <dgm:cxn modelId="{26D14BBB-93E7-BD44-B962-3ECCEB9915AA}" type="presOf" srcId="{5950B19F-F0A4-3848-936E-2A2D7323CB3B}" destId="{AA3ED7A0-74C9-E14E-90BC-DC98D6DD70AA}" srcOrd="0" destOrd="0" presId="urn:microsoft.com/office/officeart/2005/8/layout/radial3"/>
    <dgm:cxn modelId="{FF70AF05-0113-234B-8E92-C302CC84B52B}" srcId="{6A392031-FE85-D749-92FD-D7E6DE6ADB5A}" destId="{3AA9A7A4-3B50-304D-84BE-0A5B5AD85618}" srcOrd="2" destOrd="0" parTransId="{6CBF878B-EFB2-3F43-B19B-B2DAED5F3361}" sibTransId="{2D130454-D68D-EC49-8745-0C173FF35FC5}"/>
    <dgm:cxn modelId="{AF632265-FCAA-724E-98FF-A22C590C124A}" type="presOf" srcId="{7E5A03C5-8D88-D244-A1A8-D02D452536DA}" destId="{23FF0ADA-76B0-334A-B126-C68804B6F93B}" srcOrd="0" destOrd="0" presId="urn:microsoft.com/office/officeart/2005/8/layout/radial3"/>
    <dgm:cxn modelId="{1FF81259-1AA0-9646-833D-353FBEB3CEC2}" srcId="{6A392031-FE85-D749-92FD-D7E6DE6ADB5A}" destId="{50FCA6BC-D81B-8542-ABDB-68C31469F6CB}" srcOrd="4" destOrd="0" parTransId="{13BE90FD-2742-C745-86B0-D2150B89B0E0}" sibTransId="{856AD55B-14C8-D04B-AEFB-145548139D93}"/>
    <dgm:cxn modelId="{615E067A-FEF5-854F-80B9-8C5073B8DEEC}" type="presOf" srcId="{50FCA6BC-D81B-8542-ABDB-68C31469F6CB}" destId="{1F3BC78E-DB17-734F-9A22-00449619402F}" srcOrd="0" destOrd="0" presId="urn:microsoft.com/office/officeart/2005/8/layout/radial3"/>
    <dgm:cxn modelId="{7D004E9B-145C-8C4B-AB80-38BED93CDFF9}" type="presOf" srcId="{7B364C75-732B-1147-A940-7E0CB0463628}" destId="{7748559F-5F2C-7B4D-AF13-C55C3231D3F2}" srcOrd="0" destOrd="0" presId="urn:microsoft.com/office/officeart/2005/8/layout/radial3"/>
    <dgm:cxn modelId="{7BE0B6C9-DCAF-5D4F-BA25-69D1EEAEB0A1}" type="presOf" srcId="{5FF527B6-3FEB-2247-AA08-BC2E4D69CB4E}" destId="{65534C7E-173C-9147-B3F1-D86573BC1562}" srcOrd="0" destOrd="0" presId="urn:microsoft.com/office/officeart/2005/8/layout/radial3"/>
    <dgm:cxn modelId="{7BE8BF85-E72B-2741-9754-560B7C5736F3}" srcId="{6A392031-FE85-D749-92FD-D7E6DE6ADB5A}" destId="{7E5A03C5-8D88-D244-A1A8-D02D452536DA}" srcOrd="1" destOrd="0" parTransId="{7D2C65F5-5DEE-2242-8376-72BF511B5231}" sibTransId="{15528426-6852-D940-86A5-5CD4D4677A3A}"/>
    <dgm:cxn modelId="{4E5D2634-51AD-7C45-9262-AF375240CF50}" srcId="{6A392031-FE85-D749-92FD-D7E6DE6ADB5A}" destId="{AD15D1AE-F4E0-414B-9E26-55BFC364C864}" srcOrd="3" destOrd="0" parTransId="{A67A5594-5187-F145-9237-BA35FEF0F75F}" sibTransId="{23C33BC2-D2DE-1D42-8A2B-AE8ED9F78AF5}"/>
    <dgm:cxn modelId="{AE047878-0D18-8C4F-BA06-10C5F7148196}" srcId="{6A392031-FE85-D749-92FD-D7E6DE6ADB5A}" destId="{A45AD569-A994-8B48-A3B5-1731DAEDE1B4}" srcOrd="7" destOrd="0" parTransId="{7B8857F1-71CF-2B43-8334-005447B73510}" sibTransId="{609F520C-DC48-C147-85C0-26EAFAF7D16F}"/>
    <dgm:cxn modelId="{0E5E3893-9CE5-A940-AF71-7E9D33B30C8F}" srcId="{6A392031-FE85-D749-92FD-D7E6DE6ADB5A}" destId="{7B364C75-732B-1147-A940-7E0CB0463628}" srcOrd="6" destOrd="0" parTransId="{59F5A991-145D-4B49-8061-4FF0496A26CA}" sibTransId="{2E0C60FD-23F9-6647-BBE8-A5BEF7C0042D}"/>
    <dgm:cxn modelId="{71024810-0BB6-F441-9006-78FE6E0060F3}" type="presParOf" srcId="{AA3ED7A0-74C9-E14E-90BC-DC98D6DD70AA}" destId="{E6BF0B2F-D80C-0545-B39D-FAAF41299A08}" srcOrd="0" destOrd="0" presId="urn:microsoft.com/office/officeart/2005/8/layout/radial3"/>
    <dgm:cxn modelId="{11770BE2-1F5A-584E-8770-1FB9B442EE3C}" type="presParOf" srcId="{E6BF0B2F-D80C-0545-B39D-FAAF41299A08}" destId="{502C9E4B-797A-DC48-80B9-ACAE3B6AA7FC}" srcOrd="0" destOrd="0" presId="urn:microsoft.com/office/officeart/2005/8/layout/radial3"/>
    <dgm:cxn modelId="{C9E06616-C7AC-6B4F-9A39-6442DE02BAEC}" type="presParOf" srcId="{E6BF0B2F-D80C-0545-B39D-FAAF41299A08}" destId="{BFDF2AF7-DE4A-B942-92A5-359C3B5C9D9F}" srcOrd="1" destOrd="0" presId="urn:microsoft.com/office/officeart/2005/8/layout/radial3"/>
    <dgm:cxn modelId="{01A12529-B839-DA43-96C2-A8D042D7334F}" type="presParOf" srcId="{E6BF0B2F-D80C-0545-B39D-FAAF41299A08}" destId="{23FF0ADA-76B0-334A-B126-C68804B6F93B}" srcOrd="2" destOrd="0" presId="urn:microsoft.com/office/officeart/2005/8/layout/radial3"/>
    <dgm:cxn modelId="{E153956A-D000-7044-A7FE-CD97E710E9D0}" type="presParOf" srcId="{E6BF0B2F-D80C-0545-B39D-FAAF41299A08}" destId="{68A713AF-8414-314F-BB9F-0779FBDED02D}" srcOrd="3" destOrd="0" presId="urn:microsoft.com/office/officeart/2005/8/layout/radial3"/>
    <dgm:cxn modelId="{447E9EFD-B070-2B49-8D3B-FB74C2680408}" type="presParOf" srcId="{E6BF0B2F-D80C-0545-B39D-FAAF41299A08}" destId="{35BDFF38-B725-7247-9EC2-2D03E90CAF51}" srcOrd="4" destOrd="0" presId="urn:microsoft.com/office/officeart/2005/8/layout/radial3"/>
    <dgm:cxn modelId="{7BF6A6AA-D1AA-FD4D-B134-5829947ADD0B}" type="presParOf" srcId="{E6BF0B2F-D80C-0545-B39D-FAAF41299A08}" destId="{1F3BC78E-DB17-734F-9A22-00449619402F}" srcOrd="5" destOrd="0" presId="urn:microsoft.com/office/officeart/2005/8/layout/radial3"/>
    <dgm:cxn modelId="{669631CD-0DB3-584A-BDB9-2037524EC356}" type="presParOf" srcId="{E6BF0B2F-D80C-0545-B39D-FAAF41299A08}" destId="{65534C7E-173C-9147-B3F1-D86573BC1562}" srcOrd="6" destOrd="0" presId="urn:microsoft.com/office/officeart/2005/8/layout/radial3"/>
    <dgm:cxn modelId="{38830C9D-B572-0744-9344-E64C50A4EB65}" type="presParOf" srcId="{E6BF0B2F-D80C-0545-B39D-FAAF41299A08}" destId="{7748559F-5F2C-7B4D-AF13-C55C3231D3F2}" srcOrd="7" destOrd="0" presId="urn:microsoft.com/office/officeart/2005/8/layout/radial3"/>
    <dgm:cxn modelId="{C9A96D3A-0A20-0B46-99ED-726D5673D941}" type="presParOf" srcId="{E6BF0B2F-D80C-0545-B39D-FAAF41299A08}" destId="{66FAD7A2-0EAF-044B-81EC-E0C1E78A9DF6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0.10858</cdr:x>
      <cdr:y>0.05515</cdr:y>
    </cdr:from>
    <cdr:to>
      <cdr:x>0.81849</cdr:x>
      <cdr:y>0.14082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96280" y="278148"/>
          <a:ext cx="2590933" cy="432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Incidence of Displacement</a:t>
          </a:r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0.1279</cdr:x>
      <cdr:y>0.05515</cdr:y>
    </cdr:from>
    <cdr:to>
      <cdr:x>0.93683</cdr:x>
      <cdr:y>0.14082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66774" y="278148"/>
          <a:ext cx="2952327" cy="432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Displaced: Share of Uzbeks</a:t>
          </a:r>
          <a:endParaRPr 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CB30F4ED-4A71-064F-9CC0-9A0B0AF9DCC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22898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C4060EE6-FC46-DF43-9030-828A1C50418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40136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840A8-775A-FB45-A65D-361EDC0A829A}" type="slidenum">
              <a:rPr lang="de-DE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29008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2426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14347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19938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41646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834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73408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4A83E4-0E11-554D-A8F9-6179396FEE47}" type="slidenum">
              <a:rPr lang="de-DE" altLang="x-none" sz="1200"/>
              <a:pPr/>
              <a:t>25</a:t>
            </a:fld>
            <a:endParaRPr lang="de-DE" altLang="x-none" sz="1200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9B869D4-1DB1-B84C-AF9F-D9F64712140F}" type="slidenum">
              <a:rPr lang="de-DE" altLang="x-none" sz="1200"/>
              <a:pPr/>
              <a:t>26</a:t>
            </a:fld>
            <a:endParaRPr lang="de-DE" altLang="x-none" sz="1200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B091A4F-D1B9-7542-8BFA-69C6E80DAE86}" type="slidenum">
              <a:rPr lang="de-DE" altLang="x-none" sz="1200"/>
              <a:pPr/>
              <a:t>29</a:t>
            </a:fld>
            <a:endParaRPr lang="de-DE" altLang="x-none" sz="1200"/>
          </a:p>
        </p:txBody>
      </p:sp>
    </p:spTree>
    <p:extLst>
      <p:ext uri="{BB962C8B-B14F-4D97-AF65-F5344CB8AC3E}">
        <p14:creationId xmlns:p14="http://schemas.microsoft.com/office/powerpoint/2010/main" xmlns="" val="929478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DE8C5FB-416E-0640-89AB-2C95441CE043}" type="slidenum">
              <a:rPr lang="de-DE" altLang="x-none" sz="1200"/>
              <a:pPr/>
              <a:t>30</a:t>
            </a:fld>
            <a:endParaRPr lang="de-DE" altLang="x-none" sz="1200"/>
          </a:p>
        </p:txBody>
      </p:sp>
    </p:spTree>
    <p:extLst>
      <p:ext uri="{BB962C8B-B14F-4D97-AF65-F5344CB8AC3E}">
        <p14:creationId xmlns:p14="http://schemas.microsoft.com/office/powerpoint/2010/main" xmlns="" val="150660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05527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11602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13111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79789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3153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18714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85792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77108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9002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58259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03558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60EE6-FC46-DF43-9030-828A1C504181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9549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2116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588182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295401" y="304800"/>
            <a:ext cx="7467600" cy="442800"/>
          </a:xfrm>
        </p:spPr>
        <p:txBody>
          <a:bodyPr wrap="none" anchor="b"/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Inhaltsplatzhalter 9"/>
          <p:cNvSpPr>
            <a:spLocks noGrp="1"/>
          </p:cNvSpPr>
          <p:nvPr>
            <p:ph sz="quarter" idx="17"/>
          </p:nvPr>
        </p:nvSpPr>
        <p:spPr>
          <a:xfrm>
            <a:off x="1295400" y="990599"/>
            <a:ext cx="3650400" cy="5043600"/>
          </a:xfrm>
        </p:spPr>
        <p:txBody>
          <a:bodyPr tIns="72000" rIns="72000"/>
          <a:lstStyle>
            <a:lvl1pPr marL="0" indent="0">
              <a:buNone/>
              <a:defRPr sz="1800" baseline="0"/>
            </a:lvl1pPr>
            <a:lvl5pPr>
              <a:buFont typeface="Arial"/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7" name="Inhaltsplatzhalter 9"/>
          <p:cNvSpPr>
            <a:spLocks noGrp="1"/>
          </p:cNvSpPr>
          <p:nvPr>
            <p:ph sz="quarter" idx="18"/>
          </p:nvPr>
        </p:nvSpPr>
        <p:spPr>
          <a:xfrm>
            <a:off x="5112601" y="990599"/>
            <a:ext cx="3650400" cy="5043600"/>
          </a:xfrm>
        </p:spPr>
        <p:txBody>
          <a:bodyPr tIns="72000" rIns="72000"/>
          <a:lstStyle>
            <a:lvl1pPr marL="0" indent="0">
              <a:buNone/>
              <a:defRPr sz="1800" baseline="0"/>
            </a:lvl1pPr>
            <a:lvl5pPr>
              <a:buFont typeface="Arial"/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19"/>
          </p:nvPr>
        </p:nvSpPr>
        <p:spPr>
          <a:xfrm>
            <a:off x="152400" y="228600"/>
            <a:ext cx="685800" cy="685800"/>
          </a:xfrm>
          <a:prstGeom prst="rect">
            <a:avLst/>
          </a:prstGeom>
        </p:spPr>
        <p:txBody>
          <a:bodyPr/>
          <a:lstStyle>
            <a:lvl1pPr algn="r"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-65" charset="-128"/>
                <a:cs typeface="Georgia"/>
              </a:defRPr>
            </a:lvl1pPr>
            <a:lvl2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2pPr>
            <a:lvl3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3pPr>
            <a:lvl4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4pPr>
            <a:lvl5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" charset="0"/>
              </a:defRPr>
            </a:lvl1pPr>
          </a:lstStyle>
          <a:p>
            <a:r>
              <a:rPr lang="de-DE" altLang="x-none"/>
              <a:t>Titel und Untertitel (über Kopf- und Fußzeile einstellbar)</a:t>
            </a:r>
          </a:p>
        </p:txBody>
      </p:sp>
      <p:sp>
        <p:nvSpPr>
          <p:cNvPr id="7" name="Datumsplatzhalter 5"/>
          <p:cNvSpPr>
            <a:spLocks noGrp="1"/>
          </p:cNvSpPr>
          <p:nvPr>
            <p:ph type="dt" sz="half" idx="2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DE" altLang="x-none"/>
              <a:t>Name und Datum (über Kopf- und Fußzeile einstellbar)</a:t>
            </a:r>
          </a:p>
        </p:txBody>
      </p:sp>
      <p:sp>
        <p:nvSpPr>
          <p:cNvPr id="9" name="Foliennummernplatzhalter 9"/>
          <p:cNvSpPr>
            <a:spLocks noGrp="1"/>
          </p:cNvSpPr>
          <p:nvPr>
            <p:ph type="sldNum" sz="quarter" idx="22"/>
          </p:nvPr>
        </p:nvSpPr>
        <p:spPr>
          <a:xfrm>
            <a:off x="8091488" y="6356350"/>
            <a:ext cx="5953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AB2245-3D56-4543-AFC8-1572F3D26C9F}" type="slidenum">
              <a:rPr lang="de-DE" altLang="x-none"/>
              <a:pPr/>
              <a:t>‹#›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xmlns="" val="140467696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76250"/>
            <a:ext cx="7848600" cy="64849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340769"/>
            <a:ext cx="7848600" cy="51124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73466" y="6356350"/>
            <a:ext cx="99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FCB00-5AC2-F24F-9A5B-DE73FD97D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Bild 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7" y="341665"/>
            <a:ext cx="2304256" cy="6395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6350" indent="-6350" algn="l" rtl="0" eaLnBrk="0" fontAlgn="base" hangingPunct="0">
        <a:lnSpc>
          <a:spcPct val="100000"/>
        </a:lnSpc>
        <a:spcBef>
          <a:spcPts val="0"/>
        </a:spcBef>
        <a:spcAft>
          <a:spcPts val="300"/>
        </a:spcAft>
        <a:buFont typeface="Wingdings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65138" indent="-279400" algn="l" rtl="0" eaLnBrk="0" fontAlgn="base" hangingPunct="0">
        <a:lnSpc>
          <a:spcPct val="12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919163" indent="-274638" algn="l" rtl="0" eaLnBrk="0" fontAlgn="base" hangingPunct="0">
        <a:lnSpc>
          <a:spcPct val="120000"/>
        </a:lnSpc>
        <a:spcBef>
          <a:spcPct val="1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701800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68513" indent="-1873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5pPr>
      <a:lvl6pPr marL="2525713" indent="-18732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2982913" indent="-18732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3440113" indent="-18732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3897313" indent="-18732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5.png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5.png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950" y="1340768"/>
            <a:ext cx="8856663" cy="1152128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Technical Design Issues</a:t>
            </a:r>
            <a:b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in Constructing Migration Event Histories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950" y="2924944"/>
            <a:ext cx="8891588" cy="3384376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b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Professor Tilman 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Brück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ISDC – International Security and Development </a:t>
            </a:r>
            <a:r>
              <a:rPr lang="en-US" sz="2400" b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Center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0" i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tilman.brueck@isd-center.org</a:t>
            </a:r>
            <a:endParaRPr lang="en-US" sz="2400" b="0" i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b="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www.isd-center.org</a:t>
            </a:r>
          </a:p>
          <a:p>
            <a:pPr eaLnBrk="1" hangingPunct="1">
              <a:spcBef>
                <a:spcPct val="0"/>
              </a:spcBef>
            </a:pPr>
            <a:endParaRPr lang="en-US" sz="2400" b="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Workshop on “Civil </a:t>
            </a: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Registration in Refugee Settings: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Advancing Assessment of CRVS in Unsettled </a:t>
            </a:r>
            <a:r>
              <a:rPr lang="en-US" b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Environments”</a:t>
            </a:r>
            <a:endParaRPr lang="en-US" b="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19-20 December 2016, Beirut</a:t>
            </a:r>
            <a:endParaRPr lang="en-US" sz="2400" b="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Aggregation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1124744"/>
            <a:ext cx="8136830" cy="5328445"/>
          </a:xfrm>
        </p:spPr>
        <p:txBody>
          <a:bodyPr/>
          <a:lstStyle/>
          <a:p>
            <a:r>
              <a:rPr lang="en-US" dirty="0"/>
              <a:t>Individual level</a:t>
            </a:r>
          </a:p>
          <a:p>
            <a:pPr lvl="1"/>
            <a:r>
              <a:rPr lang="en-US" dirty="0" smtClean="0"/>
              <a:t>recording: vital event, e.g. own birth</a:t>
            </a:r>
          </a:p>
          <a:p>
            <a:pPr lvl="1"/>
            <a:r>
              <a:rPr lang="en-US" dirty="0" smtClean="0"/>
              <a:t>organizing: verification for government services, </a:t>
            </a:r>
            <a:r>
              <a:rPr lang="en-US" dirty="0" err="1" smtClean="0"/>
              <a:t>eg</a:t>
            </a:r>
            <a:r>
              <a:rPr lang="en-US" dirty="0" smtClean="0"/>
              <a:t> health care</a:t>
            </a:r>
          </a:p>
          <a:p>
            <a:pPr lvl="1"/>
            <a:r>
              <a:rPr lang="en-US" dirty="0" smtClean="0"/>
              <a:t>analyzing: relationships between events and outcomes per person</a:t>
            </a:r>
          </a:p>
          <a:p>
            <a:r>
              <a:rPr lang="en-US" dirty="0" smtClean="0"/>
              <a:t>Household level</a:t>
            </a:r>
          </a:p>
          <a:p>
            <a:pPr lvl="1"/>
            <a:r>
              <a:rPr lang="en-US" dirty="0" smtClean="0"/>
              <a:t>recording</a:t>
            </a:r>
            <a:r>
              <a:rPr lang="en-US" dirty="0"/>
              <a:t>: </a:t>
            </a:r>
            <a:r>
              <a:rPr lang="en-US" dirty="0" smtClean="0"/>
              <a:t>someone else’s vital </a:t>
            </a:r>
            <a:r>
              <a:rPr lang="en-US" dirty="0"/>
              <a:t>event, </a:t>
            </a:r>
            <a:r>
              <a:rPr lang="en-US" dirty="0" err="1"/>
              <a:t>eg</a:t>
            </a:r>
            <a:r>
              <a:rPr lang="en-US" dirty="0"/>
              <a:t> birth </a:t>
            </a:r>
            <a:r>
              <a:rPr lang="en-US" dirty="0" smtClean="0"/>
              <a:t>of child</a:t>
            </a:r>
            <a:endParaRPr lang="en-US" dirty="0"/>
          </a:p>
          <a:p>
            <a:pPr lvl="1"/>
            <a:r>
              <a:rPr lang="en-US" dirty="0"/>
              <a:t>organizing: verification for government </a:t>
            </a:r>
            <a:r>
              <a:rPr lang="en-US" dirty="0" smtClean="0"/>
              <a:t>services, </a:t>
            </a:r>
            <a:r>
              <a:rPr lang="en-US" dirty="0" err="1" smtClean="0"/>
              <a:t>eg</a:t>
            </a:r>
            <a:r>
              <a:rPr lang="en-US" dirty="0" smtClean="0"/>
              <a:t> housing</a:t>
            </a:r>
            <a:endParaRPr lang="en-US" dirty="0"/>
          </a:p>
          <a:p>
            <a:pPr lvl="1"/>
            <a:r>
              <a:rPr lang="en-US" dirty="0"/>
              <a:t>analyzing: </a:t>
            </a:r>
            <a:r>
              <a:rPr lang="en-US" dirty="0" smtClean="0"/>
              <a:t>relationships </a:t>
            </a:r>
            <a:r>
              <a:rPr lang="en-US" dirty="0"/>
              <a:t>between events and </a:t>
            </a:r>
            <a:r>
              <a:rPr lang="en-US" dirty="0" smtClean="0"/>
              <a:t>outcomes, within HH</a:t>
            </a:r>
          </a:p>
          <a:p>
            <a:r>
              <a:rPr lang="en-US" dirty="0" smtClean="0"/>
              <a:t>National level</a:t>
            </a:r>
          </a:p>
          <a:p>
            <a:pPr lvl="1"/>
            <a:r>
              <a:rPr lang="en-US" dirty="0"/>
              <a:t>recording: vital </a:t>
            </a:r>
            <a:r>
              <a:rPr lang="en-US" dirty="0" smtClean="0"/>
              <a:t>event</a:t>
            </a:r>
            <a:r>
              <a:rPr lang="en-US" dirty="0"/>
              <a:t> </a:t>
            </a:r>
            <a:r>
              <a:rPr lang="en-US" dirty="0" smtClean="0"/>
              <a:t>within or across groups</a:t>
            </a:r>
            <a:endParaRPr lang="en-US" dirty="0"/>
          </a:p>
          <a:p>
            <a:pPr lvl="1"/>
            <a:r>
              <a:rPr lang="en-US" dirty="0"/>
              <a:t>organizing: </a:t>
            </a:r>
            <a:r>
              <a:rPr lang="en-US" dirty="0" smtClean="0"/>
              <a:t>e.g. spatial planning</a:t>
            </a:r>
            <a:endParaRPr lang="en-US" dirty="0"/>
          </a:p>
          <a:p>
            <a:pPr lvl="1"/>
            <a:r>
              <a:rPr lang="en-US" dirty="0"/>
              <a:t>analyzing</a:t>
            </a:r>
            <a:r>
              <a:rPr lang="en-US" dirty="0" smtClean="0"/>
              <a:t>: population dynamics (by group)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900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1124744"/>
            <a:ext cx="8136830" cy="5328445"/>
          </a:xfrm>
        </p:spPr>
        <p:txBody>
          <a:bodyPr/>
          <a:lstStyle/>
          <a:p>
            <a:r>
              <a:rPr lang="en-US" dirty="0" smtClean="0"/>
              <a:t>Completeness</a:t>
            </a:r>
            <a:endParaRPr lang="en-US" dirty="0"/>
          </a:p>
          <a:p>
            <a:pPr lvl="1"/>
            <a:r>
              <a:rPr lang="en-US" dirty="0" smtClean="0"/>
              <a:t>even for formal records: what do you want to record and why?</a:t>
            </a:r>
          </a:p>
          <a:p>
            <a:pPr lvl="1"/>
            <a:r>
              <a:rPr lang="en-US" dirty="0" smtClean="0"/>
              <a:t>that is, what is an “event”?</a:t>
            </a:r>
          </a:p>
          <a:p>
            <a:pPr lvl="1"/>
            <a:r>
              <a:rPr lang="en-US" dirty="0" smtClean="0"/>
              <a:t>e.g.: live birth, stillborn birth, miscarriage, abortion, pregnancy?</a:t>
            </a:r>
          </a:p>
          <a:p>
            <a:pPr lvl="1"/>
            <a:r>
              <a:rPr lang="en-US" dirty="0" smtClean="0"/>
              <a:t>what about trauma, experience of violence, loss of home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risk of omitted variable bias?</a:t>
            </a:r>
          </a:p>
          <a:p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beyond accuracy: </a:t>
            </a:r>
            <a:r>
              <a:rPr lang="en-US" dirty="0"/>
              <a:t>know your </a:t>
            </a:r>
            <a:r>
              <a:rPr lang="en-US" dirty="0" smtClean="0"/>
              <a:t>error</a:t>
            </a:r>
          </a:p>
          <a:p>
            <a:pPr lvl="1"/>
            <a:r>
              <a:rPr lang="en-US" dirty="0" smtClean="0"/>
              <a:t>patterns and errors will vary widely across sub-groups</a:t>
            </a:r>
          </a:p>
          <a:p>
            <a:r>
              <a:rPr lang="en-US" dirty="0" smtClean="0"/>
              <a:t>Timeliness</a:t>
            </a:r>
          </a:p>
          <a:p>
            <a:pPr lvl="1"/>
            <a:r>
              <a:rPr lang="en-US" dirty="0" smtClean="0"/>
              <a:t>this makes sense in domestic peace-time</a:t>
            </a:r>
          </a:p>
          <a:p>
            <a:pPr lvl="1"/>
            <a:r>
              <a:rPr lang="en-US" dirty="0" smtClean="0"/>
              <a:t>but also record events ex-post, from time spent abroad?</a:t>
            </a:r>
          </a:p>
          <a:p>
            <a:r>
              <a:rPr lang="en-US" dirty="0" smtClean="0"/>
              <a:t>Relevance</a:t>
            </a:r>
            <a:endParaRPr lang="en-US" dirty="0"/>
          </a:p>
          <a:p>
            <a:pPr lvl="1"/>
            <a:r>
              <a:rPr lang="en-US" dirty="0" smtClean="0"/>
              <a:t>check if CRVS is relevant for the context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311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Events to Register?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1124744"/>
            <a:ext cx="8136830" cy="5328445"/>
          </a:xfrm>
        </p:spPr>
        <p:txBody>
          <a:bodyPr/>
          <a:lstStyle/>
          <a:p>
            <a:r>
              <a:rPr lang="en-US" dirty="0" smtClean="0"/>
              <a:t>In war, more than birth and death matters</a:t>
            </a:r>
          </a:p>
          <a:p>
            <a:pPr lvl="1"/>
            <a:r>
              <a:rPr lang="en-US" dirty="0" smtClean="0"/>
              <a:t>location/jurisdiction is unclear</a:t>
            </a:r>
          </a:p>
          <a:p>
            <a:pPr lvl="1"/>
            <a:r>
              <a:rPr lang="en-US" dirty="0" smtClean="0"/>
              <a:t>date of border crossing (what about repeated crossing?)</a:t>
            </a:r>
          </a:p>
          <a:p>
            <a:pPr lvl="1"/>
            <a:r>
              <a:rPr lang="en-US" dirty="0" smtClean="0"/>
              <a:t>events concerning an individual vs. an individuals family</a:t>
            </a:r>
          </a:p>
          <a:p>
            <a:pPr lvl="1"/>
            <a:r>
              <a:rPr lang="en-US" dirty="0" smtClean="0"/>
              <a:t>family vs. household (role of guardian, unaccompanied minors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legality of status (who determines this?)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704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Register?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1124744"/>
            <a:ext cx="8136830" cy="5328445"/>
          </a:xfrm>
        </p:spPr>
        <p:txBody>
          <a:bodyPr/>
          <a:lstStyle/>
          <a:p>
            <a:r>
              <a:rPr lang="en-US" dirty="0" smtClean="0"/>
              <a:t>Also look at host population</a:t>
            </a:r>
          </a:p>
          <a:p>
            <a:pPr lvl="1"/>
            <a:r>
              <a:rPr lang="en-US" dirty="0" smtClean="0"/>
              <a:t>war in the region and being a host community has implications</a:t>
            </a:r>
          </a:p>
          <a:p>
            <a:pPr lvl="1"/>
            <a:r>
              <a:rPr lang="en-US" dirty="0" smtClean="0"/>
              <a:t>for capacity to collect data</a:t>
            </a:r>
          </a:p>
          <a:p>
            <a:pPr lvl="1"/>
            <a:r>
              <a:rPr lang="en-US" dirty="0" smtClean="0"/>
              <a:t>for political discussions and priorities</a:t>
            </a:r>
          </a:p>
          <a:p>
            <a:pPr lvl="1"/>
            <a:r>
              <a:rPr lang="en-US" dirty="0" smtClean="0"/>
              <a:t>for service delivery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Maybe re-define standard protocol for CRVS</a:t>
            </a:r>
          </a:p>
          <a:p>
            <a:pPr lvl="1"/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11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2708920"/>
            <a:ext cx="7848600" cy="648494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: Case Studies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67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772816"/>
            <a:ext cx="7848600" cy="648494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: Case Studies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object 4"/>
          <p:cNvSpPr txBox="1">
            <a:spLocks/>
          </p:cNvSpPr>
          <p:nvPr/>
        </p:nvSpPr>
        <p:spPr bwMode="auto">
          <a:xfrm>
            <a:off x="755650" y="2924944"/>
            <a:ext cx="7848600" cy="379653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charset="0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5138" indent="-27940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19163" indent="-274638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7018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6851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25713" indent="-18732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82913" indent="-18732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40113" indent="-18732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97313" indent="-18732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Study of Ex-Combatants in </a:t>
            </a:r>
            <a:r>
              <a:rPr lang="en-US" dirty="0" smtClean="0"/>
              <a:t>Angola</a:t>
            </a:r>
          </a:p>
          <a:p>
            <a:pPr lvl="1"/>
            <a:r>
              <a:rPr lang="en-US" kern="0" dirty="0"/>
              <a:t>c</a:t>
            </a:r>
            <a:r>
              <a:rPr lang="en-US" kern="0" dirty="0" smtClean="0"/>
              <a:t>ollecting and analyzing sensitive survey data</a:t>
            </a:r>
            <a:br>
              <a:rPr lang="en-US" kern="0" dirty="0" smtClean="0"/>
            </a:br>
            <a:r>
              <a:rPr lang="en-US" kern="0" dirty="0" smtClean="0"/>
              <a:t>in an orphan post-war country</a:t>
            </a:r>
          </a:p>
          <a:p>
            <a:pPr lvl="1"/>
            <a:r>
              <a:rPr lang="en-US" kern="0" spc="-89" dirty="0">
                <a:cs typeface="Arial"/>
              </a:rPr>
              <a:t>with Wolfgang</a:t>
            </a:r>
            <a:r>
              <a:rPr lang="en-US" kern="0" spc="20" dirty="0">
                <a:cs typeface="Arial"/>
              </a:rPr>
              <a:t> </a:t>
            </a:r>
            <a:r>
              <a:rPr lang="en-US" kern="0" spc="-50" dirty="0" smtClean="0">
                <a:cs typeface="Arial"/>
              </a:rPr>
              <a:t>Stojetz (ISDC)</a:t>
            </a:r>
          </a:p>
          <a:p>
            <a:pPr lvl="1"/>
            <a:r>
              <a:rPr lang="en-US" kern="0" spc="-89" dirty="0">
                <a:cs typeface="Arial"/>
              </a:rPr>
              <a:t>work-in-progress </a:t>
            </a:r>
          </a:p>
          <a:p>
            <a:pPr lvl="1"/>
            <a:r>
              <a:rPr lang="en-US" kern="0" spc="-50" dirty="0" smtClean="0">
                <a:cs typeface="Arial"/>
              </a:rPr>
              <a:t>data </a:t>
            </a:r>
            <a:r>
              <a:rPr lang="en-US" kern="0" spc="-50" dirty="0">
                <a:cs typeface="Arial"/>
              </a:rPr>
              <a:t>collection based on: </a:t>
            </a:r>
            <a:r>
              <a:rPr lang="en-US" kern="0" spc="-50" dirty="0" err="1">
                <a:cs typeface="Arial"/>
              </a:rPr>
              <a:t>Brück</a:t>
            </a:r>
            <a:r>
              <a:rPr lang="en-US" kern="0" spc="-50" dirty="0">
                <a:cs typeface="Arial"/>
              </a:rPr>
              <a:t>, T</a:t>
            </a:r>
            <a:r>
              <a:rPr lang="en-US" kern="0" spc="-50" dirty="0" smtClean="0">
                <a:cs typeface="Arial"/>
              </a:rPr>
              <a:t>. et. al. </a:t>
            </a:r>
            <a:r>
              <a:rPr lang="en-US" kern="0" spc="-50" dirty="0">
                <a:cs typeface="Arial"/>
              </a:rPr>
              <a:t>(2016): “Measuring Violent Conflict in Micro-Level Surveys: Current Practices and Methodological Challenges”. </a:t>
            </a:r>
            <a:r>
              <a:rPr lang="en-US" i="1" kern="0" spc="-50" dirty="0">
                <a:cs typeface="Arial"/>
              </a:rPr>
              <a:t>World Bank Research Observer</a:t>
            </a:r>
            <a:r>
              <a:rPr lang="en-US" kern="0" spc="-50" dirty="0">
                <a:cs typeface="Arial"/>
              </a:rPr>
              <a:t>, </a:t>
            </a:r>
            <a:r>
              <a:rPr lang="en-US" kern="0" spc="-50" dirty="0" smtClean="0">
                <a:cs typeface="Arial"/>
              </a:rPr>
              <a:t>31(1): </a:t>
            </a:r>
            <a:r>
              <a:rPr lang="en-US" kern="0" spc="-50" dirty="0">
                <a:cs typeface="Arial"/>
              </a:rPr>
              <a:t>29-58</a:t>
            </a:r>
            <a:r>
              <a:rPr lang="en-US" kern="0" spc="-50" dirty="0" smtClean="0">
                <a:cs typeface="Arial"/>
              </a:rPr>
              <a:t>.</a:t>
            </a:r>
            <a:endParaRPr lang="en-US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0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focus</a:t>
            </a:r>
          </a:p>
          <a:p>
            <a:pPr lvl="1"/>
            <a:r>
              <a:rPr lang="en-US" dirty="0" smtClean="0"/>
              <a:t>participation </a:t>
            </a:r>
            <a:r>
              <a:rPr lang="en-US" dirty="0"/>
              <a:t>of Angolan demobilized soldiers in their </a:t>
            </a:r>
            <a:r>
              <a:rPr lang="en-US" dirty="0" smtClean="0"/>
              <a:t>local community</a:t>
            </a:r>
            <a:r>
              <a:rPr lang="en-US" dirty="0"/>
              <a:t>, economy</a:t>
            </a:r>
            <a:r>
              <a:rPr lang="en-US" dirty="0" smtClean="0"/>
              <a:t>, and family </a:t>
            </a:r>
            <a:r>
              <a:rPr lang="en-US" dirty="0"/>
              <a:t>in the </a:t>
            </a:r>
            <a:r>
              <a:rPr lang="en-US" dirty="0" smtClean="0"/>
              <a:t>long run</a:t>
            </a:r>
            <a:endParaRPr lang="en-US" dirty="0"/>
          </a:p>
          <a:p>
            <a:endParaRPr lang="en-US" dirty="0"/>
          </a:p>
          <a:p>
            <a:r>
              <a:rPr lang="en-US" dirty="0"/>
              <a:t>Overall hypothesis</a:t>
            </a:r>
          </a:p>
          <a:p>
            <a:pPr lvl="1"/>
            <a:r>
              <a:rPr lang="en-US" dirty="0" smtClean="0"/>
              <a:t>military </a:t>
            </a:r>
            <a:r>
              <a:rPr lang="en-US" dirty="0"/>
              <a:t>service and exposure to war </a:t>
            </a:r>
            <a:r>
              <a:rPr lang="en-US" dirty="0" smtClean="0"/>
              <a:t>shape post-war behavior in economy, society and family</a:t>
            </a:r>
          </a:p>
          <a:p>
            <a:endParaRPr lang="en-US" dirty="0"/>
          </a:p>
          <a:p>
            <a:r>
              <a:rPr lang="en-US" dirty="0" smtClean="0"/>
              <a:t>Relevance for our discussion</a:t>
            </a:r>
            <a:endParaRPr lang="en-US" dirty="0"/>
          </a:p>
          <a:p>
            <a:pPr lvl="1"/>
            <a:r>
              <a:rPr lang="en-US" dirty="0" smtClean="0"/>
              <a:t>highlight heterogeneity </a:t>
            </a:r>
            <a:r>
              <a:rPr lang="en-US" dirty="0"/>
              <a:t>in </a:t>
            </a:r>
            <a:r>
              <a:rPr lang="en-US" dirty="0" smtClean="0"/>
              <a:t>outcomes rooted </a:t>
            </a:r>
            <a:r>
              <a:rPr lang="en-US" dirty="0"/>
              <a:t>in </a:t>
            </a:r>
            <a:r>
              <a:rPr lang="en-US" dirty="0" smtClean="0"/>
              <a:t>war exposure</a:t>
            </a:r>
          </a:p>
          <a:p>
            <a:pPr lvl="1"/>
            <a:r>
              <a:rPr lang="en-US" dirty="0" smtClean="0"/>
              <a:t>indicate feasibility of enumerating war experiences</a:t>
            </a:r>
          </a:p>
          <a:p>
            <a:pPr lvl="1"/>
            <a:r>
              <a:rPr lang="en-US" dirty="0" smtClean="0"/>
              <a:t>gain analytic strength from multi-disciplinary cooperation</a:t>
            </a:r>
          </a:p>
          <a:p>
            <a:pPr lvl="1"/>
            <a:r>
              <a:rPr lang="en-US" dirty="0" smtClean="0"/>
              <a:t>stress importance of involving multiple stakeholders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89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Fieldwork</a:t>
            </a:r>
          </a:p>
          <a:p>
            <a:pPr lvl="1"/>
            <a:r>
              <a:rPr lang="en-US" dirty="0"/>
              <a:t>Huambo province, Angola</a:t>
            </a:r>
          </a:p>
          <a:p>
            <a:pPr lvl="1"/>
            <a:r>
              <a:rPr lang="en-US" dirty="0"/>
              <a:t>760 veterans and partners from 34 </a:t>
            </a:r>
            <a:r>
              <a:rPr lang="en-US" dirty="0" smtClean="0"/>
              <a:t>clusters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omplementary ethnographic </a:t>
            </a:r>
            <a:r>
              <a:rPr lang="en-US" dirty="0"/>
              <a:t>study (Spall 2015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Interviews </a:t>
            </a:r>
            <a:r>
              <a:rPr lang="en-US" dirty="0" smtClean="0"/>
              <a:t>and data</a:t>
            </a:r>
            <a:endParaRPr lang="en-US" dirty="0"/>
          </a:p>
          <a:p>
            <a:pPr lvl="1"/>
            <a:r>
              <a:rPr lang="en-US" dirty="0" smtClean="0"/>
              <a:t>from </a:t>
            </a:r>
            <a:r>
              <a:rPr lang="en-US" dirty="0"/>
              <a:t>veteran: pre-service, service and </a:t>
            </a:r>
            <a:r>
              <a:rPr lang="en-US" dirty="0" smtClean="0"/>
              <a:t>post-service</a:t>
            </a:r>
            <a:br>
              <a:rPr lang="en-US" dirty="0" smtClean="0"/>
            </a:br>
            <a:r>
              <a:rPr lang="en-US" dirty="0" smtClean="0"/>
              <a:t>(including wartime </a:t>
            </a:r>
            <a:r>
              <a:rPr lang="en-US" dirty="0"/>
              <a:t>violence, e.g. sexual </a:t>
            </a:r>
            <a:r>
              <a:rPr lang="en-US" dirty="0" smtClean="0"/>
              <a:t>abuse)</a:t>
            </a:r>
          </a:p>
          <a:p>
            <a:pPr lvl="1"/>
            <a:r>
              <a:rPr lang="en-US" dirty="0" smtClean="0"/>
              <a:t>from spouse: family and relationship outcomes</a:t>
            </a:r>
            <a:br>
              <a:rPr lang="en-US" dirty="0" smtClean="0"/>
            </a:br>
            <a:r>
              <a:rPr lang="en-US" dirty="0" smtClean="0"/>
              <a:t>(including domestic violence)</a:t>
            </a:r>
            <a:endParaRPr lang="en-US" dirty="0"/>
          </a:p>
          <a:p>
            <a:pPr lvl="1"/>
            <a:r>
              <a:rPr lang="en-US" dirty="0" smtClean="0"/>
              <a:t>from couples: household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4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Sensitive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Respondents’ perspective: intimate and </a:t>
            </a:r>
            <a:r>
              <a:rPr lang="en-US" dirty="0" smtClean="0"/>
              <a:t>traumatic experiences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ncentives </a:t>
            </a:r>
            <a:r>
              <a:rPr lang="en-US" dirty="0"/>
              <a:t>to </a:t>
            </a:r>
            <a:r>
              <a:rPr lang="en-US" u="sng" dirty="0" smtClean="0"/>
              <a:t>under-report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e.g</a:t>
            </a:r>
            <a:r>
              <a:rPr lang="en-US" dirty="0"/>
              <a:t>. social pressures, fears </a:t>
            </a:r>
            <a:r>
              <a:rPr lang="en-US" dirty="0" smtClean="0"/>
              <a:t>of retaliation </a:t>
            </a:r>
            <a:r>
              <a:rPr lang="en-US" dirty="0"/>
              <a:t>or </a:t>
            </a:r>
            <a:r>
              <a:rPr lang="en-US" dirty="0" smtClean="0"/>
              <a:t>legal sanctions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ncentives </a:t>
            </a:r>
            <a:r>
              <a:rPr lang="en-US" dirty="0"/>
              <a:t>to </a:t>
            </a:r>
            <a:r>
              <a:rPr lang="en-US" u="sng" dirty="0" smtClean="0"/>
              <a:t>over-report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e.g</a:t>
            </a:r>
            <a:r>
              <a:rPr lang="en-US" dirty="0"/>
              <a:t>. hopes of monetary benefits </a:t>
            </a:r>
            <a:r>
              <a:rPr lang="en-US" dirty="0" smtClean="0"/>
              <a:t>or health treatments</a:t>
            </a:r>
          </a:p>
          <a:p>
            <a:pPr lvl="1"/>
            <a:endParaRPr lang="en-US" dirty="0"/>
          </a:p>
          <a:p>
            <a:r>
              <a:rPr lang="en-US" dirty="0"/>
              <a:t>Government perspective</a:t>
            </a:r>
          </a:p>
          <a:p>
            <a:pPr lvl="1"/>
            <a:r>
              <a:rPr lang="en-US" dirty="0"/>
              <a:t>ex-combatants a ”high-risk group”</a:t>
            </a:r>
          </a:p>
          <a:p>
            <a:pPr lvl="1"/>
            <a:r>
              <a:rPr lang="en-US" dirty="0"/>
              <a:t>inefficient post-war assistance to </a:t>
            </a:r>
            <a:r>
              <a:rPr lang="en-US" dirty="0" smtClean="0"/>
              <a:t>ex-combatants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48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Strategies: Sensitive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 with </a:t>
            </a:r>
            <a:r>
              <a:rPr lang="en-US" dirty="0" smtClean="0"/>
              <a:t>relevant/all authorities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consent and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Multi-disciplinary survey instruments</a:t>
            </a:r>
          </a:p>
          <a:p>
            <a:pPr lvl="1"/>
            <a:r>
              <a:rPr lang="en-US" dirty="0" smtClean="0"/>
              <a:t>psychology module on traumatic experiences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mental </a:t>
            </a:r>
            <a:r>
              <a:rPr lang="en-US" dirty="0" smtClean="0"/>
              <a:t>health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thnographic </a:t>
            </a:r>
            <a:r>
              <a:rPr lang="en-US" dirty="0"/>
              <a:t>companion study (</a:t>
            </a:r>
            <a:r>
              <a:rPr lang="en-US" dirty="0" smtClean="0"/>
              <a:t>Spall 2015)</a:t>
            </a:r>
            <a:endParaRPr lang="en-US" dirty="0"/>
          </a:p>
          <a:p>
            <a:r>
              <a:rPr lang="en-US" dirty="0" smtClean="0"/>
              <a:t>Select interviewers carefully</a:t>
            </a:r>
          </a:p>
          <a:p>
            <a:pPr lvl="1"/>
            <a:r>
              <a:rPr lang="en-US" dirty="0" smtClean="0"/>
              <a:t>align language</a:t>
            </a:r>
            <a:r>
              <a:rPr lang="en-US" dirty="0"/>
              <a:t>, ethnic group, </a:t>
            </a:r>
            <a:r>
              <a:rPr lang="en-US" dirty="0" smtClean="0"/>
              <a:t>social group (no ‘outsiders’)</a:t>
            </a:r>
            <a:endParaRPr lang="en-US" dirty="0"/>
          </a:p>
          <a:p>
            <a:r>
              <a:rPr lang="en-US" dirty="0" smtClean="0"/>
              <a:t>Questionnaires</a:t>
            </a:r>
          </a:p>
          <a:p>
            <a:pPr lvl="1"/>
            <a:r>
              <a:rPr lang="en-US" dirty="0" smtClean="0"/>
              <a:t>pre-test</a:t>
            </a:r>
            <a:r>
              <a:rPr lang="en-US" dirty="0"/>
              <a:t>, pre-test, </a:t>
            </a:r>
            <a:r>
              <a:rPr lang="en-US" dirty="0" smtClean="0"/>
              <a:t>pre-test!</a:t>
            </a:r>
            <a:endParaRPr lang="en-US" dirty="0"/>
          </a:p>
          <a:p>
            <a:r>
              <a:rPr lang="en-US" dirty="0" smtClean="0"/>
              <a:t>Interviewers</a:t>
            </a:r>
          </a:p>
          <a:p>
            <a:pPr lvl="1"/>
            <a:r>
              <a:rPr lang="en-US" dirty="0" smtClean="0"/>
              <a:t>train</a:t>
            </a:r>
            <a:r>
              <a:rPr lang="en-US" dirty="0"/>
              <a:t>, train, </a:t>
            </a:r>
            <a:r>
              <a:rPr lang="en-US" dirty="0" smtClean="0"/>
              <a:t>train! </a:t>
            </a:r>
            <a:r>
              <a:rPr lang="en-US" dirty="0"/>
              <a:t>(key: atmosphere, </a:t>
            </a:r>
            <a:r>
              <a:rPr lang="en-US" dirty="0" smtClean="0"/>
              <a:t>trust)</a:t>
            </a:r>
          </a:p>
          <a:p>
            <a:r>
              <a:rPr lang="en-US" dirty="0" smtClean="0"/>
              <a:t>Interviews</a:t>
            </a:r>
          </a:p>
          <a:p>
            <a:pPr lvl="1"/>
            <a:r>
              <a:rPr lang="en-US" dirty="0" smtClean="0"/>
              <a:t>practice</a:t>
            </a:r>
            <a:r>
              <a:rPr lang="en-US" dirty="0"/>
              <a:t>, practice, </a:t>
            </a:r>
            <a:r>
              <a:rPr lang="en-US" dirty="0" smtClean="0"/>
              <a:t>practice! </a:t>
            </a:r>
            <a:r>
              <a:rPr lang="en-US" dirty="0"/>
              <a:t>(key</a:t>
            </a:r>
            <a:r>
              <a:rPr lang="en-US" dirty="0" smtClean="0"/>
              <a:t>: privacy)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42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CRVS is typically a government activity</a:t>
            </a:r>
          </a:p>
          <a:p>
            <a:pPr lvl="1"/>
            <a:r>
              <a:rPr lang="en-US" dirty="0" smtClean="0"/>
              <a:t>I am an academic researcher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Key issues in CRVS focus on statistics</a:t>
            </a:r>
          </a:p>
          <a:p>
            <a:pPr lvl="1"/>
            <a:r>
              <a:rPr lang="en-US" dirty="0" smtClean="0"/>
              <a:t>I am a development economist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CRVS focuses on administrative data</a:t>
            </a:r>
          </a:p>
          <a:p>
            <a:pPr lvl="1"/>
            <a:r>
              <a:rPr lang="en-US" dirty="0" smtClean="0"/>
              <a:t>My expertise is in collecting and analyzing survey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Most CRVS take place in countries at peace</a:t>
            </a:r>
          </a:p>
          <a:p>
            <a:pPr lvl="1"/>
            <a:r>
              <a:rPr lang="en-US" dirty="0" smtClean="0"/>
              <a:t>My research focuses on conflict and fragile states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→ Outside-in perspective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897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Post-war setting</a:t>
            </a:r>
          </a:p>
          <a:p>
            <a:pPr lvl="1"/>
            <a:r>
              <a:rPr lang="en-US" dirty="0" smtClean="0"/>
              <a:t>formal institutions are weak</a:t>
            </a:r>
          </a:p>
          <a:p>
            <a:pPr lvl="1"/>
            <a:r>
              <a:rPr lang="en-US" dirty="0" smtClean="0"/>
              <a:t>informal institutions are strong and diffuse</a:t>
            </a:r>
          </a:p>
          <a:p>
            <a:pPr lvl="1"/>
            <a:r>
              <a:rPr lang="en-US" dirty="0" smtClean="0"/>
              <a:t>existing government data likely not reliable/biased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’Orphan’ setting (JL Arcand)</a:t>
            </a:r>
          </a:p>
          <a:p>
            <a:pPr lvl="1"/>
            <a:r>
              <a:rPr lang="en-US" dirty="0" smtClean="0"/>
              <a:t>few NGOs </a:t>
            </a:r>
          </a:p>
          <a:p>
            <a:pPr lvl="1"/>
            <a:r>
              <a:rPr lang="en-US" dirty="0" smtClean="0"/>
              <a:t>few projects</a:t>
            </a:r>
          </a:p>
          <a:p>
            <a:pPr lvl="1"/>
            <a:r>
              <a:rPr lang="en-US" dirty="0" smtClean="0"/>
              <a:t>few existing findings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85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Strategies: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NGO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networks/visits</a:t>
            </a:r>
          </a:p>
          <a:p>
            <a:r>
              <a:rPr lang="en-US" dirty="0" smtClean="0"/>
              <a:t>Engage with authorities</a:t>
            </a:r>
          </a:p>
          <a:p>
            <a:pPr lvl="1"/>
            <a:r>
              <a:rPr lang="en-US" dirty="0" smtClean="0"/>
              <a:t>at all levels</a:t>
            </a:r>
            <a:endParaRPr lang="en-US" dirty="0"/>
          </a:p>
          <a:p>
            <a:r>
              <a:rPr lang="en-US" dirty="0"/>
              <a:t>Try to get hands on any secondary data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e.g. </a:t>
            </a:r>
            <a:r>
              <a:rPr lang="en-US" dirty="0"/>
              <a:t>ongoing </a:t>
            </a:r>
            <a:r>
              <a:rPr lang="en-US" dirty="0" smtClean="0"/>
              <a:t>census (</a:t>
            </a:r>
            <a:r>
              <a:rPr lang="en-US" dirty="0"/>
              <a:t>design)</a:t>
            </a:r>
          </a:p>
          <a:p>
            <a:r>
              <a:rPr lang="en-US" dirty="0"/>
              <a:t>Build population lists at the cluster </a:t>
            </a:r>
            <a:r>
              <a:rPr lang="en-US" dirty="0" smtClean="0"/>
              <a:t>level (design)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6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Household survey</a:t>
            </a:r>
          </a:p>
          <a:p>
            <a:pPr lvl="1"/>
            <a:r>
              <a:rPr lang="en-US" dirty="0" smtClean="0"/>
              <a:t>fieldwork</a:t>
            </a:r>
            <a:r>
              <a:rPr lang="en-US" dirty="0"/>
              <a:t>: Jun-Aug 2012, Mar-May 2013, Aug 2013-Jan </a:t>
            </a:r>
            <a:r>
              <a:rPr lang="en-US" dirty="0" smtClean="0"/>
              <a:t>2014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opulation: ex-combatants </a:t>
            </a:r>
            <a:r>
              <a:rPr lang="en-US" dirty="0"/>
              <a:t>in </a:t>
            </a:r>
            <a:r>
              <a:rPr lang="en-US" dirty="0" smtClean="0"/>
              <a:t>Huambo province</a:t>
            </a:r>
            <a:endParaRPr lang="en-US" dirty="0"/>
          </a:p>
          <a:p>
            <a:pPr lvl="1"/>
            <a:r>
              <a:rPr lang="en-US" dirty="0" smtClean="0"/>
              <a:t>stratification</a:t>
            </a:r>
            <a:r>
              <a:rPr lang="en-US" dirty="0"/>
              <a:t>: 2/3 MPLA, 1/3 UNITA; 60% rural, 40% </a:t>
            </a:r>
            <a:r>
              <a:rPr lang="en-US" dirty="0" smtClean="0"/>
              <a:t>urban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nterviews: household</a:t>
            </a:r>
            <a:r>
              <a:rPr lang="en-US" dirty="0"/>
              <a:t>, veteran, spouse</a:t>
            </a:r>
          </a:p>
          <a:p>
            <a:pPr lvl="1"/>
            <a:r>
              <a:rPr lang="en-US" dirty="0" smtClean="0"/>
              <a:t>questionnaires</a:t>
            </a:r>
            <a:r>
              <a:rPr lang="en-US" dirty="0"/>
              <a:t>: electronic (tablets, ODK) 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storage</a:t>
            </a:r>
            <a:r>
              <a:rPr lang="en-US" dirty="0" smtClean="0"/>
              <a:t>: electronic </a:t>
            </a:r>
            <a:r>
              <a:rPr lang="en-US" dirty="0"/>
              <a:t>(online</a:t>
            </a:r>
            <a:r>
              <a:rPr lang="en-US" dirty="0" smtClean="0"/>
              <a:t>, ODK</a:t>
            </a:r>
            <a:r>
              <a:rPr lang="en-US" dirty="0"/>
              <a:t>)</a:t>
            </a:r>
          </a:p>
          <a:p>
            <a:r>
              <a:rPr lang="en-US" dirty="0"/>
              <a:t>Interviews </a:t>
            </a:r>
            <a:r>
              <a:rPr lang="en-US" dirty="0" smtClean="0"/>
              <a:t>and data</a:t>
            </a:r>
            <a:endParaRPr lang="en-US" dirty="0"/>
          </a:p>
          <a:p>
            <a:pPr lvl="1"/>
            <a:r>
              <a:rPr lang="en-US" dirty="0" smtClean="0"/>
              <a:t>from </a:t>
            </a:r>
            <a:r>
              <a:rPr lang="en-US" dirty="0"/>
              <a:t>veteran: pre-service, service and post-service/-war </a:t>
            </a:r>
            <a:endParaRPr lang="en-US" dirty="0" smtClean="0"/>
          </a:p>
          <a:p>
            <a:pPr lvl="1"/>
            <a:r>
              <a:rPr lang="en-US" dirty="0" smtClean="0"/>
              <a:t>from spouse: family and relationship </a:t>
            </a:r>
            <a:r>
              <a:rPr lang="en-US" dirty="0"/>
              <a:t>outcomes</a:t>
            </a:r>
          </a:p>
          <a:p>
            <a:pPr lvl="1"/>
            <a:r>
              <a:rPr lang="en-US" dirty="0" smtClean="0"/>
              <a:t>from couple: household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84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War-time Violence Exposure</a:t>
            </a:r>
            <a:endParaRPr lang="en-US" dirty="0"/>
          </a:p>
        </p:txBody>
      </p:sp>
      <p:graphicFrame>
        <p:nvGraphicFramePr>
          <p:cNvPr id="4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1354100"/>
              </p:ext>
            </p:extLst>
          </p:nvPr>
        </p:nvGraphicFramePr>
        <p:xfrm>
          <a:off x="395536" y="1897085"/>
          <a:ext cx="8426077" cy="3293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1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8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1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95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81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95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spc="-55" dirty="0" smtClean="0">
                          <a:latin typeface="+mn-lt"/>
                          <a:cs typeface="Trebuchet MS"/>
                        </a:rPr>
                        <a:t>Did</a:t>
                      </a:r>
                      <a:r>
                        <a:rPr lang="en-US" sz="2000" i="1" spc="-55" baseline="0" dirty="0" smtClean="0">
                          <a:latin typeface="+mn-lt"/>
                          <a:cs typeface="Trebuchet MS"/>
                        </a:rPr>
                        <a:t> veteran </a:t>
                      </a:r>
                      <a:r>
                        <a:rPr lang="en-US" sz="2000" i="1" spc="-70" dirty="0" smtClean="0">
                          <a:latin typeface="+mn-lt"/>
                          <a:cs typeface="Trebuchet MS"/>
                        </a:rPr>
                        <a:t>experience </a:t>
                      </a:r>
                      <a:r>
                        <a:rPr lang="en-US" sz="2000" i="1" spc="-55" dirty="0" smtClean="0">
                          <a:latin typeface="+mn-lt"/>
                          <a:cs typeface="Trebuchet MS"/>
                        </a:rPr>
                        <a:t>situations</a:t>
                      </a:r>
                      <a:r>
                        <a:rPr lang="en-US" sz="2000" i="1" spc="40" dirty="0" smtClean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en-US" sz="2000" i="1" spc="-90" dirty="0" smtClean="0">
                          <a:latin typeface="+mn-lt"/>
                          <a:cs typeface="Trebuchet MS"/>
                        </a:rPr>
                        <a:t>where...</a:t>
                      </a:r>
                      <a:endParaRPr lang="en-US" sz="2000" dirty="0" smtClean="0">
                        <a:latin typeface="+mn-lt"/>
                        <a:cs typeface="Trebuchet MS"/>
                      </a:endParaRPr>
                    </a:p>
                  </a:txBody>
                  <a:tcPr marL="0" marR="0" marT="0" marB="0" anchor="ctr">
                    <a:lnT w="11087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dirty="0">
                          <a:latin typeface="+mn-lt"/>
                          <a:cs typeface="Arial"/>
                        </a:rPr>
                        <a:t>Mean</a:t>
                      </a:r>
                    </a:p>
                  </a:txBody>
                  <a:tcPr marL="0" marR="0" marT="0" marB="0" anchor="ctr">
                    <a:lnT w="11087">
                      <a:solidFill>
                        <a:srgbClr val="000000"/>
                      </a:solidFill>
                      <a:prstDash val="solid"/>
                    </a:lnT>
                    <a:lnB w="415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spc="-65" dirty="0">
                          <a:latin typeface="+mn-lt"/>
                          <a:cs typeface="Arial"/>
                        </a:rPr>
                        <a:t>SD</a:t>
                      </a:r>
                      <a:endParaRPr sz="20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T w="11087">
                      <a:solidFill>
                        <a:srgbClr val="000000"/>
                      </a:solidFill>
                      <a:prstDash val="solid"/>
                    </a:lnT>
                    <a:lnB w="415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dirty="0" smtClean="0">
                          <a:latin typeface="+mn-lt"/>
                          <a:cs typeface="Arial"/>
                        </a:rPr>
                        <a:t>M</a:t>
                      </a:r>
                      <a:r>
                        <a:rPr lang="de-DE" sz="2000" b="1" dirty="0" smtClean="0">
                          <a:latin typeface="+mn-lt"/>
                          <a:cs typeface="Arial"/>
                        </a:rPr>
                        <a:t>in</a:t>
                      </a:r>
                      <a:endParaRPr sz="20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T w="11087">
                      <a:solidFill>
                        <a:srgbClr val="000000"/>
                      </a:solidFill>
                      <a:prstDash val="solid"/>
                    </a:lnT>
                    <a:lnB w="415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spc="5" dirty="0" smtClean="0">
                          <a:latin typeface="+mn-lt"/>
                          <a:cs typeface="Arial"/>
                        </a:rPr>
                        <a:t>M</a:t>
                      </a:r>
                      <a:r>
                        <a:rPr lang="de-DE" sz="2000" b="1" spc="5" dirty="0" err="1" smtClean="0">
                          <a:latin typeface="+mn-lt"/>
                          <a:cs typeface="Arial"/>
                        </a:rPr>
                        <a:t>ax</a:t>
                      </a:r>
                      <a:endParaRPr sz="20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T w="11087">
                      <a:solidFill>
                        <a:srgbClr val="000000"/>
                      </a:solidFill>
                      <a:prstDash val="solid"/>
                    </a:lnT>
                    <a:lnB w="415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22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de-DE" sz="2000" spc="-55" dirty="0" smtClean="0">
                          <a:latin typeface="+mn-lt"/>
                          <a:cs typeface="Arial"/>
                        </a:rPr>
                        <a:t>...f</a:t>
                      </a:r>
                      <a:r>
                        <a:rPr sz="2000" spc="-55" dirty="0" smtClean="0">
                          <a:latin typeface="+mn-lt"/>
                          <a:cs typeface="Arial"/>
                        </a:rPr>
                        <a:t>ellow </a:t>
                      </a:r>
                      <a:r>
                        <a:rPr sz="2000" spc="-60" dirty="0" smtClean="0">
                          <a:latin typeface="+mn-lt"/>
                          <a:cs typeface="Arial"/>
                        </a:rPr>
                        <a:t>soldiers </a:t>
                      </a:r>
                      <a:r>
                        <a:rPr sz="2000" spc="-25" dirty="0">
                          <a:latin typeface="+mn-lt"/>
                          <a:cs typeface="Arial"/>
                        </a:rPr>
                        <a:t>lost </a:t>
                      </a:r>
                      <a:r>
                        <a:rPr sz="2000" spc="-15" dirty="0">
                          <a:latin typeface="+mn-lt"/>
                          <a:cs typeface="Arial"/>
                        </a:rPr>
                        <a:t>their</a:t>
                      </a:r>
                      <a:r>
                        <a:rPr sz="2000" spc="-7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-55" dirty="0" smtClean="0">
                          <a:latin typeface="+mn-lt"/>
                          <a:cs typeface="Arial"/>
                        </a:rPr>
                        <a:t>lives</a:t>
                      </a:r>
                      <a:r>
                        <a:rPr lang="de-DE" sz="2000" spc="-55" dirty="0" smtClean="0">
                          <a:latin typeface="+mn-lt"/>
                          <a:cs typeface="Arial"/>
                        </a:rPr>
                        <a:t>?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541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0.49</a:t>
                      </a:r>
                    </a:p>
                  </a:txBody>
                  <a:tcPr marL="0" marR="0" marT="0" marB="0" anchor="ctr">
                    <a:lnT w="415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spc="-55" dirty="0">
                          <a:latin typeface="+mn-lt"/>
                          <a:cs typeface="Arial"/>
                        </a:rPr>
                        <a:t>0.500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T w="415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T w="415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T w="415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228">
                <a:tc>
                  <a:txBody>
                    <a:bodyPr/>
                    <a:lstStyle/>
                    <a:p>
                      <a:pPr marL="22225">
                        <a:lnSpc>
                          <a:spcPts val="1175"/>
                        </a:lnSpc>
                      </a:pPr>
                      <a:r>
                        <a:rPr lang="de-DE" sz="2000" spc="-80" dirty="0" smtClean="0">
                          <a:latin typeface="+mn-lt"/>
                          <a:cs typeface="Arial"/>
                        </a:rPr>
                        <a:t>...</a:t>
                      </a:r>
                      <a:r>
                        <a:rPr lang="de-DE" sz="2000" spc="-80" dirty="0" err="1" smtClean="0">
                          <a:latin typeface="+mn-lt"/>
                          <a:cs typeface="Arial"/>
                        </a:rPr>
                        <a:t>e</a:t>
                      </a:r>
                      <a:r>
                        <a:rPr sz="2000" spc="-80" dirty="0" smtClean="0">
                          <a:latin typeface="+mn-lt"/>
                          <a:cs typeface="Arial"/>
                        </a:rPr>
                        <a:t>nemies</a:t>
                      </a:r>
                      <a:r>
                        <a:rPr lang="en-US" sz="2000" spc="-8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-25" dirty="0" smtClean="0">
                          <a:latin typeface="+mn-lt"/>
                          <a:cs typeface="Arial"/>
                        </a:rPr>
                        <a:t>lost </a:t>
                      </a:r>
                      <a:r>
                        <a:rPr sz="2000" spc="-15" dirty="0">
                          <a:latin typeface="+mn-lt"/>
                          <a:cs typeface="Arial"/>
                        </a:rPr>
                        <a:t>their</a:t>
                      </a:r>
                      <a:r>
                        <a:rPr sz="2000" spc="7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-55" dirty="0" smtClean="0">
                          <a:latin typeface="+mn-lt"/>
                          <a:cs typeface="Arial"/>
                        </a:rPr>
                        <a:t>lives</a:t>
                      </a:r>
                      <a:r>
                        <a:rPr lang="de-DE" sz="2000" spc="-55" dirty="0" smtClean="0">
                          <a:latin typeface="+mn-lt"/>
                          <a:cs typeface="Arial"/>
                        </a:rPr>
                        <a:t>?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5410" algn="ctr">
                        <a:lnSpc>
                          <a:spcPts val="1175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0.44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175"/>
                        </a:lnSpc>
                      </a:pPr>
                      <a:r>
                        <a:rPr sz="2000" spc="-55" dirty="0">
                          <a:latin typeface="+mn-lt"/>
                          <a:cs typeface="Arial"/>
                        </a:rPr>
                        <a:t>0.497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1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2228">
                <a:tc>
                  <a:txBody>
                    <a:bodyPr/>
                    <a:lstStyle/>
                    <a:p>
                      <a:pPr marL="22225">
                        <a:lnSpc>
                          <a:spcPts val="1175"/>
                        </a:lnSpc>
                      </a:pPr>
                      <a:r>
                        <a:rPr lang="de-DE" sz="2000" spc="-45" dirty="0" smtClean="0">
                          <a:latin typeface="+mn-lt"/>
                          <a:cs typeface="Arial"/>
                        </a:rPr>
                        <a:t>...c</a:t>
                      </a:r>
                      <a:r>
                        <a:rPr sz="2000" spc="-45" dirty="0" smtClean="0">
                          <a:latin typeface="+mn-lt"/>
                          <a:cs typeface="Arial"/>
                        </a:rPr>
                        <a:t>ivilians </a:t>
                      </a:r>
                      <a:r>
                        <a:rPr sz="2000" spc="-25" dirty="0">
                          <a:latin typeface="+mn-lt"/>
                          <a:cs typeface="Arial"/>
                        </a:rPr>
                        <a:t>lost </a:t>
                      </a:r>
                      <a:r>
                        <a:rPr sz="2000" spc="-15" dirty="0">
                          <a:latin typeface="+mn-lt"/>
                          <a:cs typeface="Arial"/>
                        </a:rPr>
                        <a:t>their</a:t>
                      </a:r>
                      <a:r>
                        <a:rPr sz="2000" spc="2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-55" dirty="0" smtClean="0">
                          <a:latin typeface="+mn-lt"/>
                          <a:cs typeface="Arial"/>
                        </a:rPr>
                        <a:t>lives</a:t>
                      </a:r>
                      <a:r>
                        <a:rPr lang="de-DE" sz="2000" spc="-55" dirty="0" smtClean="0">
                          <a:latin typeface="+mn-lt"/>
                          <a:cs typeface="Arial"/>
                        </a:rPr>
                        <a:t>?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5410" algn="ctr">
                        <a:lnSpc>
                          <a:spcPts val="1175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0.41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175"/>
                        </a:lnSpc>
                      </a:pPr>
                      <a:r>
                        <a:rPr sz="2000" spc="-55" dirty="0">
                          <a:latin typeface="+mn-lt"/>
                          <a:cs typeface="Arial"/>
                        </a:rPr>
                        <a:t>0.491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228">
                <a:tc>
                  <a:txBody>
                    <a:bodyPr/>
                    <a:lstStyle/>
                    <a:p>
                      <a:pPr marL="22225">
                        <a:lnSpc>
                          <a:spcPts val="1175"/>
                        </a:lnSpc>
                      </a:pPr>
                      <a:r>
                        <a:rPr lang="de-DE" sz="2000" spc="-45" dirty="0" smtClean="0">
                          <a:latin typeface="+mn-lt"/>
                          <a:cs typeface="Arial"/>
                        </a:rPr>
                        <a:t>...c</a:t>
                      </a:r>
                      <a:r>
                        <a:rPr sz="2000" spc="-45" dirty="0" smtClean="0">
                          <a:latin typeface="+mn-lt"/>
                          <a:cs typeface="Arial"/>
                        </a:rPr>
                        <a:t>ivilians </a:t>
                      </a:r>
                      <a:r>
                        <a:rPr sz="2000" spc="-80" dirty="0" smtClean="0">
                          <a:latin typeface="+mn-lt"/>
                          <a:cs typeface="Arial"/>
                        </a:rPr>
                        <a:t>were </a:t>
                      </a:r>
                      <a:r>
                        <a:rPr sz="2000" spc="-40" dirty="0">
                          <a:latin typeface="+mn-lt"/>
                          <a:cs typeface="Arial"/>
                        </a:rPr>
                        <a:t>attacked </a:t>
                      </a:r>
                      <a:r>
                        <a:rPr sz="2000" spc="-20" dirty="0">
                          <a:latin typeface="+mn-lt"/>
                          <a:cs typeface="Arial"/>
                        </a:rPr>
                        <a:t>(no</a:t>
                      </a:r>
                      <a:r>
                        <a:rPr sz="2000" spc="25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-70" dirty="0">
                          <a:latin typeface="+mn-lt"/>
                          <a:cs typeface="Arial"/>
                        </a:rPr>
                        <a:t>massacre</a:t>
                      </a:r>
                      <a:r>
                        <a:rPr sz="2000" spc="-70" dirty="0" smtClean="0">
                          <a:latin typeface="+mn-lt"/>
                          <a:cs typeface="Arial"/>
                        </a:rPr>
                        <a:t>)</a:t>
                      </a:r>
                      <a:r>
                        <a:rPr lang="de-DE" sz="2000" spc="-70" dirty="0" smtClean="0">
                          <a:latin typeface="+mn-lt"/>
                          <a:cs typeface="Arial"/>
                        </a:rPr>
                        <a:t>?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5410" algn="ctr">
                        <a:lnSpc>
                          <a:spcPts val="1175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0.45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175"/>
                        </a:lnSpc>
                      </a:pPr>
                      <a:r>
                        <a:rPr sz="2000" spc="-55" dirty="0">
                          <a:latin typeface="+mn-lt"/>
                          <a:cs typeface="Arial"/>
                        </a:rPr>
                        <a:t>0.498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2228">
                <a:tc>
                  <a:txBody>
                    <a:bodyPr/>
                    <a:lstStyle/>
                    <a:p>
                      <a:pPr marL="22225">
                        <a:lnSpc>
                          <a:spcPts val="1175"/>
                        </a:lnSpc>
                      </a:pPr>
                      <a:r>
                        <a:rPr lang="de-DE" sz="2000" spc="-45" dirty="0" smtClean="0">
                          <a:latin typeface="+mn-lt"/>
                          <a:cs typeface="Arial"/>
                        </a:rPr>
                        <a:t>...c</a:t>
                      </a:r>
                      <a:r>
                        <a:rPr sz="2000" spc="-45" dirty="0" smtClean="0">
                          <a:latin typeface="+mn-lt"/>
                          <a:cs typeface="Arial"/>
                        </a:rPr>
                        <a:t>ivilians </a:t>
                      </a:r>
                      <a:r>
                        <a:rPr sz="2000" spc="-80" dirty="0" smtClean="0">
                          <a:latin typeface="+mn-lt"/>
                          <a:cs typeface="Arial"/>
                        </a:rPr>
                        <a:t>were </a:t>
                      </a:r>
                      <a:r>
                        <a:rPr sz="2000" spc="-25" dirty="0">
                          <a:latin typeface="+mn-lt"/>
                          <a:cs typeface="Arial"/>
                        </a:rPr>
                        <a:t>killed</a:t>
                      </a:r>
                      <a:r>
                        <a:rPr sz="2000" spc="8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-55" dirty="0">
                          <a:latin typeface="+mn-lt"/>
                          <a:cs typeface="Arial"/>
                        </a:rPr>
                        <a:t>(massacre</a:t>
                      </a:r>
                      <a:r>
                        <a:rPr sz="2000" spc="-55" dirty="0" smtClean="0">
                          <a:latin typeface="+mn-lt"/>
                          <a:cs typeface="Arial"/>
                        </a:rPr>
                        <a:t>)</a:t>
                      </a:r>
                      <a:r>
                        <a:rPr lang="de-DE" sz="2000" spc="-55" dirty="0" smtClean="0">
                          <a:latin typeface="+mn-lt"/>
                          <a:cs typeface="Arial"/>
                        </a:rPr>
                        <a:t>?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5410" algn="ctr">
                        <a:lnSpc>
                          <a:spcPts val="1175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0.39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175"/>
                        </a:lnSpc>
                      </a:pPr>
                      <a:r>
                        <a:rPr sz="2000" spc="-55" dirty="0">
                          <a:latin typeface="+mn-lt"/>
                          <a:cs typeface="Arial"/>
                        </a:rPr>
                        <a:t>0.488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7582">
                <a:tc>
                  <a:txBody>
                    <a:bodyPr/>
                    <a:lstStyle/>
                    <a:p>
                      <a:pPr marL="22225">
                        <a:lnSpc>
                          <a:spcPts val="1175"/>
                        </a:lnSpc>
                      </a:pPr>
                      <a:r>
                        <a:rPr lang="de-DE" sz="2000" spc="-35" dirty="0" smtClean="0">
                          <a:latin typeface="+mn-lt"/>
                          <a:cs typeface="Arial"/>
                        </a:rPr>
                        <a:t>...c</a:t>
                      </a:r>
                      <a:r>
                        <a:rPr sz="2000" spc="-35" dirty="0" smtClean="0">
                          <a:latin typeface="+mn-lt"/>
                          <a:cs typeface="Arial"/>
                        </a:rPr>
                        <a:t>ivilian </a:t>
                      </a:r>
                      <a:r>
                        <a:rPr sz="2000" spc="-65" dirty="0" smtClean="0">
                          <a:latin typeface="+mn-lt"/>
                          <a:cs typeface="Arial"/>
                        </a:rPr>
                        <a:t>woman </a:t>
                      </a:r>
                      <a:r>
                        <a:rPr sz="2000" spc="-100" dirty="0" smtClean="0">
                          <a:latin typeface="+mn-lt"/>
                          <a:cs typeface="Arial"/>
                        </a:rPr>
                        <a:t>was</a:t>
                      </a:r>
                      <a:r>
                        <a:rPr lang="en-US" sz="2000" spc="-10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-55" dirty="0" smtClean="0">
                          <a:latin typeface="+mn-lt"/>
                          <a:cs typeface="Arial"/>
                        </a:rPr>
                        <a:t>sexually</a:t>
                      </a:r>
                      <a:r>
                        <a:rPr sz="2000" spc="2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-80" dirty="0" smtClean="0">
                          <a:latin typeface="+mn-lt"/>
                          <a:cs typeface="Arial"/>
                        </a:rPr>
                        <a:t>abused</a:t>
                      </a:r>
                      <a:r>
                        <a:rPr lang="de-DE" sz="2000" spc="-80" dirty="0" smtClean="0">
                          <a:latin typeface="+mn-lt"/>
                          <a:cs typeface="Arial"/>
                        </a:rPr>
                        <a:t>?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B w="110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5410" algn="ctr">
                        <a:lnSpc>
                          <a:spcPts val="1175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0.22</a:t>
                      </a:r>
                    </a:p>
                  </a:txBody>
                  <a:tcPr marL="0" marR="0" marT="0" marB="0" anchor="ctr">
                    <a:lnB w="110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175"/>
                        </a:lnSpc>
                      </a:pPr>
                      <a:r>
                        <a:rPr sz="2000" spc="-55" dirty="0">
                          <a:latin typeface="+mn-lt"/>
                          <a:cs typeface="Arial"/>
                        </a:rPr>
                        <a:t>0.414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B w="110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B w="110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B w="110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object 9"/>
          <p:cNvSpPr txBox="1"/>
          <p:nvPr/>
        </p:nvSpPr>
        <p:spPr>
          <a:xfrm>
            <a:off x="395536" y="5425479"/>
            <a:ext cx="46805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ct val="100000"/>
              </a:lnSpc>
            </a:pPr>
            <a:r>
              <a:rPr sz="2000" spc="-50" dirty="0">
                <a:latin typeface="+mn-lt"/>
                <a:cs typeface="Lucida Sans Unicode"/>
              </a:rPr>
              <a:t>Note</a:t>
            </a:r>
            <a:r>
              <a:rPr sz="2000" spc="-50" dirty="0" smtClean="0">
                <a:latin typeface="+mn-lt"/>
                <a:cs typeface="Lucida Sans Unicode"/>
              </a:rPr>
              <a:t>:</a:t>
            </a:r>
            <a:r>
              <a:rPr lang="en-US" sz="2000" spc="-50" dirty="0" smtClean="0">
                <a:latin typeface="+mn-lt"/>
                <a:cs typeface="Lucida Sans Unicode"/>
              </a:rPr>
              <a:t> </a:t>
            </a:r>
            <a:r>
              <a:rPr sz="2000" spc="-50" dirty="0" smtClean="0">
                <a:latin typeface="+mn-lt"/>
                <a:cs typeface="Lucida Sans Unicode"/>
              </a:rPr>
              <a:t>0=No</a:t>
            </a:r>
            <a:r>
              <a:rPr lang="de-DE" sz="2000" spc="-50" dirty="0" smtClean="0">
                <a:latin typeface="+mn-lt"/>
                <a:cs typeface="Lucida Sans Unicode"/>
              </a:rPr>
              <a:t>,</a:t>
            </a:r>
            <a:r>
              <a:rPr sz="2000" spc="69" dirty="0" smtClean="0">
                <a:latin typeface="+mn-lt"/>
                <a:cs typeface="Lucida Sans Unicode"/>
              </a:rPr>
              <a:t> </a:t>
            </a:r>
            <a:r>
              <a:rPr lang="de-DE" sz="2000" spc="69" dirty="0" smtClean="0">
                <a:latin typeface="+mn-lt"/>
                <a:cs typeface="Lucida Sans Unicode"/>
              </a:rPr>
              <a:t>1=Yes, </a:t>
            </a:r>
            <a:r>
              <a:rPr sz="2000" spc="-69" dirty="0" smtClean="0">
                <a:latin typeface="+mn-lt"/>
                <a:cs typeface="Lucida Sans Unicode"/>
              </a:rPr>
              <a:t>N=759</a:t>
            </a:r>
            <a:endParaRPr sz="2000" dirty="0">
              <a:latin typeface="+mn-lt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2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772816"/>
            <a:ext cx="7848600" cy="648494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: Case Studies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object 4"/>
          <p:cNvSpPr txBox="1">
            <a:spLocks/>
          </p:cNvSpPr>
          <p:nvPr/>
        </p:nvSpPr>
        <p:spPr bwMode="auto">
          <a:xfrm>
            <a:off x="755650" y="2924944"/>
            <a:ext cx="7848600" cy="309634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charset="0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5138" indent="-27940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19163" indent="-274638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7018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6851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25713" indent="-18732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82913" indent="-18732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40113" indent="-18732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97313" indent="-18732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Life in Kyrgyzstan Study</a:t>
            </a:r>
          </a:p>
          <a:p>
            <a:pPr lvl="1"/>
            <a:r>
              <a:rPr lang="en-US" kern="0" spc="-89" dirty="0" smtClean="0">
                <a:cs typeface="Arial"/>
              </a:rPr>
              <a:t>with Damir Esenaliev (ISDC and SIPRI) and many other colleagues</a:t>
            </a:r>
            <a:endParaRPr lang="en-US" kern="0" dirty="0">
              <a:cs typeface="Arial"/>
            </a:endParaRPr>
          </a:p>
          <a:p>
            <a:pPr lvl="1"/>
            <a:r>
              <a:rPr lang="en-US" kern="0" spc="-89" dirty="0" err="1" smtClean="0">
                <a:cs typeface="Arial"/>
              </a:rPr>
              <a:t>Brück</a:t>
            </a:r>
            <a:r>
              <a:rPr lang="en-US" kern="0" spc="-89" dirty="0">
                <a:cs typeface="Arial"/>
              </a:rPr>
              <a:t>, T., D. Esenaliev, A. Kroeger, A. </a:t>
            </a:r>
            <a:r>
              <a:rPr lang="en-US" kern="0" spc="-89" dirty="0" err="1">
                <a:cs typeface="Arial"/>
              </a:rPr>
              <a:t>Kudebayeva</a:t>
            </a:r>
            <a:r>
              <a:rPr lang="en-US" kern="0" spc="-89" dirty="0">
                <a:cs typeface="Arial"/>
              </a:rPr>
              <a:t>, B. </a:t>
            </a:r>
            <a:r>
              <a:rPr lang="en-US" kern="0" spc="-89" dirty="0" err="1">
                <a:cs typeface="Arial"/>
              </a:rPr>
              <a:t>Mirkasimov</a:t>
            </a:r>
            <a:r>
              <a:rPr lang="en-US" kern="0" spc="-89" dirty="0">
                <a:cs typeface="Arial"/>
              </a:rPr>
              <a:t> </a:t>
            </a:r>
            <a:r>
              <a:rPr lang="en-US" kern="0" spc="-89" dirty="0" smtClean="0">
                <a:cs typeface="Arial"/>
              </a:rPr>
              <a:t>&amp; S</a:t>
            </a:r>
            <a:r>
              <a:rPr lang="en-US" kern="0" spc="-89" dirty="0">
                <a:cs typeface="Arial"/>
              </a:rPr>
              <a:t>. Steiner (2014): “Household Survey Data for Research on Well-Being and Behavior in Central Asia”. </a:t>
            </a:r>
            <a:r>
              <a:rPr lang="en-US" i="1" kern="0" spc="-89" dirty="0">
                <a:cs typeface="Arial"/>
              </a:rPr>
              <a:t>Journal of Comparative Economics</a:t>
            </a:r>
            <a:r>
              <a:rPr lang="en-US" kern="0" spc="-89" dirty="0">
                <a:cs typeface="Arial"/>
              </a:rPr>
              <a:t>, 42 (3): 819-35</a:t>
            </a:r>
            <a:r>
              <a:rPr lang="en-US" kern="0" spc="-89" dirty="0" smtClean="0">
                <a:cs typeface="Arial"/>
              </a:rPr>
              <a:t>.</a:t>
            </a:r>
          </a:p>
          <a:p>
            <a:pPr lvl="1"/>
            <a:r>
              <a:rPr lang="en-US" kern="0" spc="-89" dirty="0" err="1" smtClean="0">
                <a:cs typeface="Arial"/>
              </a:rPr>
              <a:t>www.lifeinkyrgyzstan.org</a:t>
            </a:r>
            <a:endParaRPr lang="en-US" kern="0" spc="-89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5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mtClean="0"/>
              <a:t>Life in Kyrgyzstan Study</a:t>
            </a:r>
            <a:endParaRPr lang="en-US" altLang="x-none" dirty="0"/>
          </a:p>
        </p:txBody>
      </p:sp>
      <p:sp>
        <p:nvSpPr>
          <p:cNvPr id="1126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altLang="x-none" dirty="0" smtClean="0"/>
              <a:t>Tracking 8.160 individuals in 3.000 households in 120 communities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x-none" dirty="0" smtClean="0"/>
              <a:t>Yielding over 30 million data points so far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x-none" dirty="0" smtClean="0"/>
              <a:t>Stratified 2-stage random sampling from 2009 census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x-none" dirty="0" smtClean="0"/>
              <a:t>Representative: national, rural/urban, North/South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x-none" dirty="0" smtClean="0"/>
              <a:t>Data collection: around October–December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x-none" dirty="0" smtClean="0"/>
              <a:t>So far, 4 waves from 2010, 2011, 2012 and 2013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x-none" dirty="0" smtClean="0"/>
              <a:t>Currently, we are collecting wave 5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x-none" dirty="0" smtClean="0"/>
              <a:t>Data and questionnaires are available online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x-none" dirty="0" smtClean="0"/>
              <a:t>Research-led, open-access, independent study</a:t>
            </a:r>
            <a:endParaRPr lang="en-US" altLang="x-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National Coverage</a:t>
            </a:r>
          </a:p>
        </p:txBody>
      </p:sp>
      <p:pic>
        <p:nvPicPr>
          <p:cNvPr id="15362" name="Picture 4" descr="Screen Shot 2014-07-14 at 15.15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55713"/>
            <a:ext cx="8329612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75243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60648"/>
            <a:ext cx="7848600" cy="701948"/>
          </a:xfrm>
        </p:spPr>
        <p:txBody>
          <a:bodyPr/>
          <a:lstStyle/>
          <a:p>
            <a:pPr eaLnBrk="1" hangingPunct="1"/>
            <a:r>
              <a:rPr lang="en-US" altLang="x-none" dirty="0" err="1"/>
              <a:t>LiK</a:t>
            </a:r>
            <a:r>
              <a:rPr lang="en-US" altLang="x-none" dirty="0"/>
              <a:t> is a Multi-Topic Survey</a:t>
            </a:r>
          </a:p>
        </p:txBody>
      </p:sp>
      <p:sp>
        <p:nvSpPr>
          <p:cNvPr id="13315" name="Rectangle 5"/>
          <p:cNvSpPr txBox="1">
            <a:spLocks noChangeArrowheads="1"/>
          </p:cNvSpPr>
          <p:nvPr/>
        </p:nvSpPr>
        <p:spPr bwMode="auto">
          <a:xfrm>
            <a:off x="6804025" y="4581525"/>
            <a:ext cx="24479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GB" altLang="x-none">
                <a:latin typeface="Wingdings" charset="2"/>
              </a:rPr>
              <a:t></a:t>
            </a:r>
            <a:r>
              <a:rPr lang="en-US" altLang="x-none"/>
              <a:t>Huge benefits from connecting these themes!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Inhaltsplatzhalter 8"/>
          <p:cNvSpPr>
            <a:spLocks noGrp="1"/>
          </p:cNvSpPr>
          <p:nvPr>
            <p:ph sz="quarter" idx="17"/>
          </p:nvPr>
        </p:nvSpPr>
        <p:spPr>
          <a:xfrm>
            <a:off x="1116013" y="1149350"/>
            <a:ext cx="3649662" cy="4013200"/>
          </a:xfrm>
        </p:spPr>
        <p:txBody>
          <a:bodyPr/>
          <a:lstStyle/>
          <a:p>
            <a:pPr eaLnBrk="1" hangingPunct="1"/>
            <a:r>
              <a:rPr lang="en-US" altLang="x-none" sz="2400" dirty="0"/>
              <a:t>Individuals</a:t>
            </a:r>
          </a:p>
          <a:p>
            <a:pPr marL="712788" lvl="1" indent="-347663" eaLnBrk="1" hangingPunct="1"/>
            <a:r>
              <a:rPr lang="en-US" altLang="x-none" dirty="0">
                <a:solidFill>
                  <a:srgbClr val="FF0000"/>
                </a:solidFill>
              </a:rPr>
              <a:t>family and household</a:t>
            </a:r>
          </a:p>
          <a:p>
            <a:pPr marL="712788" lvl="1" indent="-347663" eaLnBrk="1" hangingPunct="1"/>
            <a:r>
              <a:rPr lang="en-US" altLang="x-none" dirty="0" smtClean="0"/>
              <a:t>subjective </a:t>
            </a:r>
            <a:r>
              <a:rPr lang="en-US" altLang="x-none" dirty="0"/>
              <a:t>well-being </a:t>
            </a:r>
          </a:p>
          <a:p>
            <a:pPr marL="712788" lvl="1" indent="-347663" eaLnBrk="1" hangingPunct="1"/>
            <a:r>
              <a:rPr lang="en-US" altLang="x-none" dirty="0"/>
              <a:t>education and health</a:t>
            </a:r>
          </a:p>
          <a:p>
            <a:pPr marL="712788" lvl="1" indent="-347663" eaLnBrk="1" hangingPunct="1"/>
            <a:r>
              <a:rPr lang="en-US" altLang="x-none" dirty="0"/>
              <a:t>labor market</a:t>
            </a:r>
          </a:p>
          <a:p>
            <a:pPr marL="712788" lvl="1" indent="-347663" eaLnBrk="1" hangingPunct="1"/>
            <a:r>
              <a:rPr lang="en-US" altLang="x-none" dirty="0">
                <a:solidFill>
                  <a:srgbClr val="FF0000"/>
                </a:solidFill>
              </a:rPr>
              <a:t>movements</a:t>
            </a:r>
          </a:p>
          <a:p>
            <a:pPr marL="712788" lvl="1" indent="-347663" eaLnBrk="1" hangingPunct="1"/>
            <a:r>
              <a:rPr lang="en-US" altLang="x-none" dirty="0" smtClean="0"/>
              <a:t>social </a:t>
            </a:r>
            <a:r>
              <a:rPr lang="en-US" altLang="x-none" dirty="0"/>
              <a:t>life</a:t>
            </a:r>
          </a:p>
          <a:p>
            <a:pPr marL="712788" lvl="1" indent="-347663" eaLnBrk="1" hangingPunct="1"/>
            <a:r>
              <a:rPr lang="en-US" altLang="x-none" dirty="0"/>
              <a:t>child anthropometrics</a:t>
            </a:r>
          </a:p>
          <a:p>
            <a:pPr marL="712788" lvl="1" indent="-347663" eaLnBrk="1" hangingPunct="1"/>
            <a:r>
              <a:rPr lang="en-US" altLang="x-none" dirty="0" smtClean="0"/>
              <a:t>worries</a:t>
            </a:r>
            <a:endParaRPr lang="en-US" altLang="x-none" dirty="0"/>
          </a:p>
          <a:p>
            <a:pPr marL="712788" lvl="1" indent="-347663" eaLnBrk="1" hangingPunct="1"/>
            <a:r>
              <a:rPr lang="en-US" altLang="x-none" dirty="0">
                <a:solidFill>
                  <a:srgbClr val="FF0000"/>
                </a:solidFill>
              </a:rPr>
              <a:t>security and violence</a:t>
            </a:r>
          </a:p>
          <a:p>
            <a:endParaRPr lang="en-US" altLang="x-none" dirty="0"/>
          </a:p>
        </p:txBody>
      </p:sp>
      <p:sp>
        <p:nvSpPr>
          <p:cNvPr id="14338" name="Inhaltsplatzhalter 9"/>
          <p:cNvSpPr>
            <a:spLocks noGrp="1"/>
          </p:cNvSpPr>
          <p:nvPr>
            <p:ph sz="quarter" idx="18"/>
          </p:nvPr>
        </p:nvSpPr>
        <p:spPr>
          <a:xfrm>
            <a:off x="5003800" y="1149350"/>
            <a:ext cx="3651250" cy="45212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sz="2400" dirty="0"/>
              <a:t>Households</a:t>
            </a:r>
          </a:p>
          <a:p>
            <a:pPr marL="712788" lvl="1" indent="-347663"/>
            <a:r>
              <a:rPr lang="en-US" altLang="x-none" dirty="0">
                <a:solidFill>
                  <a:srgbClr val="FF0000"/>
                </a:solidFill>
              </a:rPr>
              <a:t>household composition</a:t>
            </a:r>
          </a:p>
          <a:p>
            <a:pPr marL="712788" lvl="1" indent="-347663"/>
            <a:r>
              <a:rPr lang="en-US" altLang="x-none" dirty="0"/>
              <a:t>child education and health</a:t>
            </a:r>
          </a:p>
          <a:p>
            <a:pPr marL="712788" lvl="1" indent="-347663"/>
            <a:r>
              <a:rPr lang="en-US" altLang="x-none" dirty="0"/>
              <a:t>housing and assets</a:t>
            </a:r>
          </a:p>
          <a:p>
            <a:pPr marL="712788" lvl="1" indent="-347663"/>
            <a:r>
              <a:rPr lang="en-US" altLang="x-none" dirty="0"/>
              <a:t>agricultural markets</a:t>
            </a:r>
          </a:p>
          <a:p>
            <a:pPr marL="712788" lvl="1" indent="-347663"/>
            <a:r>
              <a:rPr lang="en-US" altLang="x-none" dirty="0"/>
              <a:t>consumption and expenditures</a:t>
            </a:r>
          </a:p>
          <a:p>
            <a:pPr marL="712788" lvl="1" indent="-347663"/>
            <a:r>
              <a:rPr lang="en-US" altLang="x-none" dirty="0"/>
              <a:t>income</a:t>
            </a:r>
          </a:p>
          <a:p>
            <a:pPr marL="712788" lvl="1" indent="-347663"/>
            <a:r>
              <a:rPr lang="en-US" altLang="x-none" dirty="0">
                <a:solidFill>
                  <a:srgbClr val="FF0000"/>
                </a:solidFill>
              </a:rPr>
              <a:t>migration</a:t>
            </a:r>
          </a:p>
          <a:p>
            <a:pPr marL="712788" lvl="1" indent="-347663"/>
            <a:r>
              <a:rPr lang="en-US" altLang="x-none" dirty="0">
                <a:solidFill>
                  <a:srgbClr val="FF0000"/>
                </a:solidFill>
              </a:rPr>
              <a:t>shocks</a:t>
            </a:r>
          </a:p>
          <a:p>
            <a:pPr marL="712788" lvl="1" indent="-347663"/>
            <a:endParaRPr lang="en-US" altLang="x-none" dirty="0"/>
          </a:p>
        </p:txBody>
      </p:sp>
      <p:sp>
        <p:nvSpPr>
          <p:cNvPr id="19460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47700" y="393700"/>
            <a:ext cx="8115300" cy="4429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Questionnaires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xmlns="" val="1635604383"/>
              </p:ext>
            </p:extLst>
          </p:nvPr>
        </p:nvGraphicFramePr>
        <p:xfrm>
          <a:off x="1295400" y="990600"/>
          <a:ext cx="3649663" cy="504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xmlns="" val="1812183481"/>
              </p:ext>
            </p:extLst>
          </p:nvPr>
        </p:nvGraphicFramePr>
        <p:xfrm>
          <a:off x="5113338" y="990600"/>
          <a:ext cx="3649662" cy="504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smtClean="0"/>
              <a:t>6</a:t>
            </a:r>
            <a:endParaRPr lang="de-DE"/>
          </a:p>
        </p:txBody>
      </p:sp>
      <p:sp>
        <p:nvSpPr>
          <p:cNvPr id="61445" name="Textfeld 5"/>
          <p:cNvSpPr txBox="1">
            <a:spLocks noChangeArrowheads="1"/>
          </p:cNvSpPr>
          <p:nvPr/>
        </p:nvSpPr>
        <p:spPr bwMode="auto">
          <a:xfrm>
            <a:off x="1476375" y="6381750"/>
            <a:ext cx="6912405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x-none" sz="1600" dirty="0" err="1" smtClean="0"/>
              <a:t>Brück</a:t>
            </a:r>
            <a:r>
              <a:rPr lang="en-GB" altLang="x-none" sz="1600" dirty="0"/>
              <a:t>, </a:t>
            </a:r>
            <a:r>
              <a:rPr lang="en-GB" altLang="x-none" sz="1600" dirty="0" err="1" smtClean="0"/>
              <a:t>Hennicke</a:t>
            </a:r>
            <a:r>
              <a:rPr lang="en-GB" altLang="x-none" sz="1600" dirty="0" smtClean="0"/>
              <a:t>, </a:t>
            </a:r>
            <a:r>
              <a:rPr lang="en-GB" altLang="x-none" sz="1600" dirty="0" err="1" smtClean="0"/>
              <a:t>Kröger</a:t>
            </a:r>
            <a:r>
              <a:rPr lang="en-GB" altLang="x-none" sz="1600" dirty="0" smtClean="0"/>
              <a:t> </a:t>
            </a:r>
            <a:r>
              <a:rPr lang="en-GB" altLang="x-none" sz="1600" dirty="0"/>
              <a:t>and </a:t>
            </a:r>
            <a:r>
              <a:rPr lang="en-GB" altLang="x-none" sz="1600" dirty="0" err="1"/>
              <a:t>Vothknecht</a:t>
            </a:r>
            <a:r>
              <a:rPr lang="en-GB" altLang="x-none" sz="1600" dirty="0"/>
              <a:t>: work in </a:t>
            </a:r>
            <a:r>
              <a:rPr lang="en-GB" altLang="x-none" sz="1600" dirty="0" smtClean="0"/>
              <a:t>progress using </a:t>
            </a:r>
            <a:r>
              <a:rPr lang="en-GB" altLang="x-none" sz="1600" dirty="0" err="1" smtClean="0"/>
              <a:t>LiK</a:t>
            </a:r>
            <a:r>
              <a:rPr lang="en-GB" altLang="x-none" sz="1600" dirty="0" smtClean="0"/>
              <a:t> 2010</a:t>
            </a:r>
            <a:endParaRPr lang="en-GB" altLang="x-none" sz="16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755650" y="476250"/>
            <a:ext cx="7848600" cy="64849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 dirty="0" smtClean="0"/>
              <a:t>Conflict and Displacement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xmlns="" val="2071769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1124744"/>
            <a:ext cx="8136830" cy="5328445"/>
          </a:xfrm>
        </p:spPr>
        <p:txBody>
          <a:bodyPr/>
          <a:lstStyle/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dirty="0" smtClean="0"/>
              <a:t>Conceptual issues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ase studies</a:t>
            </a:r>
          </a:p>
          <a:p>
            <a:pPr marL="91598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Angola</a:t>
            </a:r>
          </a:p>
          <a:p>
            <a:pPr marL="91598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Kyrgyzstan</a:t>
            </a:r>
          </a:p>
          <a:p>
            <a:pPr marL="91598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Syria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744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295400" y="304800"/>
            <a:ext cx="7467600" cy="6032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GB" sz="3200" b="1" dirty="0" smtClean="0">
                <a:solidFill>
                  <a:srgbClr val="000000"/>
                </a:solidFill>
                <a:latin typeface="+mj-lt"/>
              </a:rPr>
              <a:t>Indicators of Fragility</a:t>
            </a:r>
            <a:endParaRPr lang="en-GB" sz="3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>
                <a:latin typeface="Constantia" charset="0"/>
                <a:ea typeface="ＭＳ Ｐゴシック" charset="0"/>
                <a:cs typeface="Constantia" charset="0"/>
              </a:rPr>
              <a:t>3</a:t>
            </a:r>
            <a:endParaRPr lang="en-US">
              <a:latin typeface="Constantia" charset="0"/>
              <a:ea typeface="ＭＳ Ｐゴシック" charset="0"/>
              <a:cs typeface="Constantia" charset="0"/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2409825" y="2641600"/>
            <a:ext cx="2328863" cy="1958975"/>
          </a:xfrm>
          <a:custGeom>
            <a:avLst/>
            <a:gdLst>
              <a:gd name="connsiteX0" fmla="*/ 943106 w 2329640"/>
              <a:gd name="connsiteY0" fmla="*/ 1253679 h 1958614"/>
              <a:gd name="connsiteX1" fmla="*/ 1152656 w 2329640"/>
              <a:gd name="connsiteY1" fmla="*/ 1710879 h 1958614"/>
              <a:gd name="connsiteX2" fmla="*/ 628781 w 2329640"/>
              <a:gd name="connsiteY2" fmla="*/ 1729929 h 1958614"/>
              <a:gd name="connsiteX3" fmla="*/ 685931 w 2329640"/>
              <a:gd name="connsiteY3" fmla="*/ 1901379 h 1958614"/>
              <a:gd name="connsiteX4" fmla="*/ 1066931 w 2329640"/>
              <a:gd name="connsiteY4" fmla="*/ 1958529 h 1958614"/>
              <a:gd name="connsiteX5" fmla="*/ 1609856 w 2329640"/>
              <a:gd name="connsiteY5" fmla="*/ 1891854 h 1958614"/>
              <a:gd name="connsiteX6" fmla="*/ 1867031 w 2329640"/>
              <a:gd name="connsiteY6" fmla="*/ 1720404 h 1958614"/>
              <a:gd name="connsiteX7" fmla="*/ 1876556 w 2329640"/>
              <a:gd name="connsiteY7" fmla="*/ 1463229 h 1958614"/>
              <a:gd name="connsiteX8" fmla="*/ 2114681 w 2329640"/>
              <a:gd name="connsiteY8" fmla="*/ 1396554 h 1958614"/>
              <a:gd name="connsiteX9" fmla="*/ 2324231 w 2329640"/>
              <a:gd name="connsiteY9" fmla="*/ 1206054 h 1958614"/>
              <a:gd name="connsiteX10" fmla="*/ 1886081 w 2329640"/>
              <a:gd name="connsiteY10" fmla="*/ 806004 h 1958614"/>
              <a:gd name="connsiteX11" fmla="*/ 2124206 w 2329640"/>
              <a:gd name="connsiteY11" fmla="*/ 463104 h 1958614"/>
              <a:gd name="connsiteX12" fmla="*/ 1447931 w 2329640"/>
              <a:gd name="connsiteY12" fmla="*/ 63054 h 1958614"/>
              <a:gd name="connsiteX13" fmla="*/ 1324106 w 2329640"/>
              <a:gd name="connsiteY13" fmla="*/ 148779 h 1958614"/>
              <a:gd name="connsiteX14" fmla="*/ 438281 w 2329640"/>
              <a:gd name="connsiteY14" fmla="*/ 5904 h 1958614"/>
              <a:gd name="connsiteX15" fmla="*/ 131 w 2329640"/>
              <a:gd name="connsiteY15" fmla="*/ 386904 h 1958614"/>
              <a:gd name="connsiteX16" fmla="*/ 476381 w 2329640"/>
              <a:gd name="connsiteY16" fmla="*/ 634554 h 1958614"/>
              <a:gd name="connsiteX17" fmla="*/ 666881 w 2329640"/>
              <a:gd name="connsiteY17" fmla="*/ 377379 h 1958614"/>
              <a:gd name="connsiteX18" fmla="*/ 1181231 w 2329640"/>
              <a:gd name="connsiteY18" fmla="*/ 863154 h 1958614"/>
              <a:gd name="connsiteX19" fmla="*/ 1371731 w 2329640"/>
              <a:gd name="connsiteY19" fmla="*/ 948879 h 1958614"/>
              <a:gd name="connsiteX20" fmla="*/ 962156 w 2329640"/>
              <a:gd name="connsiteY20" fmla="*/ 1301304 h 1958614"/>
              <a:gd name="connsiteX21" fmla="*/ 990731 w 2329640"/>
              <a:gd name="connsiteY21" fmla="*/ 1282254 h 195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29640" h="1958614">
                <a:moveTo>
                  <a:pt x="943106" y="1253679"/>
                </a:moveTo>
                <a:cubicBezTo>
                  <a:pt x="1074074" y="1442591"/>
                  <a:pt x="1205043" y="1631504"/>
                  <a:pt x="1152656" y="1710879"/>
                </a:cubicBezTo>
                <a:cubicBezTo>
                  <a:pt x="1100269" y="1790254"/>
                  <a:pt x="706568" y="1698179"/>
                  <a:pt x="628781" y="1729929"/>
                </a:cubicBezTo>
                <a:cubicBezTo>
                  <a:pt x="550994" y="1761679"/>
                  <a:pt x="612906" y="1863279"/>
                  <a:pt x="685931" y="1901379"/>
                </a:cubicBezTo>
                <a:cubicBezTo>
                  <a:pt x="758956" y="1939479"/>
                  <a:pt x="912944" y="1960116"/>
                  <a:pt x="1066931" y="1958529"/>
                </a:cubicBezTo>
                <a:cubicBezTo>
                  <a:pt x="1220918" y="1956942"/>
                  <a:pt x="1476506" y="1931541"/>
                  <a:pt x="1609856" y="1891854"/>
                </a:cubicBezTo>
                <a:cubicBezTo>
                  <a:pt x="1743206" y="1852167"/>
                  <a:pt x="1822581" y="1791841"/>
                  <a:pt x="1867031" y="1720404"/>
                </a:cubicBezTo>
                <a:cubicBezTo>
                  <a:pt x="1911481" y="1648967"/>
                  <a:pt x="1835281" y="1517204"/>
                  <a:pt x="1876556" y="1463229"/>
                </a:cubicBezTo>
                <a:cubicBezTo>
                  <a:pt x="1917831" y="1409254"/>
                  <a:pt x="2040069" y="1439416"/>
                  <a:pt x="2114681" y="1396554"/>
                </a:cubicBezTo>
                <a:cubicBezTo>
                  <a:pt x="2189293" y="1353692"/>
                  <a:pt x="2362331" y="1304479"/>
                  <a:pt x="2324231" y="1206054"/>
                </a:cubicBezTo>
                <a:cubicBezTo>
                  <a:pt x="2286131" y="1107629"/>
                  <a:pt x="1919419" y="929829"/>
                  <a:pt x="1886081" y="806004"/>
                </a:cubicBezTo>
                <a:cubicBezTo>
                  <a:pt x="1852744" y="682179"/>
                  <a:pt x="2197231" y="586929"/>
                  <a:pt x="2124206" y="463104"/>
                </a:cubicBezTo>
                <a:cubicBezTo>
                  <a:pt x="2051181" y="339279"/>
                  <a:pt x="1581281" y="115441"/>
                  <a:pt x="1447931" y="63054"/>
                </a:cubicBezTo>
                <a:cubicBezTo>
                  <a:pt x="1314581" y="10666"/>
                  <a:pt x="1492381" y="158304"/>
                  <a:pt x="1324106" y="148779"/>
                </a:cubicBezTo>
                <a:cubicBezTo>
                  <a:pt x="1155831" y="139254"/>
                  <a:pt x="658943" y="-33783"/>
                  <a:pt x="438281" y="5904"/>
                </a:cubicBezTo>
                <a:cubicBezTo>
                  <a:pt x="217619" y="45591"/>
                  <a:pt x="-6219" y="282129"/>
                  <a:pt x="131" y="386904"/>
                </a:cubicBezTo>
                <a:cubicBezTo>
                  <a:pt x="6481" y="491679"/>
                  <a:pt x="365256" y="636141"/>
                  <a:pt x="476381" y="634554"/>
                </a:cubicBezTo>
                <a:cubicBezTo>
                  <a:pt x="587506" y="632966"/>
                  <a:pt x="549406" y="339279"/>
                  <a:pt x="666881" y="377379"/>
                </a:cubicBezTo>
                <a:cubicBezTo>
                  <a:pt x="784356" y="415479"/>
                  <a:pt x="1063756" y="767904"/>
                  <a:pt x="1181231" y="863154"/>
                </a:cubicBezTo>
                <a:cubicBezTo>
                  <a:pt x="1298706" y="958404"/>
                  <a:pt x="1408243" y="875854"/>
                  <a:pt x="1371731" y="948879"/>
                </a:cubicBezTo>
                <a:cubicBezTo>
                  <a:pt x="1335219" y="1021904"/>
                  <a:pt x="1025656" y="1245742"/>
                  <a:pt x="962156" y="1301304"/>
                </a:cubicBezTo>
                <a:cubicBezTo>
                  <a:pt x="898656" y="1356866"/>
                  <a:pt x="692281" y="2061717"/>
                  <a:pt x="990731" y="1282254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ihandform 8"/>
          <p:cNvSpPr/>
          <p:nvPr/>
        </p:nvSpPr>
        <p:spPr>
          <a:xfrm>
            <a:off x="3105150" y="3667125"/>
            <a:ext cx="1209675" cy="985838"/>
          </a:xfrm>
          <a:custGeom>
            <a:avLst/>
            <a:gdLst>
              <a:gd name="connsiteX0" fmla="*/ 686322 w 1210197"/>
              <a:gd name="connsiteY0" fmla="*/ 0 h 985916"/>
              <a:gd name="connsiteX1" fmla="*/ 400572 w 1210197"/>
              <a:gd name="connsiteY1" fmla="*/ 161925 h 985916"/>
              <a:gd name="connsiteX2" fmla="*/ 324372 w 1210197"/>
              <a:gd name="connsiteY2" fmla="*/ 190500 h 985916"/>
              <a:gd name="connsiteX3" fmla="*/ 181497 w 1210197"/>
              <a:gd name="connsiteY3" fmla="*/ 200025 h 985916"/>
              <a:gd name="connsiteX4" fmla="*/ 238647 w 1210197"/>
              <a:gd name="connsiteY4" fmla="*/ 257175 h 985916"/>
              <a:gd name="connsiteX5" fmla="*/ 295797 w 1210197"/>
              <a:gd name="connsiteY5" fmla="*/ 276225 h 985916"/>
              <a:gd name="connsiteX6" fmla="*/ 324372 w 1210197"/>
              <a:gd name="connsiteY6" fmla="*/ 285750 h 985916"/>
              <a:gd name="connsiteX7" fmla="*/ 419622 w 1210197"/>
              <a:gd name="connsiteY7" fmla="*/ 295275 h 985916"/>
              <a:gd name="connsiteX8" fmla="*/ 391047 w 1210197"/>
              <a:gd name="connsiteY8" fmla="*/ 314325 h 985916"/>
              <a:gd name="connsiteX9" fmla="*/ 362472 w 1210197"/>
              <a:gd name="connsiteY9" fmla="*/ 323850 h 985916"/>
              <a:gd name="connsiteX10" fmla="*/ 343422 w 1210197"/>
              <a:gd name="connsiteY10" fmla="*/ 352425 h 985916"/>
              <a:gd name="connsiteX11" fmla="*/ 324372 w 1210197"/>
              <a:gd name="connsiteY11" fmla="*/ 438150 h 985916"/>
              <a:gd name="connsiteX12" fmla="*/ 362472 w 1210197"/>
              <a:gd name="connsiteY12" fmla="*/ 581025 h 985916"/>
              <a:gd name="connsiteX13" fmla="*/ 381522 w 1210197"/>
              <a:gd name="connsiteY13" fmla="*/ 609600 h 985916"/>
              <a:gd name="connsiteX14" fmla="*/ 429147 w 1210197"/>
              <a:gd name="connsiteY14" fmla="*/ 638175 h 985916"/>
              <a:gd name="connsiteX15" fmla="*/ 457722 w 1210197"/>
              <a:gd name="connsiteY15" fmla="*/ 657225 h 985916"/>
              <a:gd name="connsiteX16" fmla="*/ 448197 w 1210197"/>
              <a:gd name="connsiteY16" fmla="*/ 723900 h 985916"/>
              <a:gd name="connsiteX17" fmla="*/ 419622 w 1210197"/>
              <a:gd name="connsiteY17" fmla="*/ 752475 h 985916"/>
              <a:gd name="connsiteX18" fmla="*/ 391047 w 1210197"/>
              <a:gd name="connsiteY18" fmla="*/ 790575 h 985916"/>
              <a:gd name="connsiteX19" fmla="*/ 333897 w 1210197"/>
              <a:gd name="connsiteY19" fmla="*/ 809625 h 985916"/>
              <a:gd name="connsiteX20" fmla="*/ 19572 w 1210197"/>
              <a:gd name="connsiteY20" fmla="*/ 819150 h 985916"/>
              <a:gd name="connsiteX21" fmla="*/ 522 w 1210197"/>
              <a:gd name="connsiteY21" fmla="*/ 847725 h 985916"/>
              <a:gd name="connsiteX22" fmla="*/ 48147 w 1210197"/>
              <a:gd name="connsiteY22" fmla="*/ 923925 h 985916"/>
              <a:gd name="connsiteX23" fmla="*/ 76722 w 1210197"/>
              <a:gd name="connsiteY23" fmla="*/ 942975 h 985916"/>
              <a:gd name="connsiteX24" fmla="*/ 133872 w 1210197"/>
              <a:gd name="connsiteY24" fmla="*/ 952500 h 985916"/>
              <a:gd name="connsiteX25" fmla="*/ 381522 w 1210197"/>
              <a:gd name="connsiteY25" fmla="*/ 952500 h 985916"/>
              <a:gd name="connsiteX26" fmla="*/ 495822 w 1210197"/>
              <a:gd name="connsiteY26" fmla="*/ 914400 h 985916"/>
              <a:gd name="connsiteX27" fmla="*/ 552972 w 1210197"/>
              <a:gd name="connsiteY27" fmla="*/ 895350 h 985916"/>
              <a:gd name="connsiteX28" fmla="*/ 629172 w 1210197"/>
              <a:gd name="connsiteY28" fmla="*/ 857250 h 985916"/>
              <a:gd name="connsiteX29" fmla="*/ 676797 w 1210197"/>
              <a:gd name="connsiteY29" fmla="*/ 847725 h 985916"/>
              <a:gd name="connsiteX30" fmla="*/ 733947 w 1210197"/>
              <a:gd name="connsiteY30" fmla="*/ 828675 h 985916"/>
              <a:gd name="connsiteX31" fmla="*/ 1038747 w 1210197"/>
              <a:gd name="connsiteY31" fmla="*/ 819150 h 985916"/>
              <a:gd name="connsiteX32" fmla="*/ 1067322 w 1210197"/>
              <a:gd name="connsiteY32" fmla="*/ 790575 h 985916"/>
              <a:gd name="connsiteX33" fmla="*/ 1124472 w 1210197"/>
              <a:gd name="connsiteY33" fmla="*/ 752475 h 985916"/>
              <a:gd name="connsiteX34" fmla="*/ 1153047 w 1210197"/>
              <a:gd name="connsiteY34" fmla="*/ 714375 h 985916"/>
              <a:gd name="connsiteX35" fmla="*/ 1172097 w 1210197"/>
              <a:gd name="connsiteY35" fmla="*/ 657225 h 985916"/>
              <a:gd name="connsiteX36" fmla="*/ 1200672 w 1210197"/>
              <a:gd name="connsiteY36" fmla="*/ 495300 h 985916"/>
              <a:gd name="connsiteX37" fmla="*/ 1210197 w 1210197"/>
              <a:gd name="connsiteY37" fmla="*/ 485775 h 98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0197" h="985916">
                <a:moveTo>
                  <a:pt x="686322" y="0"/>
                </a:moveTo>
                <a:cubicBezTo>
                  <a:pt x="569981" y="96951"/>
                  <a:pt x="629856" y="54448"/>
                  <a:pt x="400572" y="161925"/>
                </a:cubicBezTo>
                <a:cubicBezTo>
                  <a:pt x="376009" y="173439"/>
                  <a:pt x="351098" y="185852"/>
                  <a:pt x="324372" y="190500"/>
                </a:cubicBezTo>
                <a:cubicBezTo>
                  <a:pt x="277347" y="198678"/>
                  <a:pt x="229122" y="196850"/>
                  <a:pt x="181497" y="200025"/>
                </a:cubicBezTo>
                <a:cubicBezTo>
                  <a:pt x="200547" y="219075"/>
                  <a:pt x="213089" y="248656"/>
                  <a:pt x="238647" y="257175"/>
                </a:cubicBezTo>
                <a:lnTo>
                  <a:pt x="295797" y="276225"/>
                </a:lnTo>
                <a:cubicBezTo>
                  <a:pt x="305322" y="279400"/>
                  <a:pt x="314382" y="284751"/>
                  <a:pt x="324372" y="285750"/>
                </a:cubicBezTo>
                <a:lnTo>
                  <a:pt x="419622" y="295275"/>
                </a:lnTo>
                <a:cubicBezTo>
                  <a:pt x="410097" y="301625"/>
                  <a:pt x="401286" y="309205"/>
                  <a:pt x="391047" y="314325"/>
                </a:cubicBezTo>
                <a:cubicBezTo>
                  <a:pt x="382067" y="318815"/>
                  <a:pt x="370312" y="317578"/>
                  <a:pt x="362472" y="323850"/>
                </a:cubicBezTo>
                <a:cubicBezTo>
                  <a:pt x="353533" y="331001"/>
                  <a:pt x="348542" y="342186"/>
                  <a:pt x="343422" y="352425"/>
                </a:cubicBezTo>
                <a:cubicBezTo>
                  <a:pt x="331698" y="375873"/>
                  <a:pt x="328030" y="416200"/>
                  <a:pt x="324372" y="438150"/>
                </a:cubicBezTo>
                <a:cubicBezTo>
                  <a:pt x="340141" y="524880"/>
                  <a:pt x="329875" y="523981"/>
                  <a:pt x="362472" y="581025"/>
                </a:cubicBezTo>
                <a:cubicBezTo>
                  <a:pt x="368152" y="590964"/>
                  <a:pt x="372830" y="602150"/>
                  <a:pt x="381522" y="609600"/>
                </a:cubicBezTo>
                <a:cubicBezTo>
                  <a:pt x="395578" y="621648"/>
                  <a:pt x="413448" y="628363"/>
                  <a:pt x="429147" y="638175"/>
                </a:cubicBezTo>
                <a:cubicBezTo>
                  <a:pt x="438855" y="644242"/>
                  <a:pt x="448197" y="650875"/>
                  <a:pt x="457722" y="657225"/>
                </a:cubicBezTo>
                <a:cubicBezTo>
                  <a:pt x="454547" y="679450"/>
                  <a:pt x="456535" y="703055"/>
                  <a:pt x="448197" y="723900"/>
                </a:cubicBezTo>
                <a:cubicBezTo>
                  <a:pt x="443194" y="736407"/>
                  <a:pt x="428388" y="742248"/>
                  <a:pt x="419622" y="752475"/>
                </a:cubicBezTo>
                <a:cubicBezTo>
                  <a:pt x="409291" y="764528"/>
                  <a:pt x="404256" y="781769"/>
                  <a:pt x="391047" y="790575"/>
                </a:cubicBezTo>
                <a:cubicBezTo>
                  <a:pt x="374339" y="801714"/>
                  <a:pt x="353968" y="809017"/>
                  <a:pt x="333897" y="809625"/>
                </a:cubicBezTo>
                <a:lnTo>
                  <a:pt x="19572" y="819150"/>
                </a:lnTo>
                <a:cubicBezTo>
                  <a:pt x="13222" y="828675"/>
                  <a:pt x="2141" y="836392"/>
                  <a:pt x="522" y="847725"/>
                </a:cubicBezTo>
                <a:cubicBezTo>
                  <a:pt x="-4403" y="882199"/>
                  <a:pt x="26592" y="905449"/>
                  <a:pt x="48147" y="923925"/>
                </a:cubicBezTo>
                <a:cubicBezTo>
                  <a:pt x="56839" y="931375"/>
                  <a:pt x="65862" y="939355"/>
                  <a:pt x="76722" y="942975"/>
                </a:cubicBezTo>
                <a:cubicBezTo>
                  <a:pt x="95044" y="949082"/>
                  <a:pt x="114822" y="949325"/>
                  <a:pt x="133872" y="952500"/>
                </a:cubicBezTo>
                <a:cubicBezTo>
                  <a:pt x="221533" y="1010941"/>
                  <a:pt x="163230" y="980667"/>
                  <a:pt x="381522" y="952500"/>
                </a:cubicBezTo>
                <a:cubicBezTo>
                  <a:pt x="473192" y="940672"/>
                  <a:pt x="433385" y="939375"/>
                  <a:pt x="495822" y="914400"/>
                </a:cubicBezTo>
                <a:cubicBezTo>
                  <a:pt x="514466" y="906942"/>
                  <a:pt x="533922" y="901700"/>
                  <a:pt x="552972" y="895350"/>
                </a:cubicBezTo>
                <a:cubicBezTo>
                  <a:pt x="585136" y="873907"/>
                  <a:pt x="586806" y="869960"/>
                  <a:pt x="629172" y="857250"/>
                </a:cubicBezTo>
                <a:cubicBezTo>
                  <a:pt x="644679" y="852598"/>
                  <a:pt x="661178" y="851985"/>
                  <a:pt x="676797" y="847725"/>
                </a:cubicBezTo>
                <a:cubicBezTo>
                  <a:pt x="696170" y="842441"/>
                  <a:pt x="713876" y="829302"/>
                  <a:pt x="733947" y="828675"/>
                </a:cubicBezTo>
                <a:lnTo>
                  <a:pt x="1038747" y="819150"/>
                </a:lnTo>
                <a:cubicBezTo>
                  <a:pt x="1048272" y="809625"/>
                  <a:pt x="1056689" y="798845"/>
                  <a:pt x="1067322" y="790575"/>
                </a:cubicBezTo>
                <a:cubicBezTo>
                  <a:pt x="1085394" y="776519"/>
                  <a:pt x="1124472" y="752475"/>
                  <a:pt x="1124472" y="752475"/>
                </a:cubicBezTo>
                <a:cubicBezTo>
                  <a:pt x="1133997" y="739775"/>
                  <a:pt x="1145947" y="728574"/>
                  <a:pt x="1153047" y="714375"/>
                </a:cubicBezTo>
                <a:cubicBezTo>
                  <a:pt x="1162027" y="696414"/>
                  <a:pt x="1172097" y="657225"/>
                  <a:pt x="1172097" y="657225"/>
                </a:cubicBezTo>
                <a:cubicBezTo>
                  <a:pt x="1180196" y="543843"/>
                  <a:pt x="1157479" y="552891"/>
                  <a:pt x="1200672" y="495300"/>
                </a:cubicBezTo>
                <a:cubicBezTo>
                  <a:pt x="1203366" y="491708"/>
                  <a:pt x="1207022" y="488950"/>
                  <a:pt x="1210197" y="485775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9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453707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feld 9"/>
          <p:cNvSpPr txBox="1">
            <a:spLocks noChangeArrowheads="1"/>
          </p:cNvSpPr>
          <p:nvPr/>
        </p:nvSpPr>
        <p:spPr bwMode="auto">
          <a:xfrm>
            <a:off x="6156325" y="5480050"/>
            <a:ext cx="25860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x-none" sz="1600" dirty="0" err="1"/>
              <a:t>Brück</a:t>
            </a:r>
            <a:r>
              <a:rPr lang="en-GB" altLang="x-none" sz="1600" dirty="0"/>
              <a:t>, </a:t>
            </a:r>
            <a:r>
              <a:rPr lang="en-GB" altLang="x-none" sz="1600" dirty="0" err="1"/>
              <a:t>Hennicke</a:t>
            </a:r>
            <a:r>
              <a:rPr lang="en-GB" altLang="x-none" sz="1600" dirty="0"/>
              <a:t>, </a:t>
            </a:r>
            <a:r>
              <a:rPr lang="en-GB" altLang="x-none" sz="1600" dirty="0" err="1" smtClean="0"/>
              <a:t>Kröger</a:t>
            </a:r>
            <a:r>
              <a:rPr lang="en-GB" altLang="x-none" sz="1600" dirty="0" smtClean="0"/>
              <a:t> </a:t>
            </a:r>
            <a:r>
              <a:rPr lang="en-GB" altLang="x-none" sz="1600" dirty="0"/>
              <a:t>and </a:t>
            </a:r>
            <a:r>
              <a:rPr lang="en-GB" altLang="x-none" sz="1600" dirty="0" err="1"/>
              <a:t>Vothknecht</a:t>
            </a:r>
            <a:r>
              <a:rPr lang="en-GB" altLang="x-none" sz="1600" dirty="0"/>
              <a:t>: work in </a:t>
            </a:r>
            <a:r>
              <a:rPr lang="en-GB" altLang="x-none" sz="1600" dirty="0" smtClean="0"/>
              <a:t>progress </a:t>
            </a:r>
            <a:r>
              <a:rPr lang="en-GB" altLang="x-none" sz="1600" dirty="0"/>
              <a:t>using </a:t>
            </a:r>
            <a:r>
              <a:rPr lang="en-GB" altLang="x-none" sz="1600" dirty="0" err="1"/>
              <a:t>LiK</a:t>
            </a:r>
            <a:r>
              <a:rPr lang="en-GB" altLang="x-none" sz="1600" dirty="0"/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xmlns="" val="152237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Impact of Conflict</a:t>
            </a:r>
            <a:endParaRPr lang="en-US" altLang="x-none" dirty="0"/>
          </a:p>
        </p:txBody>
      </p:sp>
      <p:graphicFrame>
        <p:nvGraphicFramePr>
          <p:cNvPr id="4" name="Chart 6"/>
          <p:cNvGraphicFramePr/>
          <p:nvPr>
            <p:extLst>
              <p:ext uri="{D42A27DB-BD31-4B8C-83A1-F6EECF244321}">
                <p14:modId xmlns:p14="http://schemas.microsoft.com/office/powerpoint/2010/main" xmlns="" val="658496037"/>
              </p:ext>
            </p:extLst>
          </p:nvPr>
        </p:nvGraphicFramePr>
        <p:xfrm>
          <a:off x="611560" y="1196752"/>
          <a:ext cx="770485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5" name="Textfeld 4"/>
          <p:cNvSpPr txBox="1">
            <a:spLocks noChangeArrowheads="1"/>
          </p:cNvSpPr>
          <p:nvPr/>
        </p:nvSpPr>
        <p:spPr bwMode="auto">
          <a:xfrm>
            <a:off x="1476375" y="6381750"/>
            <a:ext cx="5267789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x-none" sz="1600" dirty="0" err="1" smtClean="0"/>
              <a:t>Aladysheva</a:t>
            </a:r>
            <a:r>
              <a:rPr lang="en-GB" altLang="x-none" sz="1600" dirty="0" smtClean="0"/>
              <a:t> </a:t>
            </a:r>
            <a:r>
              <a:rPr lang="en-GB" altLang="x-none" sz="1600" dirty="0"/>
              <a:t>and </a:t>
            </a:r>
            <a:r>
              <a:rPr lang="en-GB" altLang="x-none" sz="1600" dirty="0" err="1" smtClean="0"/>
              <a:t>Brück</a:t>
            </a:r>
            <a:r>
              <a:rPr lang="en-GB" altLang="x-none" sz="1600" dirty="0" smtClean="0"/>
              <a:t>: work </a:t>
            </a:r>
            <a:r>
              <a:rPr lang="en-GB" altLang="x-none" sz="1600" dirty="0"/>
              <a:t>in </a:t>
            </a:r>
            <a:r>
              <a:rPr lang="en-GB" altLang="x-none" sz="1600" dirty="0" smtClean="0"/>
              <a:t>progress </a:t>
            </a:r>
            <a:r>
              <a:rPr lang="en-GB" altLang="x-none" sz="1600" dirty="0"/>
              <a:t>using </a:t>
            </a:r>
            <a:r>
              <a:rPr lang="en-GB" altLang="x-none" sz="1600" dirty="0" err="1"/>
              <a:t>LiK</a:t>
            </a:r>
            <a:r>
              <a:rPr lang="en-GB" altLang="x-none" sz="1600" dirty="0"/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xmlns="" val="115058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1124744"/>
            <a:ext cx="8136830" cy="5328445"/>
          </a:xfrm>
        </p:spPr>
        <p:txBody>
          <a:bodyPr/>
          <a:lstStyle/>
          <a:p>
            <a:pPr>
              <a:spcAft>
                <a:spcPts val="2100"/>
              </a:spcAft>
            </a:pPr>
            <a:r>
              <a:rPr lang="en-US" dirty="0" smtClean="0"/>
              <a:t>We regularly track for exposure to insecurity and fragility</a:t>
            </a:r>
          </a:p>
          <a:p>
            <a:pPr>
              <a:spcAft>
                <a:spcPts val="2100"/>
              </a:spcAft>
            </a:pPr>
            <a:r>
              <a:rPr lang="en-US" dirty="0" smtClean="0"/>
              <a:t>This questions are less intrusive in the field than feared by many ex ante</a:t>
            </a:r>
          </a:p>
          <a:p>
            <a:pPr>
              <a:spcAft>
                <a:spcPts val="2100"/>
              </a:spcAft>
            </a:pPr>
            <a:r>
              <a:rPr lang="en-US" dirty="0" smtClean="0"/>
              <a:t>Combining various topics is key for analysis</a:t>
            </a:r>
          </a:p>
          <a:p>
            <a:pPr>
              <a:spcAft>
                <a:spcPts val="2100"/>
              </a:spcAft>
            </a:pPr>
            <a:r>
              <a:rPr lang="en-US" dirty="0" smtClean="0"/>
              <a:t>Conflict and fragility impact on people significantly </a:t>
            </a:r>
          </a:p>
          <a:p>
            <a:pPr>
              <a:spcAft>
                <a:spcPts val="2100"/>
              </a:spcAft>
            </a:pPr>
            <a:r>
              <a:rPr lang="en-US" dirty="0" smtClean="0"/>
              <a:t>Hence we build up understanding of key life events over time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3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772816"/>
            <a:ext cx="7848600" cy="648494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: Case Studies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object 4"/>
          <p:cNvSpPr txBox="1">
            <a:spLocks/>
          </p:cNvSpPr>
          <p:nvPr/>
        </p:nvSpPr>
        <p:spPr bwMode="auto">
          <a:xfrm>
            <a:off x="755650" y="2924944"/>
            <a:ext cx="7848600" cy="26641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charset="0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5138" indent="-27940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19163" indent="-274638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7018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6851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25713" indent="-18732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82913" indent="-18732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40113" indent="-18732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97313" indent="-18732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‘Crowd-seeding’ Conflict and Peace </a:t>
            </a:r>
            <a:r>
              <a:rPr lang="en-US" dirty="0"/>
              <a:t>D</a:t>
            </a:r>
            <a:r>
              <a:rPr lang="en-US" dirty="0" smtClean="0"/>
              <a:t>ata in Syria</a:t>
            </a:r>
          </a:p>
          <a:p>
            <a:pPr lvl="1"/>
            <a:r>
              <a:rPr lang="en-US" kern="0" spc="-89" dirty="0" smtClean="0">
                <a:cs typeface="Arial"/>
              </a:rPr>
              <a:t>with </a:t>
            </a:r>
            <a:r>
              <a:rPr lang="en-US" kern="0" spc="-89" dirty="0">
                <a:cs typeface="Arial"/>
              </a:rPr>
              <a:t>Ghassan </a:t>
            </a:r>
            <a:r>
              <a:rPr lang="en-US" kern="0" spc="-89" dirty="0" smtClean="0">
                <a:cs typeface="Arial"/>
              </a:rPr>
              <a:t>Baliki (ISDC)</a:t>
            </a:r>
            <a:endParaRPr lang="en-US" kern="0" dirty="0">
              <a:cs typeface="Arial"/>
            </a:endParaRPr>
          </a:p>
          <a:p>
            <a:pPr lvl="1"/>
            <a:r>
              <a:rPr lang="en-US" kern="0" spc="-89" dirty="0" smtClean="0">
                <a:cs typeface="Arial"/>
              </a:rPr>
              <a:t>work-in-progress </a:t>
            </a:r>
          </a:p>
        </p:txBody>
      </p:sp>
    </p:spTree>
    <p:extLst>
      <p:ext uri="{BB962C8B-B14F-4D97-AF65-F5344CB8AC3E}">
        <p14:creationId xmlns:p14="http://schemas.microsoft.com/office/powerpoint/2010/main" xmlns="" val="17543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Trained reporters in 11 geographic areas </a:t>
            </a:r>
            <a:r>
              <a:rPr lang="en-US" dirty="0" smtClean="0"/>
              <a:t>in Syria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They report:</a:t>
            </a:r>
            <a:endParaRPr lang="en-US" b="0" dirty="0" smtClean="0">
              <a:effectLst/>
            </a:endParaRPr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en-US" dirty="0" smtClean="0"/>
              <a:t>detailed information on violence, peace, kidnapping, and looting</a:t>
            </a:r>
            <a:endParaRPr lang="en-US" b="0" dirty="0" smtClean="0">
              <a:effectLst/>
            </a:endParaRPr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en-US" dirty="0" smtClean="0"/>
              <a:t>information at the local level, mainly within their geographic proximity</a:t>
            </a:r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en-US" dirty="0" smtClean="0"/>
              <a:t> information which they either observed personally or through their key local network informants</a:t>
            </a:r>
            <a:endParaRPr lang="en-US" b="0" dirty="0" smtClean="0">
              <a:effectLst/>
            </a:endParaRPr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en-US" dirty="0" smtClean="0"/>
              <a:t>which </a:t>
            </a:r>
            <a:r>
              <a:rPr lang="en-US" dirty="0"/>
              <a:t>is directly coded into a database (real-time) via a </a:t>
            </a:r>
            <a:r>
              <a:rPr lang="en-US" dirty="0" smtClean="0"/>
              <a:t>secure platform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2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Codebook and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Codebook</a:t>
            </a:r>
          </a:p>
          <a:p>
            <a:pPr lvl="1"/>
            <a:r>
              <a:rPr lang="en-US" dirty="0" smtClean="0"/>
              <a:t>developed in line with existing conflict event databases (with some minor adjustments)</a:t>
            </a:r>
          </a:p>
          <a:p>
            <a:pPr lvl="1"/>
            <a:r>
              <a:rPr lang="en-US" dirty="0" smtClean="0"/>
              <a:t>It includes detailed description of the information and definitions of the main events and their attribute data</a:t>
            </a:r>
          </a:p>
          <a:p>
            <a:r>
              <a:rPr lang="en-US" dirty="0"/>
              <a:t>O</a:t>
            </a:r>
            <a:r>
              <a:rPr lang="en-US" dirty="0" smtClean="0"/>
              <a:t>nline platform</a:t>
            </a:r>
          </a:p>
          <a:p>
            <a:pPr lvl="1"/>
            <a:r>
              <a:rPr lang="en-US" dirty="0" smtClean="0"/>
              <a:t>entry sheets are based on the structure of the codebook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ccess and submission of information (events) is anonymous and highly secure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is immediately stored and updated into a shared database, and readily accessible for basic analysis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00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Events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>
              <a:lnSpc>
                <a:spcPct val="110000"/>
              </a:lnSpc>
            </a:pPr>
            <a:r>
              <a:rPr lang="en-US" dirty="0"/>
              <a:t>Geo-location of an </a:t>
            </a:r>
            <a:r>
              <a:rPr lang="en-US" dirty="0" smtClean="0"/>
              <a:t>event</a:t>
            </a:r>
          </a:p>
          <a:p>
            <a:pPr lvl="1" fontAlgn="base">
              <a:lnSpc>
                <a:spcPct val="110000"/>
              </a:lnSpc>
            </a:pPr>
            <a:r>
              <a:rPr lang="en-US" dirty="0"/>
              <a:t>s</a:t>
            </a:r>
            <a:r>
              <a:rPr lang="en-US" dirty="0" smtClean="0"/>
              <a:t>eparately divided </a:t>
            </a:r>
            <a:r>
              <a:rPr lang="en-US" dirty="0"/>
              <a:t>between </a:t>
            </a:r>
            <a:r>
              <a:rPr lang="en-US" dirty="0" smtClean="0"/>
              <a:t>large cities </a:t>
            </a:r>
            <a:r>
              <a:rPr lang="en-US" dirty="0"/>
              <a:t>and other </a:t>
            </a:r>
            <a:r>
              <a:rPr lang="en-US" dirty="0" smtClean="0"/>
              <a:t>geo-areas</a:t>
            </a:r>
            <a:endParaRPr lang="en-US" dirty="0"/>
          </a:p>
          <a:p>
            <a:pPr lvl="1" fontAlgn="base">
              <a:lnSpc>
                <a:spcPct val="110000"/>
              </a:lnSpc>
            </a:pPr>
            <a:r>
              <a:rPr lang="en-US" dirty="0" smtClean="0"/>
              <a:t>constitutes </a:t>
            </a:r>
            <a:r>
              <a:rPr lang="en-US" dirty="0"/>
              <a:t>of 6 precision levels (down to city </a:t>
            </a:r>
            <a:r>
              <a:rPr lang="en-US" dirty="0" smtClean="0"/>
              <a:t>neighborhood level)</a:t>
            </a:r>
          </a:p>
          <a:p>
            <a:pPr lvl="1" fontAlgn="base">
              <a:lnSpc>
                <a:spcPct val="110000"/>
              </a:lnSpc>
            </a:pPr>
            <a:r>
              <a:rPr lang="en-US" dirty="0"/>
              <a:t>r</a:t>
            </a:r>
            <a:r>
              <a:rPr lang="en-US" b="0" dirty="0" smtClean="0">
                <a:effectLst/>
              </a:rPr>
              <a:t>eporters click an embedded map and specify the precision level (coordinates are generated automatically)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Date of submission and date of event and </a:t>
            </a:r>
            <a:r>
              <a:rPr lang="en-US" dirty="0"/>
              <a:t>t</a:t>
            </a:r>
            <a:r>
              <a:rPr lang="en-US" dirty="0" smtClean="0"/>
              <a:t>emporal precision (exact date, within 2 days,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b="0" dirty="0" smtClean="0">
              <a:effectLst/>
            </a:endParaRPr>
          </a:p>
          <a:p>
            <a:pPr>
              <a:lnSpc>
                <a:spcPct val="110000"/>
              </a:lnSpc>
            </a:pPr>
            <a:r>
              <a:rPr lang="en-US" dirty="0" smtClean="0"/>
              <a:t>Sources </a:t>
            </a:r>
            <a:r>
              <a:rPr lang="en-US" dirty="0"/>
              <a:t>of </a:t>
            </a:r>
            <a:r>
              <a:rPr lang="en-US" dirty="0" smtClean="0"/>
              <a:t>information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trust </a:t>
            </a:r>
            <a:r>
              <a:rPr lang="en-US" dirty="0"/>
              <a:t>and reliability for second degree </a:t>
            </a:r>
            <a:r>
              <a:rPr lang="en-US" dirty="0" smtClean="0"/>
              <a:t>observations from their local networks </a:t>
            </a:r>
            <a:endParaRPr lang="en-US" b="0" dirty="0" smtClean="0">
              <a:effectLst/>
            </a:endParaRPr>
          </a:p>
          <a:p>
            <a:pPr>
              <a:lnSpc>
                <a:spcPct val="110000"/>
              </a:lnSpc>
            </a:pPr>
            <a:r>
              <a:rPr lang="en-US" dirty="0" smtClean="0"/>
              <a:t>Sensitivity </a:t>
            </a:r>
            <a:r>
              <a:rPr lang="en-US" dirty="0"/>
              <a:t>of publishing certain </a:t>
            </a:r>
            <a:r>
              <a:rPr lang="en-US" dirty="0" smtClean="0"/>
              <a:t>incidents to </a:t>
            </a:r>
            <a:r>
              <a:rPr lang="en-US" dirty="0"/>
              <a:t>reduce </a:t>
            </a:r>
            <a:r>
              <a:rPr lang="en-US" dirty="0" smtClean="0"/>
              <a:t>risk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Open list of actors to choose from and to add to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78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Database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9843"/>
            <a:ext cx="9144000" cy="40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4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Forms of Violence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violence </a:t>
            </a:r>
            <a:r>
              <a:rPr lang="en-US" dirty="0"/>
              <a:t>between armed actors (</a:t>
            </a:r>
            <a:r>
              <a:rPr lang="en-US" dirty="0" smtClean="0"/>
              <a:t>battles)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indiscriminate </a:t>
            </a:r>
            <a:r>
              <a:rPr lang="en-US" dirty="0"/>
              <a:t>violence against </a:t>
            </a:r>
            <a:r>
              <a:rPr lang="en-US" dirty="0" smtClean="0"/>
              <a:t>civilians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one-sided violence (with no clear target)</a:t>
            </a:r>
            <a:endParaRPr lang="en-US" b="0" dirty="0" smtClean="0">
              <a:effectLst/>
            </a:endParaRPr>
          </a:p>
          <a:p>
            <a:pPr>
              <a:lnSpc>
                <a:spcPct val="120000"/>
              </a:lnSpc>
            </a:pPr>
            <a:r>
              <a:rPr lang="en-US" dirty="0" smtClean="0"/>
              <a:t>Tools of Violence</a:t>
            </a:r>
            <a:endParaRPr lang="en-US" b="0" dirty="0" smtClean="0">
              <a:effectLst/>
            </a:endParaRPr>
          </a:p>
          <a:p>
            <a:pPr lvl="1">
              <a:lnSpc>
                <a:spcPct val="120000"/>
              </a:lnSpc>
            </a:pPr>
            <a:r>
              <a:rPr lang="en-US" dirty="0" smtClean="0"/>
              <a:t>Aerial </a:t>
            </a:r>
            <a:r>
              <a:rPr lang="en-US" dirty="0"/>
              <a:t>and </a:t>
            </a:r>
            <a:r>
              <a:rPr lang="en-US" dirty="0" smtClean="0"/>
              <a:t>Anti-aerial; Ground-to-ground </a:t>
            </a:r>
            <a:r>
              <a:rPr lang="en-US" dirty="0"/>
              <a:t>(</a:t>
            </a:r>
            <a:r>
              <a:rPr lang="en-US" dirty="0" smtClean="0"/>
              <a:t>Heavy); Small </a:t>
            </a:r>
            <a:r>
              <a:rPr lang="en-US" dirty="0"/>
              <a:t>and medium </a:t>
            </a:r>
            <a:r>
              <a:rPr lang="en-US" dirty="0" smtClean="0"/>
              <a:t>firearms; Stationary explosives; Suicide bombings; </a:t>
            </a:r>
            <a:r>
              <a:rPr lang="en-US" dirty="0" err="1" smtClean="0"/>
              <a:t>etc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Outcomes of Violence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d</a:t>
            </a:r>
            <a:r>
              <a:rPr lang="en-US" dirty="0" smtClean="0"/>
              <a:t>eath </a:t>
            </a:r>
            <a:r>
              <a:rPr lang="en-US" dirty="0"/>
              <a:t>of armed actors and/or civilians per </a:t>
            </a:r>
            <a:r>
              <a:rPr lang="en-US" dirty="0" smtClean="0"/>
              <a:t>events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njury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d</a:t>
            </a:r>
            <a:r>
              <a:rPr lang="en-US" dirty="0" smtClean="0"/>
              <a:t>estruction </a:t>
            </a:r>
            <a:r>
              <a:rPr lang="en-US" dirty="0"/>
              <a:t>of </a:t>
            </a:r>
            <a:r>
              <a:rPr lang="en-US" dirty="0" smtClean="0"/>
              <a:t>dwellings </a:t>
            </a:r>
            <a:r>
              <a:rPr lang="en-US" dirty="0"/>
              <a:t>or Infrastructure (very detailed)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d</a:t>
            </a:r>
            <a:r>
              <a:rPr lang="en-US" dirty="0" smtClean="0"/>
              <a:t>isplacement </a:t>
            </a:r>
            <a:r>
              <a:rPr lang="en-US" dirty="0"/>
              <a:t>as a result of a violent event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t</a:t>
            </a:r>
            <a:r>
              <a:rPr lang="en-US" dirty="0" smtClean="0"/>
              <a:t>erritory </a:t>
            </a:r>
            <a:r>
              <a:rPr lang="en-US" dirty="0"/>
              <a:t>gain or loss (with it spatial </a:t>
            </a:r>
            <a:r>
              <a:rPr lang="en-US" dirty="0" smtClean="0"/>
              <a:t>coordinates and actors involved)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71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Mainly around agreements at the local level between local actors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Forms </a:t>
            </a:r>
            <a:r>
              <a:rPr lang="en-US" dirty="0"/>
              <a:t>of peace events </a:t>
            </a:r>
            <a:r>
              <a:rPr lang="en-US" dirty="0" smtClean="0"/>
              <a:t>include</a:t>
            </a:r>
            <a:endParaRPr lang="en-US" dirty="0"/>
          </a:p>
          <a:p>
            <a:pPr lvl="1"/>
            <a:r>
              <a:rPr lang="en-US" dirty="0" smtClean="0"/>
              <a:t>invitations, </a:t>
            </a:r>
            <a:r>
              <a:rPr lang="en-US" dirty="0"/>
              <a:t>talks, reaching </a:t>
            </a:r>
            <a:r>
              <a:rPr lang="en-US" dirty="0" smtClean="0"/>
              <a:t>agreements</a:t>
            </a:r>
            <a:endParaRPr lang="en-US" dirty="0"/>
          </a:p>
          <a:p>
            <a:pPr lvl="1"/>
            <a:r>
              <a:rPr lang="en-US" dirty="0" smtClean="0"/>
              <a:t>rejections of talks, violations</a:t>
            </a:r>
            <a:r>
              <a:rPr lang="en-US" dirty="0"/>
              <a:t>, </a:t>
            </a:r>
            <a:r>
              <a:rPr lang="en-US" dirty="0" smtClean="0"/>
              <a:t>and breaking-off agreements </a:t>
            </a:r>
          </a:p>
          <a:p>
            <a:r>
              <a:rPr lang="en-US" dirty="0" smtClean="0"/>
              <a:t>Types </a:t>
            </a:r>
            <a:r>
              <a:rPr lang="en-US" dirty="0"/>
              <a:t>of agreements are divided </a:t>
            </a:r>
            <a:r>
              <a:rPr lang="en-US" dirty="0" smtClean="0"/>
              <a:t>into 2x2 matrix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permanent </a:t>
            </a:r>
            <a:r>
              <a:rPr lang="en-US" dirty="0"/>
              <a:t>or temporary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involves </a:t>
            </a:r>
            <a:r>
              <a:rPr lang="en-US" dirty="0"/>
              <a:t>suspension of violent or other non-violent related </a:t>
            </a:r>
            <a:r>
              <a:rPr lang="en-US" dirty="0" smtClean="0"/>
              <a:t>issues (aid </a:t>
            </a:r>
            <a:r>
              <a:rPr lang="en-US" dirty="0"/>
              <a:t>a</a:t>
            </a:r>
            <a:r>
              <a:rPr lang="en-US" dirty="0" smtClean="0"/>
              <a:t>ccess)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8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2708920"/>
            <a:ext cx="7848600" cy="648494"/>
          </a:xfrm>
        </p:spPr>
        <p:txBody>
          <a:bodyPr/>
          <a:lstStyle/>
          <a:p>
            <a:r>
              <a:rPr lang="en-US" dirty="0" smtClean="0"/>
              <a:t>1: Conceptual Issues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449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Database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422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5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552" y="1255340"/>
            <a:ext cx="5508744" cy="54860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7848600" cy="648494"/>
          </a:xfrm>
        </p:spPr>
        <p:txBody>
          <a:bodyPr/>
          <a:lstStyle/>
          <a:p>
            <a:r>
              <a:rPr lang="en-US" dirty="0" smtClean="0"/>
              <a:t>Example of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1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Methods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6378047"/>
              </p:ext>
            </p:extLst>
          </p:nvPr>
        </p:nvGraphicFramePr>
        <p:xfrm>
          <a:off x="323526" y="2060848"/>
          <a:ext cx="8496944" cy="350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6"/>
                <a:gridCol w="2016224"/>
                <a:gridCol w="1800200"/>
                <a:gridCol w="1584174"/>
              </a:tblGrid>
              <a:tr h="38318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Crowd-Seeding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Crowd-Sourcing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Traditional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83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Non-retrospective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68580" marR="68580" marT="34290" marB="34290"/>
                </a:tc>
              </a:tr>
              <a:tr h="3857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Elimination of media bias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68580" marR="68580" marT="34290" marB="34290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Elimination of reporting</a:t>
                      </a:r>
                      <a:r>
                        <a:rPr lang="en-US" sz="1600" baseline="0" dirty="0" smtClean="0"/>
                        <a:t> fatigue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68580" marR="68580" marT="34290" marB="34290"/>
                </a:tc>
              </a:tr>
              <a:tr h="4069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More</a:t>
                      </a:r>
                      <a:r>
                        <a:rPr lang="en-US" sz="1600" baseline="0" dirty="0" smtClean="0"/>
                        <a:t> detailed and micro-level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3818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More precise coordinates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/>
                </a:tc>
              </a:tr>
              <a:tr h="3632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Codebook</a:t>
                      </a:r>
                      <a:r>
                        <a:rPr lang="en-US" sz="1600" baseline="0" dirty="0" smtClean="0"/>
                        <a:t>-oriented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383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Less costly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/>
                </a:tc>
              </a:tr>
              <a:tr h="383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Less risky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28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2492896"/>
            <a:ext cx="8136830" cy="3960293"/>
          </a:xfrm>
        </p:spPr>
        <p:txBody>
          <a:bodyPr/>
          <a:lstStyle/>
          <a:p>
            <a:r>
              <a:rPr lang="en-US" dirty="0" smtClean="0"/>
              <a:t>Tools like our crowd-seeding database of conflict and peace events may be critical for the validation of official records and </a:t>
            </a:r>
            <a:r>
              <a:rPr lang="en-US" smtClean="0"/>
              <a:t>survey data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867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2348880"/>
            <a:ext cx="8136830" cy="4104309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dirty="0" smtClean="0"/>
              <a:t>Validate information across data sources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Current project design asks if system works and aims to strengthen system</a:t>
            </a:r>
          </a:p>
          <a:p>
            <a:pPr>
              <a:spcAft>
                <a:spcPts val="1500"/>
              </a:spcAft>
            </a:pPr>
            <a:r>
              <a:rPr lang="en-US" dirty="0"/>
              <a:t>B</a:t>
            </a:r>
            <a:r>
              <a:rPr lang="en-US" dirty="0" smtClean="0"/>
              <a:t>ut also ask what we do not know and what would CRVS need to do to support critical learning (i.e. what are knowledge gaps)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519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163527"/>
            <a:ext cx="1295400" cy="129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2132856"/>
            <a:ext cx="1356742" cy="13567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23728" y="3819711"/>
            <a:ext cx="784189" cy="467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birth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82412" y="3819711"/>
            <a:ext cx="955711" cy="467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death</a:t>
            </a:r>
            <a:endParaRPr lang="en-US" dirty="0"/>
          </a:p>
        </p:txBody>
      </p:sp>
      <p:sp>
        <p:nvSpPr>
          <p:cNvPr id="24" name="Inhaltsplatzhalter 2"/>
          <p:cNvSpPr>
            <a:spLocks noGrp="1"/>
          </p:cNvSpPr>
          <p:nvPr>
            <p:ph idx="1"/>
          </p:nvPr>
        </p:nvSpPr>
        <p:spPr>
          <a:xfrm>
            <a:off x="1039000" y="4493721"/>
            <a:ext cx="8136830" cy="2069588"/>
          </a:xfrm>
        </p:spPr>
        <p:txBody>
          <a:bodyPr/>
          <a:lstStyle/>
          <a:p>
            <a:r>
              <a:rPr lang="en-US" dirty="0" smtClean="0"/>
              <a:t>Challenges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statistical </a:t>
            </a:r>
            <a:r>
              <a:rPr lang="en-US" dirty="0" smtClean="0"/>
              <a:t>capacity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weak base data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complex regulations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undocumented citizens</a:t>
            </a:r>
          </a:p>
        </p:txBody>
      </p:sp>
    </p:spTree>
    <p:extLst>
      <p:ext uri="{BB962C8B-B14F-4D97-AF65-F5344CB8AC3E}">
        <p14:creationId xmlns:p14="http://schemas.microsoft.com/office/powerpoint/2010/main" xmlns="" val="5349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913873" y="961008"/>
            <a:ext cx="7114511" cy="4052168"/>
            <a:chOff x="913873" y="2122624"/>
            <a:chExt cx="7114511" cy="4052168"/>
          </a:xfrm>
        </p:grpSpPr>
        <p:grpSp>
          <p:nvGrpSpPr>
            <p:cNvPr id="7" name="Group 6"/>
            <p:cNvGrpSpPr/>
            <p:nvPr/>
          </p:nvGrpSpPr>
          <p:grpSpPr>
            <a:xfrm>
              <a:off x="913873" y="2795203"/>
              <a:ext cx="3744264" cy="3226085"/>
              <a:chOff x="913873" y="2795203"/>
              <a:chExt cx="3744264" cy="322608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13873" y="2795203"/>
                <a:ext cx="3744264" cy="322608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7704" y="3501008"/>
                <a:ext cx="1295400" cy="129540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665085" y="2122624"/>
              <a:ext cx="3363299" cy="4052168"/>
              <a:chOff x="4665085" y="2122624"/>
              <a:chExt cx="3363299" cy="405216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65085" y="2122624"/>
                <a:ext cx="3363299" cy="40521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6136" y="3470337"/>
                <a:ext cx="1356742" cy="1356742"/>
              </a:xfrm>
              <a:prstGeom prst="rect">
                <a:avLst/>
              </a:prstGeom>
            </p:spPr>
          </p:pic>
        </p:grpSp>
      </p:grpSp>
      <p:sp>
        <p:nvSpPr>
          <p:cNvPr id="13" name="TextBox 12"/>
          <p:cNvSpPr txBox="1"/>
          <p:nvPr/>
        </p:nvSpPr>
        <p:spPr>
          <a:xfrm>
            <a:off x="1979712" y="4755960"/>
            <a:ext cx="886781" cy="467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Syria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54076" y="4802610"/>
            <a:ext cx="1385316" cy="467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Lebanon</a:t>
            </a:r>
            <a:endParaRPr lang="en-US" dirty="0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1007170" y="5285609"/>
            <a:ext cx="8136830" cy="1527767"/>
          </a:xfrm>
        </p:spPr>
        <p:txBody>
          <a:bodyPr/>
          <a:lstStyle/>
          <a:p>
            <a:r>
              <a:rPr lang="en-US" dirty="0" smtClean="0"/>
              <a:t>Additional challenges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availability and validity of foreign documents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illegal migration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81849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659471"/>
            <a:ext cx="1295400" cy="129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628800"/>
            <a:ext cx="1356742" cy="1356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2017053"/>
            <a:ext cx="1260587" cy="6402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63309" y="3368130"/>
            <a:ext cx="784189" cy="467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birth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96651" y="3356992"/>
            <a:ext cx="955711" cy="467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death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13422" y="3356992"/>
            <a:ext cx="681597" cy="467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</a:t>
            </a:r>
            <a:endParaRPr lang="en-US" dirty="0"/>
          </a:p>
        </p:txBody>
      </p:sp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1007170" y="4005064"/>
            <a:ext cx="8136830" cy="2448272"/>
          </a:xfrm>
        </p:spPr>
        <p:txBody>
          <a:bodyPr/>
          <a:lstStyle/>
          <a:p>
            <a:r>
              <a:rPr lang="en-US" dirty="0" smtClean="0"/>
              <a:t>Additional challenges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destruction of capacity and of records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multiplicity of actors in humanitarian setting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scale of </a:t>
            </a:r>
            <a:r>
              <a:rPr lang="en-US" dirty="0" smtClean="0"/>
              <a:t>displacement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security of access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political agendas even more constraining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what are “vital statistics” for war-affected people?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91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+ Migration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913873" y="961008"/>
            <a:ext cx="7114511" cy="4052168"/>
            <a:chOff x="913873" y="2122624"/>
            <a:chExt cx="7114511" cy="4052168"/>
          </a:xfrm>
        </p:grpSpPr>
        <p:grpSp>
          <p:nvGrpSpPr>
            <p:cNvPr id="7" name="Group 6"/>
            <p:cNvGrpSpPr/>
            <p:nvPr/>
          </p:nvGrpSpPr>
          <p:grpSpPr>
            <a:xfrm>
              <a:off x="913873" y="2795203"/>
              <a:ext cx="3744264" cy="3226085"/>
              <a:chOff x="913873" y="2795203"/>
              <a:chExt cx="3744264" cy="322608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13873" y="2795203"/>
                <a:ext cx="3744264" cy="322608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7704" y="3501008"/>
                <a:ext cx="1295400" cy="129540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665085" y="2122624"/>
              <a:ext cx="3363299" cy="4052168"/>
              <a:chOff x="4665085" y="2122624"/>
              <a:chExt cx="3363299" cy="405216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65085" y="2122624"/>
                <a:ext cx="3363299" cy="40521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6136" y="3470337"/>
                <a:ext cx="1356742" cy="1356742"/>
              </a:xfrm>
              <a:prstGeom prst="rect">
                <a:avLst/>
              </a:prstGeom>
            </p:spPr>
          </p:pic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44" y="2708920"/>
            <a:ext cx="1260587" cy="6402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5207" y="4797152"/>
            <a:ext cx="1896673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birth in Syria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48064" y="4797152"/>
            <a:ext cx="2566728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death in Lebanon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67944" y="4797152"/>
            <a:ext cx="681597" cy="467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</a:t>
            </a:r>
            <a:endParaRPr lang="en-US" dirty="0"/>
          </a:p>
        </p:txBody>
      </p:sp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1007170" y="5285609"/>
            <a:ext cx="8136830" cy="1527767"/>
          </a:xfrm>
        </p:spPr>
        <p:txBody>
          <a:bodyPr/>
          <a:lstStyle/>
          <a:p>
            <a:r>
              <a:rPr lang="en-US" dirty="0" smtClean="0"/>
              <a:t>Additional challenges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paucity of complementary data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fluidity of household boundaries and household dispersion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strong behavioral responses to war and displacement</a:t>
            </a:r>
          </a:p>
        </p:txBody>
      </p:sp>
    </p:spTree>
    <p:extLst>
      <p:ext uri="{BB962C8B-B14F-4D97-AF65-F5344CB8AC3E}">
        <p14:creationId xmlns:p14="http://schemas.microsoft.com/office/powerpoint/2010/main" xmlns="" val="97349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of CRVS @ War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1124744"/>
            <a:ext cx="8136830" cy="5328445"/>
          </a:xfrm>
        </p:spPr>
        <p:txBody>
          <a:bodyPr/>
          <a:lstStyle/>
          <a:p>
            <a:r>
              <a:rPr lang="en-US" dirty="0" smtClean="0"/>
              <a:t>Recording</a:t>
            </a:r>
            <a:endParaRPr lang="en-US" dirty="0"/>
          </a:p>
          <a:p>
            <a:pPr lvl="1"/>
            <a:r>
              <a:rPr lang="en-US" dirty="0" smtClean="0"/>
              <a:t>identifying residents and citizens</a:t>
            </a:r>
          </a:p>
          <a:p>
            <a:pPr lvl="1"/>
            <a:r>
              <a:rPr lang="en-US" dirty="0" smtClean="0"/>
              <a:t>basic demographics</a:t>
            </a:r>
            <a:endParaRPr lang="en-US" dirty="0"/>
          </a:p>
          <a:p>
            <a:r>
              <a:rPr lang="en-US" dirty="0" smtClean="0"/>
              <a:t>Organizing</a:t>
            </a:r>
            <a:endParaRPr lang="en-US" dirty="0"/>
          </a:p>
          <a:p>
            <a:pPr lvl="1"/>
            <a:r>
              <a:rPr lang="en-US" dirty="0" smtClean="0"/>
              <a:t>planning eligibility and needs</a:t>
            </a:r>
            <a:endParaRPr lang="en-US" dirty="0"/>
          </a:p>
          <a:p>
            <a:r>
              <a:rPr lang="en-US" dirty="0" smtClean="0"/>
              <a:t>Analyzing</a:t>
            </a:r>
          </a:p>
          <a:p>
            <a:pPr lvl="1"/>
            <a:r>
              <a:rPr lang="en-US" dirty="0" smtClean="0"/>
              <a:t>understanding trends and causality</a:t>
            </a:r>
          </a:p>
          <a:p>
            <a:pPr lvl="1"/>
            <a:r>
              <a:rPr lang="en-US" dirty="0" smtClean="0"/>
              <a:t>understanding key “transitions”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Discussion</a:t>
            </a:r>
            <a:endParaRPr lang="en-US" dirty="0"/>
          </a:p>
          <a:p>
            <a:pPr lvl="1"/>
            <a:r>
              <a:rPr lang="en-US" dirty="0" smtClean="0"/>
              <a:t>overlapping concepts</a:t>
            </a:r>
          </a:p>
          <a:p>
            <a:pPr lvl="1"/>
            <a:r>
              <a:rPr lang="en-US" dirty="0" smtClean="0"/>
              <a:t>fluid boundaries between CRVS and surveys</a:t>
            </a:r>
          </a:p>
          <a:p>
            <a:pPr lvl="1"/>
            <a:r>
              <a:rPr lang="en-US" dirty="0" smtClean="0"/>
              <a:t>learn from household rosters in survey work</a:t>
            </a:r>
          </a:p>
          <a:p>
            <a:pPr lvl="1"/>
            <a:r>
              <a:rPr lang="en-US" dirty="0" smtClean="0"/>
              <a:t>clarify objectives of CRVS before considering validation strategy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B5D3C-6186-744A-852A-E4BC1831714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139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E6E5D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2E6E5D"/>
    </a:hlink>
    <a:folHlink>
      <a:srgbClr val="99CC00"/>
    </a:folHlink>
  </a:clrScheme>
  <a:fontScheme name="Leere Prä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2E6E5D"/>
    </a:hlink>
    <a:folHlink>
      <a:srgbClr val="99CC00"/>
    </a:folHlink>
  </a:clrScheme>
  <a:fontScheme name="Leere Prä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2E6E5D"/>
    </a:hlink>
    <a:folHlink>
      <a:srgbClr val="99CC00"/>
    </a:folHlink>
  </a:clrScheme>
  <a:fontScheme name="Leere Prä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1897</Words>
  <Application>Microsoft Office PowerPoint</Application>
  <PresentationFormat>On-screen Show (4:3)</PresentationFormat>
  <Paragraphs>431</Paragraphs>
  <Slides>44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Leere Präsentation</vt:lpstr>
      <vt:lpstr>Technical Design Issues in Constructing Migration Event Histories</vt:lpstr>
      <vt:lpstr>Disclaimers</vt:lpstr>
      <vt:lpstr>Overview</vt:lpstr>
      <vt:lpstr>1: Conceptual Issues</vt:lpstr>
      <vt:lpstr>Peace</vt:lpstr>
      <vt:lpstr>Migration</vt:lpstr>
      <vt:lpstr>War</vt:lpstr>
      <vt:lpstr>War + Migration</vt:lpstr>
      <vt:lpstr>Objective of CRVS @ War</vt:lpstr>
      <vt:lpstr>Levels of Aggregation</vt:lpstr>
      <vt:lpstr>Requirements</vt:lpstr>
      <vt:lpstr>Which Events to Register?</vt:lpstr>
      <vt:lpstr>Who to Register?</vt:lpstr>
      <vt:lpstr>2: Case Studies</vt:lpstr>
      <vt:lpstr>2: Case Studies</vt:lpstr>
      <vt:lpstr>The Project</vt:lpstr>
      <vt:lpstr>The Survey</vt:lpstr>
      <vt:lpstr>Challenge: Sensitive Topics</vt:lpstr>
      <vt:lpstr>Strategies: Sensitive Topic</vt:lpstr>
      <vt:lpstr>Challenge: Capacity</vt:lpstr>
      <vt:lpstr>Strategies: Capacity</vt:lpstr>
      <vt:lpstr>Summary of Data Collection</vt:lpstr>
      <vt:lpstr>War-time Violence Exposure</vt:lpstr>
      <vt:lpstr>2: Case Studies</vt:lpstr>
      <vt:lpstr>Life in Kyrgyzstan Study</vt:lpstr>
      <vt:lpstr>National Coverage</vt:lpstr>
      <vt:lpstr>LiK is a Multi-Topic Survey</vt:lpstr>
      <vt:lpstr>Slide 28</vt:lpstr>
      <vt:lpstr>Slide 29</vt:lpstr>
      <vt:lpstr>Slide 30</vt:lpstr>
      <vt:lpstr>Impact of Conflict</vt:lpstr>
      <vt:lpstr>Implications</vt:lpstr>
      <vt:lpstr>2: Case Studies</vt:lpstr>
      <vt:lpstr>Design</vt:lpstr>
      <vt:lpstr>Codebook and Platform</vt:lpstr>
      <vt:lpstr>Generic Events </vt:lpstr>
      <vt:lpstr>Example of Database</vt:lpstr>
      <vt:lpstr>Violent Events</vt:lpstr>
      <vt:lpstr>Peace Events</vt:lpstr>
      <vt:lpstr>Example of Database</vt:lpstr>
      <vt:lpstr>Example of Analysis</vt:lpstr>
      <vt:lpstr>Comparison of Methods</vt:lpstr>
      <vt:lpstr>Implication</vt:lpstr>
      <vt:lpstr>Conclusions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245</cp:revision>
  <cp:lastPrinted>2016-09-20T14:52:36Z</cp:lastPrinted>
  <dcterms:created xsi:type="dcterms:W3CDTF">2007-05-22T20:10:14Z</dcterms:created>
  <dcterms:modified xsi:type="dcterms:W3CDTF">2016-12-20T06:46:13Z</dcterms:modified>
</cp:coreProperties>
</file>