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1"/>
  </p:sldMasterIdLst>
  <p:notesMasterIdLst>
    <p:notesMasterId r:id="rId11"/>
  </p:notesMasterIdLst>
  <p:sldIdLst>
    <p:sldId id="256" r:id="rId2"/>
    <p:sldId id="278" r:id="rId3"/>
    <p:sldId id="282" r:id="rId4"/>
    <p:sldId id="283" r:id="rId5"/>
    <p:sldId id="285" r:id="rId6"/>
    <p:sldId id="286" r:id="rId7"/>
    <p:sldId id="287" r:id="rId8"/>
    <p:sldId id="284" r:id="rId9"/>
    <p:sldId id="258" r:id="rId10"/>
  </p:sldIdLst>
  <p:sldSz cx="9144000" cy="5143500" type="screen16x9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3192" userDrawn="1">
          <p15:clr>
            <a:srgbClr val="A4A3A4"/>
          </p15:clr>
        </p15:guide>
        <p15:guide id="3" orient="horz" pos="3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71118" autoAdjust="0"/>
  </p:normalViewPr>
  <p:slideViewPr>
    <p:cSldViewPr snapToGrid="0" snapToObjects="1">
      <p:cViewPr varScale="1">
        <p:scale>
          <a:sx n="93" d="100"/>
          <a:sy n="93" d="100"/>
        </p:scale>
        <p:origin x="-516" y="-96"/>
      </p:cViewPr>
      <p:guideLst>
        <p:guide orient="horz" pos="1620"/>
        <p:guide orient="horz" pos="348"/>
        <p:guide pos="31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2104E-6E0E-4EDB-8793-2BB92954372C}" type="datetimeFigureOut">
              <a:rPr lang="en-GB" smtClean="0"/>
              <a:pPr/>
              <a:t>19/12/2016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B729E-2A98-4F05-B09A-622CAEC7694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62505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B729E-2A98-4F05-B09A-622CAEC7694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4051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2" indent="0">
              <a:buFont typeface="Arial"/>
              <a:buNone/>
            </a:pPr>
            <a:r>
              <a:rPr lang="en-US" dirty="0" err="1" smtClean="0"/>
              <a:t>ExCom</a:t>
            </a:r>
            <a:r>
              <a:rPr lang="en-US" dirty="0" smtClean="0"/>
              <a:t> 11: </a:t>
            </a:r>
          </a:p>
          <a:p>
            <a:pPr marL="457200" lvl="2" indent="0">
              <a:buFont typeface="Arial"/>
              <a:buNone/>
            </a:pPr>
            <a:r>
              <a:rPr lang="en-GB" b="1" dirty="0" smtClean="0"/>
              <a:t>“birth registration is essential to the reduction and prevention of statelessness and associated protection risks”; </a:t>
            </a:r>
          </a:p>
          <a:p>
            <a:pPr marL="457200" lvl="2" indent="0">
              <a:buFont typeface="Arial"/>
              <a:buNone/>
            </a:pPr>
            <a:endParaRPr lang="en-GB" dirty="0" smtClean="0"/>
          </a:p>
          <a:p>
            <a:pPr marL="457200" lvl="2" indent="0">
              <a:buFont typeface="Arial"/>
              <a:buNone/>
            </a:pPr>
            <a:r>
              <a:rPr lang="en-GB" dirty="0" smtClean="0"/>
              <a:t>encourages </a:t>
            </a:r>
            <a:r>
              <a:rPr lang="en-GB" b="1" dirty="0" smtClean="0"/>
              <a:t>UNHCR to “facilitate civil registration, in particular birth registration” </a:t>
            </a:r>
            <a:r>
              <a:rPr lang="en-GB" dirty="0" smtClean="0"/>
              <a:t>in cooperation with States and other partners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B729E-2A98-4F05-B09A-622CAEC7694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53559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B729E-2A98-4F05-B09A-622CAEC7694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49625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MATERNAL</a:t>
            </a:r>
            <a:r>
              <a:rPr lang="en-US" baseline="0" dirty="0" smtClean="0"/>
              <a:t> HEALTH: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LEBANON:</a:t>
            </a:r>
          </a:p>
          <a:p>
            <a:r>
              <a:rPr lang="en-US" baseline="0" dirty="0" smtClean="0"/>
              <a:t>In 2015, UNHCR supported 33,000 Syrians in receiving maternal health services including safe deliveries in hospital --&gt; contributing to </a:t>
            </a:r>
            <a:r>
              <a:rPr lang="en-US" b="1" baseline="0" dirty="0" smtClean="0"/>
              <a:t>98% percent </a:t>
            </a:r>
            <a:r>
              <a:rPr lang="en-US" baseline="0" dirty="0" smtClean="0"/>
              <a:t>of all Syrian newborns in the country receiving  a medical birth notification </a:t>
            </a:r>
          </a:p>
          <a:p>
            <a:endParaRPr lang="en-US" baseline="0" dirty="0" smtClean="0"/>
          </a:p>
          <a:p>
            <a:r>
              <a:rPr lang="en-US" baseline="0" dirty="0" smtClean="0"/>
              <a:t>JORDAN:</a:t>
            </a:r>
          </a:p>
          <a:p>
            <a:r>
              <a:rPr lang="en-US" baseline="0" dirty="0" smtClean="0"/>
              <a:t>Maternal health programming contributed to </a:t>
            </a:r>
            <a:r>
              <a:rPr lang="en-US" u="sng" baseline="0" dirty="0" smtClean="0"/>
              <a:t>reported rates </a:t>
            </a:r>
            <a:r>
              <a:rPr lang="en-US" baseline="0" dirty="0" smtClean="0"/>
              <a:t>of </a:t>
            </a:r>
            <a:r>
              <a:rPr lang="en-US" b="1" baseline="0" dirty="0" smtClean="0"/>
              <a:t>96% of women out of camp </a:t>
            </a:r>
            <a:r>
              <a:rPr lang="en-US" baseline="0" dirty="0" smtClean="0"/>
              <a:t>giving birth in hospital, and </a:t>
            </a:r>
            <a:r>
              <a:rPr lang="en-US" b="1" baseline="0" dirty="0" smtClean="0"/>
              <a:t>100% of women in camp giving birth in hospital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LEGAL AID AND COUNSELING</a:t>
            </a:r>
          </a:p>
          <a:p>
            <a:r>
              <a:rPr lang="en-US" baseline="0" dirty="0" smtClean="0"/>
              <a:t>Lebanon: UNHCR, NRC and other key partners are reaching larger numbers of refugees in terms of providing critical information and legal assistance, when required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B729E-2A98-4F05-B09A-622CAEC7694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69924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Birth registration is highly complex (3 steps for nationals, 6 for non-nationals)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/>
              <a:t>CONCLUSION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UNHCR survey conducted at the end of 2015 among 2,500 Syrian refugees who approached UNHCR to record the birth of their new born babies between January and August 2015.  </a:t>
            </a:r>
            <a:endParaRPr lang="en-US" dirty="0" smtClean="0"/>
          </a:p>
          <a:p>
            <a:endParaRPr lang="en-US" b="1" dirty="0" smtClean="0"/>
          </a:p>
          <a:p>
            <a:pPr lvl="0">
              <a:buAutoNum type="arabicPeriod"/>
            </a:pPr>
            <a:r>
              <a:rPr lang="en-US" sz="1200" b="1" dirty="0" smtClean="0"/>
              <a:t>Estimated that 98% obtain a Birth Notification </a:t>
            </a:r>
          </a:p>
          <a:p>
            <a:pPr lvl="0">
              <a:buAutoNum type="arabicPeriod"/>
            </a:pPr>
            <a:r>
              <a:rPr lang="en-US" sz="1200" b="1" dirty="0" smtClean="0"/>
              <a:t>Estimated that 79% are able to obtain a Mukhtar-issued Birth Certificate</a:t>
            </a:r>
          </a:p>
          <a:p>
            <a:pPr lvl="0">
              <a:buAutoNum type="arabicPeriod"/>
            </a:pPr>
            <a:r>
              <a:rPr lang="en-US" sz="1200" dirty="0" smtClean="0"/>
              <a:t>Estimated</a:t>
            </a:r>
            <a:r>
              <a:rPr lang="en-US" sz="1200" baseline="0" dirty="0" smtClean="0"/>
              <a:t> that 32% register the BC with </a:t>
            </a:r>
            <a:r>
              <a:rPr lang="en-US" sz="1200" baseline="0" dirty="0" err="1" smtClean="0"/>
              <a:t>Nofous</a:t>
            </a:r>
            <a:endParaRPr lang="en-US" sz="1200" baseline="0" dirty="0" smtClean="0"/>
          </a:p>
          <a:p>
            <a:pPr lvl="0">
              <a:buAutoNum type="arabicPeriod"/>
            </a:pPr>
            <a:r>
              <a:rPr lang="en-US" sz="1200" baseline="0" dirty="0" smtClean="0"/>
              <a:t> Estimated that 22% register with Foreigner’s Register</a:t>
            </a:r>
            <a:endParaRPr lang="en-US" sz="1200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Lebanon</a:t>
            </a:r>
            <a:r>
              <a:rPr lang="en-US" b="1" baseline="0" dirty="0" smtClean="0"/>
              <a:t>’s 1951 Personal Status Law </a:t>
            </a:r>
          </a:p>
          <a:p>
            <a:r>
              <a:rPr lang="en-US" baseline="0" dirty="0" smtClean="0"/>
              <a:t>First birth registration deadline – 30 days, followed by 1,000 LBP fine</a:t>
            </a:r>
          </a:p>
          <a:p>
            <a:r>
              <a:rPr lang="en-US" baseline="0" dirty="0" smtClean="0"/>
              <a:t>After 1 year – birth can only be registered through a court procedure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Documents required by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mukhtar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(1) the birth notification document; (2) the identity documents of the parents; and (3)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sometimes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also proof of marriage. </a:t>
            </a:r>
            <a:endParaRPr lang="en-US" dirty="0" smtClean="0">
              <a:effectLst/>
            </a:endParaRP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3. </a:t>
            </a:r>
            <a:r>
              <a:rPr lang="en-US" dirty="0" err="1" smtClean="0"/>
              <a:t>Nofous</a:t>
            </a:r>
            <a:r>
              <a:rPr lang="en-US" dirty="0" smtClean="0"/>
              <a:t> </a:t>
            </a:r>
            <a:r>
              <a:rPr lang="en-US" b="1" dirty="0" smtClean="0"/>
              <a:t>should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assign a number to the birth certificate --&gt; even if parents have limited supporting documentation and lack proof of valid stay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Foreigner’s Register:  (1) the birth certificate stamped by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mukhtar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(2) the identity documents of the parents along with proof of marriage (either the family booklet – or the family civil extract stamped by the Ministry of Foreign Affairs in Lebanon and in Syria and issued within the past six months – or valid passports and a certified marriage certificate); and (3) evidence of valid stay such as a return coupon. </a:t>
            </a:r>
            <a:endParaRPr lang="en-US" dirty="0" smtClean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B729E-2A98-4F05-B09A-622CAEC7694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41133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B729E-2A98-4F05-B09A-622CAEC7694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41133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Jordan,</a:t>
            </a:r>
            <a:r>
              <a:rPr lang="en-US" baseline="0" dirty="0" smtClean="0"/>
              <a:t> the number of birth certificates issued in camps increased 12-fold from 2012 (before these measures were in place) to 2015. </a:t>
            </a:r>
          </a:p>
          <a:p>
            <a:r>
              <a:rPr lang="en-US" baseline="0" dirty="0" smtClean="0"/>
              <a:t>In 2013, roughly 300 birth certificates were issued to children born in camps</a:t>
            </a:r>
          </a:p>
          <a:p>
            <a:r>
              <a:rPr lang="en-US" baseline="0" dirty="0" smtClean="0"/>
              <a:t>In 2015, over 3,600 were issued to children born in camps.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Regionally, the percentage of Syrian refugee children born in 3RP countries (Lebanon, Jordan, Iraq, Turkey) who received no documentation from the country of asylum at birth (neither a medical birth notification, nor a birth certificate) was reduced from 35% in 2012 to 7% in 2015.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B729E-2A98-4F05-B09A-622CAEC7694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52414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479" y="270039"/>
            <a:ext cx="8810063" cy="2277042"/>
          </a:xfrm>
        </p:spPr>
        <p:txBody>
          <a:bodyPr tIns="0" bIns="0" anchor="b" anchorCtr="0">
            <a:noAutofit/>
          </a:bodyPr>
          <a:lstStyle>
            <a:lvl1pPr algn="ctr"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79" y="2659180"/>
            <a:ext cx="8810063" cy="1445895"/>
          </a:xfrm>
        </p:spPr>
        <p:txBody>
          <a:bodyPr tIns="0" bIns="0">
            <a:normAutofit/>
          </a:bodyPr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bluestrip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510087"/>
            <a:ext cx="9144000" cy="63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22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89" y="204787"/>
            <a:ext cx="31804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373698" cy="4166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389" y="1299600"/>
            <a:ext cx="3180413" cy="30721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8220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45103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087195"/>
            <a:ext cx="9144000" cy="1423176"/>
          </a:xfrm>
          <a:gradFill flip="none" rotWithShape="1">
            <a:gsLst>
              <a:gs pos="21000">
                <a:schemeClr val="accent2">
                  <a:alpha val="75000"/>
                </a:schemeClr>
              </a:gs>
              <a:gs pos="100000">
                <a:schemeClr val="accent2">
                  <a:alpha val="0"/>
                </a:schemeClr>
              </a:gs>
            </a:gsLst>
            <a:lin ang="16200000" scaled="0"/>
            <a:tileRect/>
          </a:gradFill>
        </p:spPr>
        <p:txBody>
          <a:bodyPr lIns="180000" tIns="0" rIns="180000" bIns="180000" anchor="b" anchorCtr="0"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615983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3317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4870" y="205979"/>
            <a:ext cx="2057400" cy="41730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9034" y="205979"/>
            <a:ext cx="6523436" cy="41730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510087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20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Drag background image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479" y="488987"/>
            <a:ext cx="8810063" cy="2058093"/>
          </a:xfrm>
        </p:spPr>
        <p:txBody>
          <a:bodyPr tIns="0" bIns="0" anchor="b" anchorCtr="0">
            <a:noAutofit/>
          </a:bodyPr>
          <a:lstStyle>
            <a:lvl1pPr algn="ctr"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79" y="2659180"/>
            <a:ext cx="8810063" cy="1445895"/>
          </a:xfrm>
        </p:spPr>
        <p:txBody>
          <a:bodyPr tIns="0" bIns="0">
            <a:normAutofit/>
          </a:bodyPr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429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34" y="2130362"/>
            <a:ext cx="8695919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034" y="924940"/>
            <a:ext cx="8695919" cy="1125140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239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034" y="1299600"/>
            <a:ext cx="4286766" cy="30871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9600"/>
            <a:ext cx="4315146" cy="30871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0594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4598458" y="7299"/>
            <a:ext cx="4545541" cy="4503738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34" y="204348"/>
            <a:ext cx="4221550" cy="96835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034" y="1299600"/>
            <a:ext cx="4221550" cy="30288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6824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Dark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7299"/>
            <a:ext cx="9143999" cy="4503738"/>
          </a:xfrm>
          <a:solidFill>
            <a:schemeClr val="accent2"/>
          </a:solidFill>
        </p:spPr>
        <p:txBody>
          <a:bodyPr anchor="ctr" anchorCtr="0">
            <a:normAutofit/>
          </a:bodyPr>
          <a:lstStyle>
            <a:lvl1pPr marL="0" indent="0" algn="r">
              <a:buFontTx/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picture to placeholder </a:t>
            </a:r>
            <a:br>
              <a:rPr lang="en-US" dirty="0"/>
            </a:br>
            <a:r>
              <a:rPr lang="en-US" dirty="0"/>
              <a:t>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33" y="204348"/>
            <a:ext cx="5206929" cy="96835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034" y="1299600"/>
            <a:ext cx="4112058" cy="3028808"/>
          </a:xfrm>
        </p:spPr>
        <p:txBody>
          <a:bodyPr/>
          <a:lstStyle>
            <a:lvl1pPr>
              <a:buClr>
                <a:schemeClr val="accent3"/>
              </a:buClr>
              <a:defRPr sz="2400">
                <a:solidFill>
                  <a:schemeClr val="tx2"/>
                </a:solidFill>
              </a:defRPr>
            </a:lvl1pPr>
            <a:lvl2pPr>
              <a:buClr>
                <a:schemeClr val="accent3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accent3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accent3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accent3"/>
              </a:buCl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538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Light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7299"/>
            <a:ext cx="9143999" cy="4503738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r">
              <a:buFontTx/>
              <a:buNone/>
              <a:defRPr sz="2000" baseline="0"/>
            </a:lvl1pPr>
          </a:lstStyle>
          <a:p>
            <a:r>
              <a:rPr lang="en-US" dirty="0"/>
              <a:t>Drag picture to placeholder </a:t>
            </a:r>
            <a:br>
              <a:rPr lang="en-US" dirty="0"/>
            </a:br>
            <a:r>
              <a:rPr lang="en-US" dirty="0"/>
              <a:t>or click icon to add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-1"/>
            <a:ext cx="4379485" cy="451103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33" y="204348"/>
            <a:ext cx="5206929" cy="96835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034" y="1299600"/>
            <a:ext cx="4155853" cy="30288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1572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471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9034" y="204348"/>
            <a:ext cx="8754312" cy="968351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034" y="1299104"/>
            <a:ext cx="8754312" cy="3021510"/>
          </a:xfrm>
          <a:prstGeom prst="rect">
            <a:avLst/>
          </a:prstGeom>
        </p:spPr>
        <p:txBody>
          <a:bodyPr vert="horz" lIns="91440" tIns="45720" rIns="9144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9034" y="4854839"/>
            <a:ext cx="652270" cy="1559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pPr/>
              <a:t>19/12/2016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9034" y="4594235"/>
            <a:ext cx="4221550" cy="22769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304" y="4854839"/>
            <a:ext cx="455188" cy="155916"/>
          </a:xfrm>
          <a:prstGeom prst="rect">
            <a:avLst/>
          </a:prstGeom>
        </p:spPr>
        <p:txBody>
          <a:bodyPr vert="horz" lIns="0" tIns="0" rIns="91440" bIns="0" rtlCol="0" anchor="t" anchorCtr="0"/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67" r:id="rId3"/>
    <p:sldLayoutId id="2147493458" r:id="rId4"/>
    <p:sldLayoutId id="2147493459" r:id="rId5"/>
    <p:sldLayoutId id="2147493460" r:id="rId6"/>
    <p:sldLayoutId id="2147493468" r:id="rId7"/>
    <p:sldLayoutId id="2147493469" r:id="rId8"/>
    <p:sldLayoutId id="2147493461" r:id="rId9"/>
    <p:sldLayoutId id="2147493462" r:id="rId10"/>
    <p:sldLayoutId id="2147493463" r:id="rId11"/>
    <p:sldLayoutId id="2147493464" r:id="rId12"/>
    <p:sldLayoutId id="2147493465" r:id="rId13"/>
    <p:sldLayoutId id="2147493466" r:id="rId14"/>
  </p:sldLayoutIdLst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658" y="877636"/>
            <a:ext cx="8810063" cy="2598394"/>
          </a:xfrm>
        </p:spPr>
        <p:txBody>
          <a:bodyPr/>
          <a:lstStyle/>
          <a:p>
            <a:r>
              <a:rPr lang="en-US" sz="54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54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</a:br>
            <a:r>
              <a:rPr lang="en-US" sz="54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54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</a:br>
            <a:r>
              <a:rPr lang="en-US" sz="5400" dirty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5400" dirty="0">
                <a:solidFill>
                  <a:schemeClr val="accent3"/>
                </a:solidFill>
                <a:latin typeface="+mn-lt"/>
                <a:ea typeface="+mn-ea"/>
                <a:cs typeface="+mn-cs"/>
              </a:rPr>
            </a:br>
            <a:r>
              <a:rPr lang="en-US" sz="48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Promoting access to</a:t>
            </a:r>
            <a:r>
              <a:rPr lang="en-US" sz="54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54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</a:br>
            <a:r>
              <a:rPr lang="en-US" sz="48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Civil Status Documentation</a:t>
            </a:r>
            <a:r>
              <a:rPr lang="en-US" sz="40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 </a:t>
            </a:r>
            <a:br>
              <a:rPr lang="en-US" sz="40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</a:br>
            <a:r>
              <a:rPr lang="en-US" sz="40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40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</a:br>
            <a:r>
              <a:rPr lang="en-US" sz="40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40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</a:br>
            <a:r>
              <a:rPr lang="en-US" sz="2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20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</a:br>
            <a:endParaRPr lang="en-GB" sz="2000" dirty="0">
              <a:solidFill>
                <a:schemeClr val="accent3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429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0253" y="1259528"/>
            <a:ext cx="880697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GB" sz="2000" b="1" dirty="0" smtClean="0">
                <a:solidFill>
                  <a:srgbClr val="3366FF"/>
                </a:solidFill>
              </a:rPr>
              <a:t>BIRTH REGISTRATION </a:t>
            </a:r>
          </a:p>
          <a:p>
            <a:pPr marL="742950" lvl="2" indent="-285750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UNHCR Executive Committee Conclusion 111 on Civil Registration (2013)</a:t>
            </a:r>
            <a:endParaRPr lang="en-GB" b="1" dirty="0" smtClean="0"/>
          </a:p>
          <a:p>
            <a:pPr marL="742950" lvl="2" indent="-285750">
              <a:buFont typeface="Arial"/>
              <a:buChar char="•"/>
            </a:pPr>
            <a:r>
              <a:rPr lang="en-GB" dirty="0" smtClean="0"/>
              <a:t>Global Action Plan to End Statelessness (2014)</a:t>
            </a:r>
            <a:endParaRPr lang="en-GB" dirty="0"/>
          </a:p>
          <a:p>
            <a:pPr marL="742950" lvl="2" indent="-285750">
              <a:buFont typeface="Arial"/>
              <a:buChar char="•"/>
            </a:pPr>
            <a:r>
              <a:rPr lang="en-GB" dirty="0" smtClean="0"/>
              <a:t>UNHCR Global </a:t>
            </a:r>
            <a:r>
              <a:rPr lang="en-GB" dirty="0"/>
              <a:t>Strategic Priority </a:t>
            </a:r>
            <a:r>
              <a:rPr lang="en-GB" dirty="0" smtClean="0"/>
              <a:t>2</a:t>
            </a:r>
          </a:p>
          <a:p>
            <a:pPr marL="742950" lvl="2" indent="-285750">
              <a:buFont typeface="Arial"/>
              <a:buChar char="•"/>
            </a:pPr>
            <a:r>
              <a:rPr lang="en-GB" dirty="0" smtClean="0"/>
              <a:t>Art 7, Convention on the Rights of the Child; Art 24, Convention on Civil and Political Rights</a:t>
            </a:r>
            <a:endParaRPr lang="en-GB" dirty="0"/>
          </a:p>
          <a:p>
            <a:pPr marL="0" lvl="1"/>
            <a:endParaRPr lang="en-GB" b="1" dirty="0" smtClean="0">
              <a:solidFill>
                <a:srgbClr val="3366FF"/>
              </a:solidFill>
            </a:endParaRPr>
          </a:p>
          <a:p>
            <a:pPr marL="0" lvl="1"/>
            <a:r>
              <a:rPr lang="en-GB" sz="2000" b="1" dirty="0" smtClean="0">
                <a:solidFill>
                  <a:srgbClr val="3366FF"/>
                </a:solidFill>
              </a:rPr>
              <a:t>MARRIAGE REGISTRATION </a:t>
            </a:r>
            <a:endParaRPr lang="en-GB" sz="2000" b="1" dirty="0">
              <a:solidFill>
                <a:srgbClr val="3366FF"/>
              </a:solidFill>
            </a:endParaRPr>
          </a:p>
          <a:p>
            <a:pPr marL="742950" lvl="2" indent="-285750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Art 16, Convention </a:t>
            </a:r>
            <a:r>
              <a:rPr lang="en-GB" dirty="0">
                <a:solidFill>
                  <a:srgbClr val="000000"/>
                </a:solidFill>
              </a:rPr>
              <a:t>on the Elimination of Discrimination against Women</a:t>
            </a:r>
          </a:p>
          <a:p>
            <a:pPr marL="742950" lvl="2" indent="-285750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Women’s rights to family life and family unity, among others – and ability to register births of children</a:t>
            </a:r>
          </a:p>
          <a:p>
            <a:pPr marL="742950" lvl="2" indent="-285750">
              <a:buFont typeface="Arial"/>
              <a:buChar char="•"/>
            </a:pPr>
            <a:endParaRPr lang="en-GB" dirty="0">
              <a:solidFill>
                <a:srgbClr val="000000"/>
              </a:solidFill>
            </a:endParaRPr>
          </a:p>
          <a:p>
            <a:pPr marL="285750" lvl="1" indent="-285750">
              <a:buFont typeface="Arial"/>
              <a:buChar char="•"/>
            </a:pPr>
            <a:endParaRPr lang="en-GB" dirty="0" smtClean="0"/>
          </a:p>
          <a:p>
            <a:pPr marL="0" lvl="1"/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087087" y="441728"/>
            <a:ext cx="67517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000000"/>
                </a:solidFill>
              </a:rPr>
              <a:t>International Instruments and Guidance</a:t>
            </a:r>
            <a:endParaRPr lang="en-GB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654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34" y="110665"/>
            <a:ext cx="8754312" cy="54512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Birth Registration: Protection Concerns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163" y="895201"/>
            <a:ext cx="8754312" cy="400758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6200" b="1" dirty="0" smtClean="0"/>
              <a:t>Statelessness: </a:t>
            </a:r>
          </a:p>
          <a:p>
            <a:r>
              <a:rPr lang="en-US" sz="5000" dirty="0" smtClean="0"/>
              <a:t>Syrian children born abroad acquire nationality from their fathers. </a:t>
            </a:r>
          </a:p>
          <a:p>
            <a:pPr marL="0" indent="0">
              <a:buNone/>
            </a:pPr>
            <a:endParaRPr lang="en-US" sz="5000" dirty="0" smtClean="0"/>
          </a:p>
          <a:p>
            <a:r>
              <a:rPr lang="en-US" sz="5000" dirty="0" smtClean="0"/>
              <a:t>The lack of a birth certificate does not make them stateless – </a:t>
            </a:r>
            <a:r>
              <a:rPr lang="en-US" sz="5000" i="1" dirty="0" smtClean="0"/>
              <a:t>but creates a risk of statelessness if they cannot prove their paternity. </a:t>
            </a:r>
          </a:p>
          <a:p>
            <a:pPr marL="0" indent="0">
              <a:buNone/>
            </a:pPr>
            <a:endParaRPr lang="en-US" sz="5000" dirty="0" smtClean="0"/>
          </a:p>
          <a:p>
            <a:pPr marL="0" indent="0">
              <a:buNone/>
            </a:pPr>
            <a:r>
              <a:rPr lang="en-US" sz="6200" b="1" dirty="0" smtClean="0"/>
              <a:t>Child Protection Risks at Various Stages of Life: </a:t>
            </a:r>
          </a:p>
          <a:p>
            <a:r>
              <a:rPr lang="en-US" sz="5000" i="1" dirty="0" smtClean="0"/>
              <a:t>Infancy</a:t>
            </a:r>
            <a:r>
              <a:rPr lang="en-US" sz="5000" dirty="0" smtClean="0"/>
              <a:t> –  Preventing and resolving family separation </a:t>
            </a:r>
          </a:p>
          <a:p>
            <a:endParaRPr lang="en-US" sz="5000" dirty="0" smtClean="0"/>
          </a:p>
          <a:p>
            <a:r>
              <a:rPr lang="en-US" sz="5000" i="1" dirty="0" smtClean="0"/>
              <a:t>Early Childhood </a:t>
            </a:r>
            <a:r>
              <a:rPr lang="en-US" sz="5000" dirty="0" smtClean="0"/>
              <a:t>– </a:t>
            </a:r>
            <a:r>
              <a:rPr lang="en-US" sz="5000" dirty="0"/>
              <a:t>A</a:t>
            </a:r>
            <a:r>
              <a:rPr lang="en-US" sz="5000" dirty="0" smtClean="0"/>
              <a:t>ccess to health, education, other rights and services</a:t>
            </a:r>
          </a:p>
          <a:p>
            <a:endParaRPr lang="en-US" sz="5000" dirty="0" smtClean="0"/>
          </a:p>
          <a:p>
            <a:r>
              <a:rPr lang="en-US" sz="5000" i="1" dirty="0" smtClean="0"/>
              <a:t>Adolescence</a:t>
            </a:r>
            <a:r>
              <a:rPr lang="en-US" sz="5000" dirty="0" smtClean="0"/>
              <a:t> – Preventing child marriage, child labour, child recruitment</a:t>
            </a:r>
          </a:p>
          <a:p>
            <a:pPr marL="0" indent="0">
              <a:buNone/>
            </a:pPr>
            <a:r>
              <a:rPr lang="en-US" sz="5000" dirty="0" smtClean="0"/>
              <a:t> </a:t>
            </a:r>
          </a:p>
          <a:p>
            <a:r>
              <a:rPr lang="en-US" sz="5000" i="1" dirty="0" smtClean="0"/>
              <a:t>Lifelong</a:t>
            </a:r>
            <a:r>
              <a:rPr lang="en-US" sz="5000" dirty="0" smtClean="0"/>
              <a:t> – IF the failure to register a child’s birth does result in statelessness, this condition can be lifelong and passed on to subsequent generations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418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34" y="204349"/>
            <a:ext cx="8754312" cy="857402"/>
          </a:xfrm>
        </p:spPr>
        <p:txBody>
          <a:bodyPr/>
          <a:lstStyle/>
          <a:p>
            <a:r>
              <a:rPr lang="en-US" dirty="0" smtClean="0"/>
              <a:t>Marriage Registration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Enhances enjoyment of women’s rights – property, inheritance, alimony, child custody, ability to remarry in cases where they are widowed or divorced</a:t>
            </a:r>
          </a:p>
          <a:p>
            <a:endParaRPr lang="en-US" dirty="0" smtClean="0"/>
          </a:p>
          <a:p>
            <a:r>
              <a:rPr lang="en-US" dirty="0" smtClean="0"/>
              <a:t>Facilitates registration of births, including from subsequent marriages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807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34" y="0"/>
            <a:ext cx="8754312" cy="638806"/>
          </a:xfrm>
        </p:spPr>
        <p:txBody>
          <a:bodyPr/>
          <a:lstStyle/>
          <a:p>
            <a:r>
              <a:rPr lang="en-US" dirty="0" smtClean="0"/>
              <a:t>Approach with the 3RP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163" y="684281"/>
            <a:ext cx="8754312" cy="42809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3300" b="1" dirty="0" smtClean="0"/>
              <a:t>Multi-sectoral </a:t>
            </a:r>
            <a:r>
              <a:rPr lang="en-GB" sz="3300" b="1" dirty="0"/>
              <a:t>approach to </a:t>
            </a:r>
            <a:r>
              <a:rPr lang="en-GB" sz="3300" b="1" dirty="0" smtClean="0"/>
              <a:t>delivering </a:t>
            </a:r>
            <a:r>
              <a:rPr lang="en-GB" sz="3300" b="1" dirty="0"/>
              <a:t>tailored support </a:t>
            </a:r>
            <a:r>
              <a:rPr lang="en-GB" sz="3300" dirty="0" smtClean="0"/>
              <a:t>in </a:t>
            </a:r>
            <a:r>
              <a:rPr lang="en-GB" sz="3300" dirty="0"/>
              <a:t>registering new births, with </a:t>
            </a:r>
            <a:r>
              <a:rPr lang="en-GB" sz="3300" dirty="0" smtClean="0"/>
              <a:t>active coordination within </a:t>
            </a:r>
            <a:r>
              <a:rPr lang="en-GB" sz="3300" dirty="0"/>
              <a:t>local and national protection working groups</a:t>
            </a:r>
            <a:r>
              <a:rPr lang="en-US" sz="3300" dirty="0"/>
              <a:t> </a:t>
            </a:r>
          </a:p>
          <a:p>
            <a:pPr marL="0" indent="0">
              <a:buNone/>
            </a:pPr>
            <a:endParaRPr lang="en-US" sz="3300" dirty="0" smtClean="0"/>
          </a:p>
          <a:p>
            <a:r>
              <a:rPr lang="en-US" sz="3300" dirty="0" smtClean="0"/>
              <a:t>National And Regional Coordination </a:t>
            </a:r>
          </a:p>
          <a:p>
            <a:pPr lvl="1"/>
            <a:r>
              <a:rPr lang="en-US" sz="2900" dirty="0" smtClean="0"/>
              <a:t>3RP brings together over 200 partners</a:t>
            </a:r>
          </a:p>
          <a:p>
            <a:pPr lvl="1"/>
            <a:r>
              <a:rPr lang="en-US" sz="2900" dirty="0" smtClean="0"/>
              <a:t>Advocacy through No Lost Generation and other platforms</a:t>
            </a:r>
          </a:p>
          <a:p>
            <a:pPr lvl="1"/>
            <a:r>
              <a:rPr lang="en-US" sz="2900" dirty="0" smtClean="0"/>
              <a:t>Protection Working Groups and </a:t>
            </a:r>
            <a:r>
              <a:rPr lang="en-US" sz="2900" dirty="0" err="1" smtClean="0"/>
              <a:t>specialised</a:t>
            </a:r>
            <a:r>
              <a:rPr lang="en-US" sz="2900" dirty="0" smtClean="0"/>
              <a:t> sub-groups</a:t>
            </a:r>
          </a:p>
          <a:p>
            <a:endParaRPr lang="en-US" sz="3300" dirty="0" smtClean="0"/>
          </a:p>
          <a:p>
            <a:r>
              <a:rPr lang="en-US" sz="3300" dirty="0"/>
              <a:t>G</a:t>
            </a:r>
            <a:r>
              <a:rPr lang="en-US" sz="3300" dirty="0" smtClean="0"/>
              <a:t>reater integration with maternal health sector (with significant improvements)</a:t>
            </a:r>
          </a:p>
          <a:p>
            <a:endParaRPr lang="en-US" sz="3300" dirty="0" smtClean="0"/>
          </a:p>
          <a:p>
            <a:r>
              <a:rPr lang="en-US" sz="3300" dirty="0" smtClean="0"/>
              <a:t>Legal aid and counseling </a:t>
            </a:r>
          </a:p>
          <a:p>
            <a:endParaRPr lang="en-US" sz="3300" dirty="0" smtClean="0"/>
          </a:p>
          <a:p>
            <a:r>
              <a:rPr lang="en-US" sz="3300" dirty="0" smtClean="0"/>
              <a:t>Community engagement &amp; awareness raising</a:t>
            </a:r>
          </a:p>
          <a:p>
            <a:endParaRPr lang="en-US" sz="3300" dirty="0" smtClean="0"/>
          </a:p>
          <a:p>
            <a:r>
              <a:rPr lang="en-US" sz="3300" dirty="0" smtClean="0"/>
              <a:t>Joint advocacy for accessible national systems and procedures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720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34" y="204349"/>
            <a:ext cx="8754312" cy="399391"/>
          </a:xfrm>
        </p:spPr>
        <p:txBody>
          <a:bodyPr>
            <a:noAutofit/>
          </a:bodyPr>
          <a:lstStyle/>
          <a:p>
            <a:r>
              <a:rPr lang="en-US" sz="2400" dirty="0" smtClean="0"/>
              <a:t>Lebanon: Birth Registration Procedures and Challenges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896502"/>
            <a:ext cx="4486767" cy="424699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000" b="1" dirty="0" smtClean="0">
                <a:solidFill>
                  <a:srgbClr val="7F7F7F"/>
                </a:solidFill>
              </a:rPr>
              <a:t>STEPS </a:t>
            </a:r>
          </a:p>
          <a:p>
            <a:pPr marL="742950" indent="-742950">
              <a:buFont typeface="+mj-lt"/>
              <a:buAutoNum type="arabicPeriod"/>
            </a:pP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/>
              <a:t>1. Obtain Birth Notification</a:t>
            </a:r>
          </a:p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/>
              <a:t>2. Obtain Birth Certificate from Mukhtar</a:t>
            </a:r>
          </a:p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r>
              <a:rPr lang="en-US" sz="7200" b="1" dirty="0" smtClean="0">
                <a:solidFill>
                  <a:schemeClr val="bg2"/>
                </a:solidFill>
              </a:rPr>
              <a:t>3. Register with </a:t>
            </a:r>
            <a:r>
              <a:rPr lang="en-US" sz="7200" b="1" dirty="0" err="1" smtClean="0">
                <a:solidFill>
                  <a:schemeClr val="bg2"/>
                </a:solidFill>
              </a:rPr>
              <a:t>Nofous</a:t>
            </a:r>
            <a:r>
              <a:rPr lang="en-US" sz="7200" b="1" dirty="0" smtClean="0">
                <a:solidFill>
                  <a:schemeClr val="bg2"/>
                </a:solidFill>
              </a:rPr>
              <a:t> </a:t>
            </a:r>
          </a:p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/>
              <a:t>4. Foreigner’s Register of the PSD</a:t>
            </a:r>
          </a:p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/>
              <a:t>5. Lebanon’s Ministry of Foreign Affairs</a:t>
            </a:r>
          </a:p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/>
              <a:t>6. Syrian Embassy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03486" y="811926"/>
            <a:ext cx="4559860" cy="424699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000" b="1" dirty="0" smtClean="0">
                <a:solidFill>
                  <a:srgbClr val="7F7F7F"/>
                </a:solidFill>
              </a:rPr>
              <a:t>CHALLENGES</a:t>
            </a:r>
          </a:p>
          <a:p>
            <a:pPr marL="0" lv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sz="1600" b="1" dirty="0" smtClean="0"/>
              <a:t>1 </a:t>
            </a:r>
            <a:r>
              <a:rPr lang="en-US" sz="1600" b="1" dirty="0"/>
              <a:t>Year </a:t>
            </a:r>
            <a:r>
              <a:rPr lang="en-US" sz="1600" b="1" dirty="0" smtClean="0"/>
              <a:t>Deadline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If </a:t>
            </a:r>
            <a:r>
              <a:rPr lang="en-US" sz="1600" dirty="0"/>
              <a:t>birth certificate is not registered with the </a:t>
            </a:r>
            <a:r>
              <a:rPr lang="en-US" sz="1600" dirty="0" err="1"/>
              <a:t>Nofous</a:t>
            </a:r>
            <a:r>
              <a:rPr lang="en-US" sz="1600" dirty="0"/>
              <a:t> within 1 year (step 3), a court case must be </a:t>
            </a:r>
            <a:r>
              <a:rPr lang="en-US" sz="1600" dirty="0" smtClean="0"/>
              <a:t>filed</a:t>
            </a:r>
          </a:p>
          <a:p>
            <a:endParaRPr lang="en-US" sz="1600" dirty="0"/>
          </a:p>
          <a:p>
            <a:pPr marL="0" lvl="0" indent="0">
              <a:buNone/>
            </a:pPr>
            <a:r>
              <a:rPr lang="en-US" sz="1600" b="1" dirty="0" smtClean="0"/>
              <a:t>Lack </a:t>
            </a:r>
            <a:r>
              <a:rPr lang="en-US" sz="1600" b="1" dirty="0"/>
              <a:t>of legal stay </a:t>
            </a:r>
            <a:r>
              <a:rPr lang="en-US" sz="1600" b="1" dirty="0" smtClean="0"/>
              <a:t>(only 40% have it)</a:t>
            </a:r>
          </a:p>
          <a:p>
            <a:r>
              <a:rPr lang="en-US" sz="1600" dirty="0" smtClean="0"/>
              <a:t>Limits </a:t>
            </a:r>
            <a:r>
              <a:rPr lang="en-US" sz="1600" dirty="0"/>
              <a:t>freedom of movement to reach </a:t>
            </a:r>
            <a:r>
              <a:rPr lang="en-US" sz="1600" dirty="0" smtClean="0"/>
              <a:t>necessary offices</a:t>
            </a:r>
          </a:p>
          <a:p>
            <a:r>
              <a:rPr lang="en-US" sz="1600" dirty="0" smtClean="0"/>
              <a:t>Prevents </a:t>
            </a:r>
            <a:r>
              <a:rPr lang="en-US" sz="1600" dirty="0"/>
              <a:t>registering the birth certificate with Foreigner’s Registry </a:t>
            </a:r>
            <a:r>
              <a:rPr lang="en-US" sz="1600" dirty="0" smtClean="0">
                <a:sym typeface="Wingdings"/>
              </a:rPr>
              <a:t></a:t>
            </a:r>
            <a:r>
              <a:rPr lang="en-US" sz="1600" dirty="0" smtClean="0"/>
              <a:t> </a:t>
            </a:r>
            <a:r>
              <a:rPr lang="en-US" sz="1600" u="sng" dirty="0"/>
              <a:t>birth will not be included in national </a:t>
            </a:r>
            <a:r>
              <a:rPr lang="en-US" sz="1600" u="sng" dirty="0" smtClean="0"/>
              <a:t>statistics</a:t>
            </a:r>
          </a:p>
          <a:p>
            <a:pPr marL="0" lvl="0" indent="0">
              <a:buNone/>
            </a:pPr>
            <a:endParaRPr lang="en-US" sz="1400" u="sng" dirty="0"/>
          </a:p>
          <a:p>
            <a:pPr marL="0" lvl="0" indent="0">
              <a:buNone/>
            </a:pPr>
            <a:endParaRPr lang="en-US" sz="14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247961" y="2040225"/>
            <a:ext cx="1530290" cy="5204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633136" y="3393435"/>
            <a:ext cx="1145115" cy="3226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0" y="2300457"/>
            <a:ext cx="3372883" cy="832745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154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34" y="204349"/>
            <a:ext cx="8754312" cy="399391"/>
          </a:xfrm>
        </p:spPr>
        <p:txBody>
          <a:bodyPr>
            <a:noAutofit/>
          </a:bodyPr>
          <a:lstStyle/>
          <a:p>
            <a:r>
              <a:rPr lang="en-US" sz="2400" dirty="0" smtClean="0"/>
              <a:t>Jordan: Birth Registration Procedures and Challenges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" y="896502"/>
            <a:ext cx="2706633" cy="3995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7F7F7F"/>
                </a:solidFill>
              </a:rPr>
              <a:t>STEPS </a:t>
            </a:r>
            <a:endParaRPr lang="en-US" sz="1200" dirty="0" smtClean="0"/>
          </a:p>
          <a:p>
            <a:pPr marL="0" indent="0">
              <a:buNone/>
            </a:pPr>
            <a:r>
              <a:rPr lang="en-US" sz="1600" dirty="0" smtClean="0"/>
              <a:t>1. Obtain Birth Notification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2. Register Birth with the Civil Status Department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789916" y="811926"/>
            <a:ext cx="2758686" cy="424699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000" b="1" dirty="0" smtClean="0">
                <a:solidFill>
                  <a:srgbClr val="7F7F7F"/>
                </a:solidFill>
              </a:rPr>
              <a:t>CHALLENGES</a:t>
            </a:r>
            <a:endParaRPr lang="en-US" sz="1400" b="1" dirty="0"/>
          </a:p>
          <a:p>
            <a:pPr marL="0" indent="0">
              <a:buNone/>
            </a:pPr>
            <a:r>
              <a:rPr lang="en-US" sz="1600" dirty="0" smtClean="0"/>
              <a:t>1 </a:t>
            </a:r>
            <a:r>
              <a:rPr lang="en-US" sz="1600" dirty="0"/>
              <a:t>Year </a:t>
            </a:r>
            <a:r>
              <a:rPr lang="en-US" sz="1600" dirty="0" smtClean="0"/>
              <a:t>Deadline 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Informal Marriages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Loss and destruction of Syrian identity documents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Children born in Syria but never documented or registered there</a:t>
            </a:r>
          </a:p>
          <a:p>
            <a:pPr marL="0" indent="0">
              <a:buNone/>
            </a:pPr>
            <a:endParaRPr lang="en-US" sz="1600" u="sng" dirty="0"/>
          </a:p>
          <a:p>
            <a:pPr marL="0" indent="0">
              <a:buNone/>
            </a:pPr>
            <a:r>
              <a:rPr lang="en-US" sz="1600" dirty="0" smtClean="0"/>
              <a:t>Remoteness of judicial and civil registration services </a:t>
            </a:r>
            <a:endParaRPr lang="en-US" sz="1400" dirty="0"/>
          </a:p>
          <a:p>
            <a:pPr marL="0" lvl="0" indent="0">
              <a:buNone/>
            </a:pPr>
            <a:endParaRPr lang="en-US" sz="14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663112" y="802818"/>
            <a:ext cx="3227141" cy="4246998"/>
          </a:xfrm>
          <a:prstGeom prst="rect">
            <a:avLst/>
          </a:prstGeom>
        </p:spPr>
        <p:txBody>
          <a:bodyPr vert="horz" lIns="91440" tIns="45720" rIns="9144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000" b="1" dirty="0" smtClean="0">
                <a:solidFill>
                  <a:srgbClr val="3366FF"/>
                </a:solidFill>
              </a:rPr>
              <a:t>SOLUTIONS</a:t>
            </a:r>
            <a:endParaRPr lang="en-US" sz="1400" b="1" dirty="0" smtClean="0">
              <a:solidFill>
                <a:srgbClr val="3366FF"/>
              </a:solidFill>
            </a:endParaRPr>
          </a:p>
          <a:p>
            <a:pPr marL="0" indent="0">
              <a:buFont typeface="Arial"/>
              <a:buNone/>
            </a:pPr>
            <a:r>
              <a:rPr lang="en-US" sz="1400" dirty="0" smtClean="0"/>
              <a:t>Waiver of deadline</a:t>
            </a:r>
          </a:p>
          <a:p>
            <a:pPr marL="0" indent="0">
              <a:buFont typeface="Arial"/>
              <a:buNone/>
            </a:pPr>
            <a:endParaRPr lang="en-US" sz="1400" dirty="0"/>
          </a:p>
          <a:p>
            <a:pPr marL="0" indent="0">
              <a:buFont typeface="Arial"/>
              <a:buNone/>
            </a:pPr>
            <a:r>
              <a:rPr lang="en-US" sz="1400" dirty="0" smtClean="0"/>
              <a:t>Time-bound waiver periods in 2014 and 2015. Policy for informal marriages in Syria. </a:t>
            </a:r>
          </a:p>
          <a:p>
            <a:pPr marL="0" indent="0">
              <a:buFont typeface="Arial"/>
              <a:buNone/>
            </a:pPr>
            <a:endParaRPr lang="en-US" sz="1400" dirty="0"/>
          </a:p>
          <a:p>
            <a:pPr marL="0" indent="0">
              <a:buFont typeface="Arial"/>
              <a:buNone/>
            </a:pPr>
            <a:r>
              <a:rPr lang="en-US" sz="1400" dirty="0" smtClean="0"/>
              <a:t>Acceptance of photocopies and witness testimony</a:t>
            </a:r>
            <a:endParaRPr lang="en-US" sz="20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400" dirty="0" smtClean="0"/>
              <a:t>Issuance of alternative documentation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Mobile and in-camp judicial and civil registration services</a:t>
            </a:r>
          </a:p>
          <a:p>
            <a:pPr marL="0" indent="0">
              <a:buFont typeface="Arial"/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195322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34" y="-279828"/>
            <a:ext cx="8754312" cy="968351"/>
          </a:xfrm>
        </p:spPr>
        <p:txBody>
          <a:bodyPr/>
          <a:lstStyle/>
          <a:p>
            <a:r>
              <a:rPr lang="en-US" dirty="0" smtClean="0"/>
              <a:t>Regional trends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34" y="863973"/>
            <a:ext cx="8754312" cy="407004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charset="2"/>
              <a:buChar char="ü"/>
            </a:pPr>
            <a:r>
              <a:rPr lang="en-US" dirty="0"/>
              <a:t>I</a:t>
            </a:r>
            <a:r>
              <a:rPr lang="en-US" dirty="0" smtClean="0"/>
              <a:t>ncrease in the number and percentage of Syrian refugee children registered and documented at birth</a:t>
            </a:r>
          </a:p>
          <a:p>
            <a:pPr>
              <a:buFont typeface="Wingdings" charset="2"/>
              <a:buChar char="ü"/>
            </a:pPr>
            <a:endParaRPr lang="en-US" dirty="0" smtClean="0"/>
          </a:p>
          <a:p>
            <a:pPr>
              <a:buFont typeface="Wingdings" charset="2"/>
              <a:buChar char="ü"/>
            </a:pPr>
            <a:r>
              <a:rPr lang="en-US" dirty="0" smtClean="0"/>
              <a:t>If all stages of an official birth registration procedure cannot be completed immediately, </a:t>
            </a:r>
            <a:r>
              <a:rPr lang="en-US" u="sng" dirty="0" smtClean="0"/>
              <a:t>refugee children have a minimum level of documentation</a:t>
            </a:r>
            <a:r>
              <a:rPr lang="en-US" dirty="0" smtClean="0"/>
              <a:t> that: 1) helps to establish key facts related to their protection; 2) allows for the official birth registration procedure to be completed at a later date</a:t>
            </a:r>
          </a:p>
          <a:p>
            <a:pPr>
              <a:buFont typeface="Wingdings" charset="2"/>
              <a:buChar char="ü"/>
            </a:pPr>
            <a:endParaRPr lang="en-US" dirty="0" smtClean="0"/>
          </a:p>
          <a:p>
            <a:pPr>
              <a:buFont typeface="Wingdings" charset="2"/>
              <a:buChar char="ü"/>
            </a:pPr>
            <a:r>
              <a:rPr lang="en-US" dirty="0" smtClean="0"/>
              <a:t>Governments, communities and humanitarian actors are more engaged; civil registration systems, in many cases, are becoming more accessible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014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0525" y="0"/>
            <a:ext cx="8753475" cy="714375"/>
          </a:xfrm>
        </p:spPr>
        <p:txBody>
          <a:bodyPr>
            <a:normAutofit/>
          </a:bodyPr>
          <a:lstStyle/>
          <a:p>
            <a:pPr lvl="0"/>
            <a:r>
              <a:rPr lang="en-US" sz="1500" u="sng" dirty="0"/>
              <a:t/>
            </a:r>
            <a:br>
              <a:rPr lang="en-US" sz="1500" u="sng" dirty="0"/>
            </a:br>
            <a:r>
              <a:rPr lang="en-GB" sz="1500" dirty="0">
                <a:latin typeface="Calibri" panose="020F0502020204030204" pitchFamily="34" charset="0"/>
              </a:rPr>
              <a:t/>
            </a:r>
            <a:br>
              <a:rPr lang="en-GB" sz="1500" dirty="0">
                <a:latin typeface="Calibri" panose="020F0502020204030204" pitchFamily="34" charset="0"/>
              </a:rPr>
            </a:br>
            <a:endParaRPr lang="en-GB" sz="15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6200" y="0"/>
            <a:ext cx="9067800" cy="4871557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 smtClean="0">
                <a:solidFill>
                  <a:srgbClr val="0070C0"/>
                </a:solidFill>
              </a:rPr>
              <a:t>UNHCR Registration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800" i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 smtClean="0"/>
              <a:t>A </a:t>
            </a:r>
            <a:r>
              <a:rPr lang="en-US" sz="2400" b="1" dirty="0" smtClean="0">
                <a:solidFill>
                  <a:srgbClr val="0000FF"/>
                </a:solidFill>
              </a:rPr>
              <a:t>protection tool </a:t>
            </a:r>
            <a:r>
              <a:rPr lang="en-US" sz="2400" dirty="0" smtClean="0"/>
              <a:t>to verify family composition &amp; manage assistance </a:t>
            </a:r>
          </a:p>
          <a:p>
            <a:pPr>
              <a:lnSpc>
                <a:spcPct val="120000"/>
              </a:lnSpc>
            </a:pPr>
            <a:endParaRPr lang="en-US" sz="2000" b="1" dirty="0" smtClean="0"/>
          </a:p>
          <a:p>
            <a:pPr>
              <a:lnSpc>
                <a:spcPct val="120000"/>
              </a:lnSpc>
            </a:pPr>
            <a:r>
              <a:rPr lang="en-US" sz="2000" b="1" dirty="0" smtClean="0"/>
              <a:t>Marriages </a:t>
            </a:r>
            <a:r>
              <a:rPr lang="en-US" sz="2000" dirty="0" smtClean="0"/>
              <a:t>– </a:t>
            </a:r>
            <a:r>
              <a:rPr lang="en-GB" sz="2000" dirty="0"/>
              <a:t>R</a:t>
            </a:r>
            <a:r>
              <a:rPr lang="en-GB" sz="2000" dirty="0" smtClean="0"/>
              <a:t>egistration as a family not limited to those with formal </a:t>
            </a:r>
            <a:r>
              <a:rPr lang="en-GB" sz="2000" dirty="0"/>
              <a:t>marriage certificates. Informal proof of marriage is also </a:t>
            </a:r>
            <a:r>
              <a:rPr lang="en-GB" sz="2000" dirty="0" smtClean="0"/>
              <a:t>accepted. If there are no documents proving marital status, UNHCR verifies family </a:t>
            </a:r>
            <a:r>
              <a:rPr lang="en-GB" sz="2000" dirty="0"/>
              <a:t>composition </a:t>
            </a:r>
            <a:r>
              <a:rPr lang="en-US" sz="2000" dirty="0" smtClean="0"/>
              <a:t>per established procedures.</a:t>
            </a:r>
          </a:p>
          <a:p>
            <a:pPr>
              <a:lnSpc>
                <a:spcPct val="120000"/>
              </a:lnSpc>
            </a:pPr>
            <a:endParaRPr lang="en-US" sz="2000" dirty="0" smtClean="0"/>
          </a:p>
          <a:p>
            <a:pPr>
              <a:lnSpc>
                <a:spcPct val="120000"/>
              </a:lnSpc>
            </a:pPr>
            <a:r>
              <a:rPr lang="en-US" sz="2000" b="1" dirty="0" smtClean="0"/>
              <a:t>Births</a:t>
            </a:r>
            <a:r>
              <a:rPr lang="en-US" sz="2000" dirty="0" smtClean="0"/>
              <a:t> – Record birth notifications and birth certificates. But our records capture the documentation the family has when adding a newborn to their file – we encourage refugees to bring new/updated documents to UNHCR as they obtain them, but this is not always done. Need to triangulate data on birth registration with other data sources.</a:t>
            </a:r>
          </a:p>
          <a:p>
            <a:pPr>
              <a:lnSpc>
                <a:spcPct val="120000"/>
              </a:lnSpc>
            </a:pPr>
            <a:endParaRPr lang="en-US" sz="2000" b="1" dirty="0" smtClean="0"/>
          </a:p>
          <a:p>
            <a:pPr>
              <a:lnSpc>
                <a:spcPct val="120000"/>
              </a:lnSpc>
            </a:pPr>
            <a:r>
              <a:rPr lang="en-US" sz="2000" b="1" dirty="0" smtClean="0"/>
              <a:t>Deaths</a:t>
            </a:r>
            <a:r>
              <a:rPr lang="en-US" sz="2000" dirty="0" smtClean="0"/>
              <a:t> – Generally recorded upon provision of a death certificate.</a:t>
            </a:r>
            <a:endParaRPr lang="en-GB" sz="1125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01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HCR2016">
  <a:themeElements>
    <a:clrScheme name="UNHCR2016">
      <a:dk1>
        <a:sysClr val="windowText" lastClr="000000"/>
      </a:dk1>
      <a:lt1>
        <a:sysClr val="window" lastClr="FFFFFF"/>
      </a:lt1>
      <a:dk2>
        <a:srgbClr val="FFFFFF"/>
      </a:dk2>
      <a:lt2>
        <a:srgbClr val="0072BC"/>
      </a:lt2>
      <a:accent1>
        <a:srgbClr val="0072BC"/>
      </a:accent1>
      <a:accent2>
        <a:srgbClr val="000000"/>
      </a:accent2>
      <a:accent3>
        <a:srgbClr val="FAEB00"/>
      </a:accent3>
      <a:accent4>
        <a:srgbClr val="17375F"/>
      </a:accent4>
      <a:accent5>
        <a:srgbClr val="08B499"/>
      </a:accent5>
      <a:accent6>
        <a:srgbClr val="EF4960"/>
      </a:accent6>
      <a:hlink>
        <a:srgbClr val="0072BC"/>
      </a:hlink>
      <a:folHlink>
        <a:srgbClr val="0072BC"/>
      </a:folHlink>
    </a:clrScheme>
    <a:fontScheme name="UNHCR2016">
      <a:majorFont>
        <a:latin typeface="Arial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RF241520_UNHCR2016-Template.potx" id="{5840FABE-AAEB-4A8F-83F1-7137D82985A1}" vid="{91F31E85-35AA-48B7-9D48-DE684B2108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8691</TotalTime>
  <Words>1236</Words>
  <Application>Microsoft Office PowerPoint</Application>
  <PresentationFormat>On-screen Show (16:9)</PresentationFormat>
  <Paragraphs>161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UNHCR2016</vt:lpstr>
      <vt:lpstr>   Promoting access to Civil Status Documentation      </vt:lpstr>
      <vt:lpstr>Slide 2</vt:lpstr>
      <vt:lpstr>Birth Registration: Protection Concerns</vt:lpstr>
      <vt:lpstr>Marriage Registration </vt:lpstr>
      <vt:lpstr>Approach with the 3RP</vt:lpstr>
      <vt:lpstr>Lebanon: Birth Registration Procedures and Challenges </vt:lpstr>
      <vt:lpstr>Jordan: Birth Registration Procedures and Challenges </vt:lpstr>
      <vt:lpstr>Regional trends </vt:lpstr>
      <vt:lpstr>  </vt:lpstr>
    </vt:vector>
  </TitlesOfParts>
  <Company>UNHCR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Russell Neal</dc:creator>
  <cp:lastModifiedBy>comwebex</cp:lastModifiedBy>
  <cp:revision>214</cp:revision>
  <cp:lastPrinted>2016-12-11T13:11:12Z</cp:lastPrinted>
  <dcterms:created xsi:type="dcterms:W3CDTF">2016-02-01T15:30:32Z</dcterms:created>
  <dcterms:modified xsi:type="dcterms:W3CDTF">2016-12-19T07:16:20Z</dcterms:modified>
</cp:coreProperties>
</file>