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61" r:id="rId4"/>
    <p:sldId id="270" r:id="rId5"/>
    <p:sldId id="262" r:id="rId6"/>
    <p:sldId id="263" r:id="rId7"/>
    <p:sldId id="260" r:id="rId8"/>
    <p:sldId id="257" r:id="rId9"/>
    <p:sldId id="259" r:id="rId10"/>
    <p:sldId id="265" r:id="rId11"/>
    <p:sldId id="267" r:id="rId12"/>
    <p:sldId id="268" r:id="rId13"/>
    <p:sldId id="269" r:id="rId14"/>
    <p:sldId id="271" r:id="rId15"/>
    <p:sldId id="272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5B397-6C92-4398-9D88-560CF8DCFE5A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D540E-378C-44BD-AA32-89451E589D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7832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See</a:t>
            </a:r>
            <a:r>
              <a:rPr lang="nb-NO" dirty="0"/>
              <a:t>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0956B-8AD8-4E32-A2D2-7BB64B84E0B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9704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13A329-2E32-4605-B390-0304BAF584CE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4625" y="779463"/>
            <a:ext cx="6499225" cy="3656012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6996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969635"/>
          </a:xfrm>
          <a:gradFill flip="none" rotWithShape="1">
            <a:gsLst>
              <a:gs pos="0">
                <a:srgbClr val="EAEAEA">
                  <a:shade val="30000"/>
                  <a:satMod val="115000"/>
                </a:srgbClr>
              </a:gs>
              <a:gs pos="30000">
                <a:srgbClr val="EAEAEA">
                  <a:shade val="67500"/>
                  <a:satMod val="115000"/>
                </a:srgbClr>
              </a:gs>
              <a:gs pos="68000">
                <a:srgbClr val="EAEAEA">
                  <a:shade val="100000"/>
                  <a:satMod val="115000"/>
                  <a:alpha val="62000"/>
                  <a:lumMod val="83000"/>
                  <a:lumOff val="17000"/>
                </a:srgbClr>
              </a:gs>
            </a:gsLst>
            <a:lin ang="16200000" scaled="1"/>
            <a:tileRect/>
          </a:gradFill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44591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0C2B-E519-4E79-82D8-31D48F8F3B92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928B-BE9A-4D1E-B565-7C9DC1EF26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3376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0C2B-E519-4E79-82D8-31D48F8F3B92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928B-BE9A-4D1E-B565-7C9DC1EF26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537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0C2B-E519-4E79-82D8-31D48F8F3B92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928B-BE9A-4D1E-B565-7C9DC1EF26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023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>
            <a:lvl1pPr>
              <a:defRPr>
                <a:latin typeface="Franklin Gothic Medium" panose="020B06030201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6538"/>
            <a:ext cx="12192000" cy="4780425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0C2B-E519-4E79-82D8-31D48F8F3B92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6F1E928B-BE9A-4D1E-B565-7C9DC1EF26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757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0C2B-E519-4E79-82D8-31D48F8F3B92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928B-BE9A-4D1E-B565-7C9DC1EF26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541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0C2B-E519-4E79-82D8-31D48F8F3B92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928B-BE9A-4D1E-B565-7C9DC1EF26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2502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0C2B-E519-4E79-82D8-31D48F8F3B92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928B-BE9A-4D1E-B565-7C9DC1EF26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158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255221"/>
          </a:xfrm>
        </p:spPr>
        <p:txBody>
          <a:bodyPr/>
          <a:lstStyle>
            <a:lvl1pPr>
              <a:defRPr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0C2B-E519-4E79-82D8-31D48F8F3B92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928B-BE9A-4D1E-B565-7C9DC1EF26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163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0C2B-E519-4E79-82D8-31D48F8F3B92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928B-BE9A-4D1E-B565-7C9DC1EF26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473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0C2B-E519-4E79-82D8-31D48F8F3B92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928B-BE9A-4D1E-B565-7C9DC1EF26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91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0C2B-E519-4E79-82D8-31D48F8F3B92}" type="datetimeFigureOut">
              <a:rPr lang="en-US" smtClean="0"/>
              <a:pPr/>
              <a:t>19/12/2016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928B-BE9A-4D1E-B565-7C9DC1EF26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981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47404"/>
          </a:xfrm>
          <a:prstGeom prst="rect">
            <a:avLst/>
          </a:prstGeom>
          <a:solidFill>
            <a:srgbClr val="EAEAEA">
              <a:alpha val="81961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80407"/>
            <a:ext cx="12192000" cy="4996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3368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C0C2B-E519-4E79-82D8-31D48F8F3B92}" type="datetimeFigureOut">
              <a:rPr lang="en-US" smtClean="0"/>
              <a:pPr/>
              <a:t>19/12/2016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3937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3368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E928B-BE9A-4D1E-B565-7C9DC1EF26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802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ranklin Gothic Medium" panose="020B06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 dirty="0"/>
              <a:t>Jon Pedersen: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Validation of CRVS through surveys</a:t>
            </a:r>
            <a:br>
              <a:rPr lang="en-US" dirty="0"/>
            </a:br>
            <a:r>
              <a:rPr lang="en-US" dirty="0"/>
              <a:t>Some considerations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44591"/>
            <a:ext cx="9144000" cy="343304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What are the critical design and implementation issues to be considered for</a:t>
            </a:r>
          </a:p>
          <a:p>
            <a:r>
              <a:rPr lang="en-US" dirty="0"/>
              <a:t>carrying out a validation study in Jordan – given that part of the refugee</a:t>
            </a:r>
          </a:p>
          <a:p>
            <a:r>
              <a:rPr lang="en-US" dirty="0"/>
              <a:t>population lives outside of camps and that there are useful data from the 2015</a:t>
            </a:r>
          </a:p>
          <a:p>
            <a:r>
              <a:rPr lang="en-US" dirty="0"/>
              <a:t>population census? </a:t>
            </a:r>
          </a:p>
          <a:p>
            <a:r>
              <a:rPr lang="en-US" dirty="0"/>
              <a:t>Can particular use be made of the 2015 Jordanian census</a:t>
            </a:r>
          </a:p>
          <a:p>
            <a:r>
              <a:rPr lang="en-US" dirty="0"/>
              <a:t>and available UNHCR registration data? If so, what coverage limitations of the</a:t>
            </a:r>
          </a:p>
          <a:p>
            <a:r>
              <a:rPr lang="en-US" dirty="0"/>
              <a:t>Jordanian Census and the UNHCR Registration data need to be considered?</a:t>
            </a:r>
          </a:p>
          <a:p>
            <a:r>
              <a:rPr lang="en-US" dirty="0"/>
              <a:t>◦ What are the critical design and implementation issues to be considered for a</a:t>
            </a:r>
          </a:p>
          <a:p>
            <a:r>
              <a:rPr lang="en-US" dirty="0"/>
              <a:t>validation survey in Lebanon – given that the last population census was in</a:t>
            </a:r>
          </a:p>
          <a:p>
            <a:r>
              <a:rPr lang="en-US" dirty="0"/>
              <a:t>1932?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742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Reaching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population</a:t>
            </a:r>
            <a:r>
              <a:rPr lang="nb-NO" dirty="0"/>
              <a:t>: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examples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Jordan and </a:t>
            </a:r>
            <a:r>
              <a:rPr lang="nb-NO" dirty="0" err="1">
                <a:solidFill>
                  <a:srgbClr val="FF0000"/>
                </a:solidFill>
              </a:rPr>
              <a:t>Lebanon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No census </a:t>
            </a:r>
            <a:r>
              <a:rPr lang="nb-NO" dirty="0" err="1"/>
              <a:t>since</a:t>
            </a:r>
            <a:r>
              <a:rPr lang="nb-NO" dirty="0"/>
              <a:t> 1932</a:t>
            </a:r>
          </a:p>
          <a:p>
            <a:r>
              <a:rPr lang="nb-NO" dirty="0"/>
              <a:t>CAS has </a:t>
            </a:r>
            <a:r>
              <a:rPr lang="nb-NO" dirty="0" err="1"/>
              <a:t>prepared</a:t>
            </a:r>
            <a:r>
              <a:rPr lang="nb-NO" dirty="0"/>
              <a:t> </a:t>
            </a:r>
            <a:r>
              <a:rPr lang="nb-NO" dirty="0" err="1"/>
              <a:t>delination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EAs </a:t>
            </a:r>
            <a:r>
              <a:rPr lang="nb-NO" dirty="0" err="1"/>
              <a:t>based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satelitte</a:t>
            </a:r>
            <a:r>
              <a:rPr lang="nb-NO" dirty="0"/>
              <a:t> </a:t>
            </a:r>
            <a:r>
              <a:rPr lang="nb-NO" dirty="0" err="1"/>
              <a:t>imagery</a:t>
            </a:r>
            <a:r>
              <a:rPr lang="nb-NO" dirty="0"/>
              <a:t>, </a:t>
            </a:r>
            <a:r>
              <a:rPr lang="nb-NO" dirty="0" err="1"/>
              <a:t>but</a:t>
            </a:r>
            <a:r>
              <a:rPr lang="nb-NO" dirty="0"/>
              <a:t> </a:t>
            </a:r>
            <a:r>
              <a:rPr lang="nb-NO" dirty="0" err="1"/>
              <a:t>getting</a:t>
            </a:r>
            <a:r>
              <a:rPr lang="nb-NO" dirty="0"/>
              <a:t> </a:t>
            </a:r>
            <a:r>
              <a:rPr lang="nb-NO" dirty="0" err="1"/>
              <a:t>old</a:t>
            </a:r>
            <a:r>
              <a:rPr lang="nb-NO" dirty="0"/>
              <a:t>.</a:t>
            </a:r>
          </a:p>
          <a:p>
            <a:r>
              <a:rPr lang="nb-NO" dirty="0" err="1"/>
              <a:t>Several</a:t>
            </a:r>
            <a:r>
              <a:rPr lang="nb-NO" dirty="0"/>
              <a:t> </a:t>
            </a:r>
            <a:r>
              <a:rPr lang="nb-NO" dirty="0" err="1"/>
              <a:t>polling</a:t>
            </a:r>
            <a:r>
              <a:rPr lang="nb-NO" dirty="0"/>
              <a:t> </a:t>
            </a:r>
            <a:r>
              <a:rPr lang="nb-NO" dirty="0" err="1"/>
              <a:t>firms</a:t>
            </a:r>
            <a:r>
              <a:rPr lang="nb-NO" dirty="0"/>
              <a:t> have </a:t>
            </a:r>
            <a:r>
              <a:rPr lang="nb-NO" dirty="0" err="1"/>
              <a:t>prepared</a:t>
            </a:r>
            <a:r>
              <a:rPr lang="nb-NO" dirty="0"/>
              <a:t> </a:t>
            </a:r>
            <a:r>
              <a:rPr lang="nb-NO" dirty="0" err="1"/>
              <a:t>their</a:t>
            </a:r>
            <a:r>
              <a:rPr lang="nb-NO" dirty="0"/>
              <a:t> </a:t>
            </a:r>
            <a:r>
              <a:rPr lang="nb-NO" dirty="0" err="1"/>
              <a:t>own</a:t>
            </a:r>
            <a:r>
              <a:rPr lang="nb-NO" dirty="0"/>
              <a:t> (</a:t>
            </a:r>
            <a:r>
              <a:rPr lang="nb-NO" dirty="0" err="1"/>
              <a:t>relatively</a:t>
            </a:r>
            <a:r>
              <a:rPr lang="nb-NO" dirty="0"/>
              <a:t>) </a:t>
            </a:r>
            <a:r>
              <a:rPr lang="nb-NO" dirty="0" err="1"/>
              <a:t>smalll</a:t>
            </a:r>
            <a:r>
              <a:rPr lang="nb-NO" dirty="0"/>
              <a:t> area </a:t>
            </a:r>
            <a:r>
              <a:rPr lang="nb-NO" dirty="0" err="1"/>
              <a:t>population</a:t>
            </a:r>
            <a:r>
              <a:rPr lang="nb-NO" dirty="0"/>
              <a:t> </a:t>
            </a:r>
            <a:r>
              <a:rPr lang="nb-NO" dirty="0" err="1"/>
              <a:t>estimates</a:t>
            </a:r>
            <a:endParaRPr lang="nb-NO" dirty="0"/>
          </a:p>
          <a:p>
            <a:r>
              <a:rPr lang="nb-NO" dirty="0"/>
              <a:t>Overall </a:t>
            </a:r>
            <a:r>
              <a:rPr lang="nb-NO" dirty="0" err="1"/>
              <a:t>proportion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migrants </a:t>
            </a:r>
            <a:r>
              <a:rPr lang="nb-NO" dirty="0" err="1"/>
              <a:t>high</a:t>
            </a:r>
            <a:r>
              <a:rPr lang="nb-NO" dirty="0"/>
              <a:t> (&gt; 10%)</a:t>
            </a:r>
          </a:p>
          <a:p>
            <a:r>
              <a:rPr lang="nb-NO" dirty="0" err="1"/>
              <a:t>Some</a:t>
            </a:r>
            <a:r>
              <a:rPr lang="nb-NO" dirty="0"/>
              <a:t> </a:t>
            </a:r>
            <a:r>
              <a:rPr lang="nb-NO" dirty="0" err="1"/>
              <a:t>geographic</a:t>
            </a:r>
            <a:r>
              <a:rPr lang="nb-NO" dirty="0"/>
              <a:t> </a:t>
            </a:r>
            <a:r>
              <a:rPr lang="nb-NO" dirty="0" err="1"/>
              <a:t>clustering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migrants</a:t>
            </a:r>
          </a:p>
          <a:p>
            <a:r>
              <a:rPr lang="nb-NO" dirty="0" err="1"/>
              <a:t>Likely</a:t>
            </a:r>
            <a:r>
              <a:rPr lang="nb-NO" dirty="0"/>
              <a:t> </a:t>
            </a:r>
            <a:r>
              <a:rPr lang="nb-NO" dirty="0" err="1"/>
              <a:t>migration</a:t>
            </a:r>
            <a:endParaRPr lang="nb-NO" dirty="0"/>
          </a:p>
          <a:p>
            <a:r>
              <a:rPr lang="nb-NO" dirty="0" err="1"/>
              <a:t>Some</a:t>
            </a:r>
            <a:r>
              <a:rPr lang="nb-NO" dirty="0"/>
              <a:t> areas have </a:t>
            </a:r>
            <a:r>
              <a:rPr lang="nb-NO" dirty="0" err="1"/>
              <a:t>security</a:t>
            </a:r>
            <a:r>
              <a:rPr lang="nb-NO" dirty="0"/>
              <a:t> </a:t>
            </a:r>
            <a:r>
              <a:rPr lang="nb-NO" dirty="0" err="1"/>
              <a:t>challenges</a:t>
            </a:r>
            <a:endParaRPr lang="nb-NO" dirty="0"/>
          </a:p>
          <a:p>
            <a:r>
              <a:rPr lang="nb-NO" dirty="0"/>
              <a:t>Definition </a:t>
            </a:r>
            <a:r>
              <a:rPr lang="nb-NO" dirty="0" err="1"/>
              <a:t>issue</a:t>
            </a:r>
            <a:r>
              <a:rPr lang="nb-NO" dirty="0"/>
              <a:t>: </a:t>
            </a:r>
            <a:r>
              <a:rPr lang="nb-NO" dirty="0" err="1"/>
              <a:t>who</a:t>
            </a:r>
            <a:r>
              <a:rPr lang="nb-NO" dirty="0"/>
              <a:t> </a:t>
            </a:r>
            <a:r>
              <a:rPr lang="nb-NO" dirty="0" err="1"/>
              <a:t>are</a:t>
            </a:r>
            <a:r>
              <a:rPr lang="nb-NO" dirty="0"/>
              <a:t> </a:t>
            </a:r>
            <a:r>
              <a:rPr lang="nb-NO" dirty="0" err="1"/>
              <a:t>refugees</a:t>
            </a: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93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Use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a census for sampling 101 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In principle, a census covers everyone within the borders of a country</a:t>
                </a:r>
              </a:p>
              <a:p>
                <a:r>
                  <a:rPr lang="en-US" dirty="0"/>
                  <a:t>It defines small areas (containing typically 100 households or so) for the whole geographic extent</a:t>
                </a:r>
              </a:p>
              <a:p>
                <a:r>
                  <a:rPr lang="en-US" dirty="0"/>
                  <a:t>It provides (recent) population figures for the small areas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Therefore, nice to use for sampling because one can exploit the advantages of two stage cluster sampling with PPS in first stage and fixed sample take in second stage: </a:t>
                </a:r>
              </a:p>
              <a:p>
                <a:pPr>
                  <a:lnSpc>
                    <a:spcPct val="120000"/>
                  </a:lnSpc>
                </a:pPr>
                <a:br>
                  <a:rPr lang="en-US" dirty="0"/>
                </a:br>
                <a:r>
                  <a:rPr lang="en-US" dirty="0"/>
                  <a:t>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, inclusion probability of cluster c within stratum h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/>
                  <a:t>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den>
                    </m:f>
                    <m:r>
                      <a:rPr lang="nb-NO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inclusion probability of household f in cluster c in stratum h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That is, equal probabilities within strata.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/>
                  <a:t>	Thus no variance contribution from inclusion probabilities, and sample size fixed by design</a:t>
                </a:r>
              </a:p>
              <a:p>
                <a:pPr>
                  <a:lnSpc>
                    <a:spcPct val="120000"/>
                  </a:lnSpc>
                </a:pPr>
                <a:endParaRPr lang="en-US" dirty="0"/>
              </a:p>
              <a:p>
                <a:r>
                  <a:rPr lang="en-US" dirty="0"/>
                  <a:t>But reality is not quite like this…..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 cstate="print"/>
                <a:stretch>
                  <a:fillRect l="-300" t="-2168" r="-200" b="-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50324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Use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a census for sampling 101 b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Reality intervenes because household numbers in sampling cluster are not the same as they were in the frame (census), thus</a:t>
                </a:r>
              </a:p>
              <a:p>
                <a:pPr marL="1828800" lvl="4" indent="0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, inclusion probability of cluster c within stratum h (same as before)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/>
                        </m:ctrlPr>
                      </m:sSubPr>
                      <m:e>
                        <m:r>
                          <a:rPr lang="en-US" sz="1800"/>
                          <m:t>𝑝</m:t>
                        </m:r>
                      </m:e>
                      <m:sub>
                        <m:r>
                          <a:rPr lang="en-US" sz="1800"/>
                          <m:t>h</m:t>
                        </m:r>
                        <m:r>
                          <a:rPr lang="en-US" sz="1800"/>
                          <m:t>,</m:t>
                        </m:r>
                        <m:r>
                          <a:rPr lang="en-US" sz="1800"/>
                          <m:t>𝑐</m:t>
                        </m:r>
                        <m:r>
                          <a:rPr lang="en-US" sz="1800"/>
                          <m:t>,</m:t>
                        </m:r>
                        <m:r>
                          <a:rPr lang="en-US" sz="1800"/>
                          <m:t>𝑓</m:t>
                        </m:r>
                      </m:sub>
                    </m:sSub>
                    <m:r>
                      <a:rPr lang="en-US" sz="1800"/>
                      <m:t>=</m:t>
                    </m:r>
                    <m:f>
                      <m:fPr>
                        <m:ctrlPr>
                          <a:rPr lang="en-US" sz="1800"/>
                        </m:ctrlPr>
                      </m:fPr>
                      <m:num>
                        <m:sSub>
                          <m:sSubPr>
                            <m:ctrlPr>
                              <a:rPr lang="en-US" sz="1800"/>
                            </m:ctrlPr>
                          </m:sSubPr>
                          <m:e>
                            <m:r>
                              <a:rPr lang="en-US" sz="1800"/>
                              <m:t>𝑛</m:t>
                            </m:r>
                          </m:e>
                          <m:sub>
                            <m:r>
                              <a:rPr lang="en-US" sz="1800"/>
                              <m:t>h</m:t>
                            </m:r>
                            <m:r>
                              <a:rPr lang="en-US" sz="1800"/>
                              <m:t>,</m:t>
                            </m:r>
                            <m:r>
                              <a:rPr lang="en-US" sz="1800"/>
                              <m:t>𝑐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p>
                        </m:sSubSup>
                      </m:den>
                    </m:f>
                    <m:r>
                      <a:rPr lang="en-US" sz="1800"/>
                      <m:t> </m:t>
                    </m:r>
                  </m:oMath>
                </a14:m>
                <a:r>
                  <a:rPr lang="en-US" sz="1800" dirty="0"/>
                  <a:t>, inclusion probability of household f in </a:t>
                </a:r>
                <a:r>
                  <a:rPr lang="en-US" sz="1800" i="1" dirty="0">
                    <a:solidFill>
                      <a:srgbClr val="FF0000"/>
                    </a:solidFill>
                  </a:rPr>
                  <a:t>listed </a:t>
                </a:r>
                <a:r>
                  <a:rPr lang="en-US" sz="1800" dirty="0"/>
                  <a:t>cluster c in stratum h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/>
                        </m:ctrlPr>
                      </m:sSubPr>
                      <m:e>
                        <m:r>
                          <a:rPr lang="en-US" sz="1800"/>
                          <m:t>𝑝</m:t>
                        </m:r>
                      </m:e>
                      <m:sub>
                        <m:r>
                          <a:rPr lang="en-US" sz="1800"/>
                          <m:t>h</m:t>
                        </m:r>
                        <m:r>
                          <a:rPr lang="en-US" sz="1800"/>
                          <m:t>,</m:t>
                        </m:r>
                        <m:r>
                          <a:rPr lang="en-US" sz="1800"/>
                          <m:t>𝑐</m:t>
                        </m:r>
                      </m:sub>
                    </m:sSub>
                    <m:r>
                      <a:rPr lang="en-US" sz="1800"/>
                      <m:t>=</m:t>
                    </m:r>
                    <m:f>
                      <m:fPr>
                        <m:ctrlPr>
                          <a:rPr lang="en-US" sz="1800"/>
                        </m:ctrlPr>
                      </m:fPr>
                      <m:num>
                        <m:sSub>
                          <m:sSubPr>
                            <m:ctrlPr>
                              <a:rPr lang="en-US" sz="1800"/>
                            </m:ctrlPr>
                          </m:sSubPr>
                          <m:e>
                            <m:r>
                              <a:rPr lang="en-US" sz="1800"/>
                              <m:t>𝑁</m:t>
                            </m:r>
                          </m:e>
                          <m:sub>
                            <m:r>
                              <a:rPr lang="en-US" sz="1800"/>
                              <m:t>h</m:t>
                            </m:r>
                            <m:r>
                              <a:rPr lang="en-US" sz="1800"/>
                              <m:t>,</m:t>
                            </m:r>
                            <m:r>
                              <a:rPr lang="en-US" sz="1800"/>
                              <m:t>𝑐</m:t>
                            </m:r>
                          </m:sub>
                        </m:sSub>
                        <m:sSub>
                          <m:sSubPr>
                            <m:ctrlPr>
                              <a:rPr lang="en-US" sz="1800"/>
                            </m:ctrlPr>
                          </m:sSubPr>
                          <m:e>
                            <m:r>
                              <a:rPr lang="en-US" sz="1800"/>
                              <m:t>𝑚</m:t>
                            </m:r>
                          </m:e>
                          <m:sub>
                            <m:r>
                              <a:rPr lang="en-US" sz="1800"/>
                              <m:t>h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/>
                            </m:ctrlPr>
                          </m:sSubPr>
                          <m:e>
                            <m:r>
                              <a:rPr lang="en-US" sz="1800"/>
                              <m:t>𝑁</m:t>
                            </m:r>
                          </m:e>
                          <m:sub>
                            <m:r>
                              <a:rPr lang="en-US" sz="1800"/>
                              <m:t>h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sz="1800"/>
                        </m:ctrlPr>
                      </m:fPr>
                      <m:num>
                        <m:sSub>
                          <m:sSubPr>
                            <m:ctrlPr>
                              <a:rPr lang="en-US" sz="1800"/>
                            </m:ctrlPr>
                          </m:sSubPr>
                          <m:e>
                            <m:r>
                              <a:rPr lang="en-US" sz="1800"/>
                              <m:t>𝑛</m:t>
                            </m:r>
                          </m:e>
                          <m:sub>
                            <m:r>
                              <a:rPr lang="en-US" sz="1800"/>
                              <m:t>h</m:t>
                            </m:r>
                            <m:r>
                              <a:rPr lang="en-US" sz="1800"/>
                              <m:t>,</m:t>
                            </m:r>
                            <m:r>
                              <a:rPr lang="en-US" sz="1800"/>
                              <m:t>𝑐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1800"/>
                            </m:ctrlPr>
                          </m:sSubSupPr>
                          <m:e>
                            <m:r>
                              <a:rPr lang="en-US" sz="1800"/>
                              <m:t>𝑁</m:t>
                            </m:r>
                          </m:e>
                          <m:sub>
                            <m:r>
                              <a:rPr lang="en-US" sz="1800"/>
                              <m:t>h</m:t>
                            </m:r>
                            <m:r>
                              <a:rPr lang="en-US" sz="1800"/>
                              <m:t>,</m:t>
                            </m:r>
                            <m:r>
                              <a:rPr lang="en-US" sz="1800"/>
                              <m:t>𝑐</m:t>
                            </m:r>
                          </m:sub>
                          <m:sup>
                            <m:r>
                              <a:rPr lang="en-US" sz="1800"/>
                              <m:t>𝑙</m:t>
                            </m:r>
                          </m:sup>
                        </m:sSubSup>
                      </m:den>
                    </m:f>
                    <m:r>
                      <a:rPr lang="en-US" sz="1800"/>
                      <m:t>= </m:t>
                    </m:r>
                  </m:oMath>
                </a14:m>
                <a:r>
                  <a:rPr lang="en-US" sz="1800" dirty="0"/>
                  <a:t>That is, </a:t>
                </a:r>
                <a:r>
                  <a:rPr lang="en-US" sz="1800" i="1" dirty="0">
                    <a:solidFill>
                      <a:srgbClr val="FF0000"/>
                    </a:solidFill>
                  </a:rPr>
                  <a:t>unequal</a:t>
                </a:r>
                <a:r>
                  <a:rPr lang="en-US" sz="1800" dirty="0"/>
                  <a:t> probabilities within strata</a:t>
                </a:r>
                <a:r>
                  <a:rPr lang="en-US" dirty="0"/>
                  <a:t>.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/>
                  <a:t>Thus variance contribution from inclusion probabilities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(1+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𝐶𝑉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), but sample size still fixed by design, and sample is still unbiased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/>
                  <a:t>Note that accurate household numbers in frame are not necessary for an unbiased sample, but the less accurate, the more variance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 cstate="print"/>
                <a:stretch>
                  <a:fillRect l="-900" t="-2679" r="-1400" b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79338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Use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census for sampling 101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aspects of reality are more important for lack of bias:</a:t>
            </a:r>
          </a:p>
          <a:p>
            <a:pPr lvl="1"/>
            <a:r>
              <a:rPr lang="en-US" dirty="0"/>
              <a:t>If the delineation of enumeration areas exhausts all areas in the country, and there is a way to up-date the actual frame with enumeration areas that have become populated</a:t>
            </a:r>
          </a:p>
          <a:p>
            <a:pPr lvl="1"/>
            <a:r>
              <a:rPr lang="en-US" dirty="0"/>
              <a:t>If there are procedures in place that ensures that everyone that actually resides in an enumeration area actually can be counted (i.e. how non-</a:t>
            </a:r>
            <a:r>
              <a:rPr lang="en-US" dirty="0" err="1"/>
              <a:t>residental</a:t>
            </a:r>
            <a:r>
              <a:rPr lang="en-US" dirty="0"/>
              <a:t> space is treated, informal housing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914400" lvl="2" indent="0">
              <a:buNone/>
            </a:pP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266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Dealing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H2R («</a:t>
            </a:r>
            <a:r>
              <a:rPr lang="nb-NO" dirty="0" err="1"/>
              <a:t>Elusivenes</a:t>
            </a:r>
            <a:r>
              <a:rPr lang="nb-NO" dirty="0"/>
              <a:t>»)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6538"/>
            <a:ext cx="12192000" cy="4780425"/>
          </a:xfrm>
        </p:spPr>
        <p:txBody>
          <a:bodyPr/>
          <a:lstStyle/>
          <a:p>
            <a:r>
              <a:rPr lang="nb-NO" dirty="0" err="1"/>
              <a:t>Various</a:t>
            </a:r>
            <a:r>
              <a:rPr lang="nb-NO" dirty="0"/>
              <a:t> </a:t>
            </a:r>
            <a:r>
              <a:rPr lang="nb-NO" dirty="0" err="1"/>
              <a:t>methods</a:t>
            </a:r>
            <a:endParaRPr lang="nb-NO" dirty="0"/>
          </a:p>
          <a:p>
            <a:pPr lvl="1"/>
            <a:r>
              <a:rPr lang="nb-NO" dirty="0"/>
              <a:t>Double sampling – screening</a:t>
            </a:r>
          </a:p>
          <a:p>
            <a:pPr lvl="1"/>
            <a:r>
              <a:rPr lang="nb-NO" dirty="0" err="1"/>
              <a:t>Disproportinate</a:t>
            </a:r>
            <a:r>
              <a:rPr lang="nb-NO" dirty="0"/>
              <a:t> </a:t>
            </a:r>
            <a:r>
              <a:rPr lang="nb-NO" dirty="0" err="1"/>
              <a:t>allocation</a:t>
            </a:r>
            <a:r>
              <a:rPr lang="nb-NO" dirty="0"/>
              <a:t> – not so </a:t>
            </a:r>
            <a:r>
              <a:rPr lang="nb-NO" dirty="0" err="1"/>
              <a:t>good</a:t>
            </a:r>
            <a:endParaRPr lang="nb-NO" dirty="0"/>
          </a:p>
          <a:p>
            <a:pPr lvl="1"/>
            <a:r>
              <a:rPr lang="nb-NO" dirty="0" err="1"/>
              <a:t>Adapative</a:t>
            </a:r>
            <a:r>
              <a:rPr lang="nb-NO" dirty="0"/>
              <a:t> sampling</a:t>
            </a:r>
          </a:p>
          <a:p>
            <a:pPr lvl="1"/>
            <a:r>
              <a:rPr lang="nb-NO" dirty="0" err="1"/>
              <a:t>Indirect</a:t>
            </a:r>
            <a:r>
              <a:rPr lang="nb-NO" dirty="0"/>
              <a:t> sampling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765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Adaptive cluster sampling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68073"/>
            <a:ext cx="6383338" cy="484065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altLang="en-US" sz="1800" dirty="0"/>
              <a:t>Used for populations that are rare, but clustered</a:t>
            </a:r>
          </a:p>
          <a:p>
            <a:pPr>
              <a:lnSpc>
                <a:spcPct val="90000"/>
              </a:lnSpc>
            </a:pPr>
            <a:r>
              <a:rPr lang="en-GB" altLang="en-US" sz="1800" dirty="0"/>
              <a:t>Some form of sample frame exists</a:t>
            </a:r>
          </a:p>
          <a:p>
            <a:pPr>
              <a:lnSpc>
                <a:spcPct val="90000"/>
              </a:lnSpc>
            </a:pPr>
            <a:endParaRPr lang="en-GB" altLang="en-US" sz="1800" dirty="0"/>
          </a:p>
          <a:p>
            <a:pPr>
              <a:lnSpc>
                <a:spcPct val="90000"/>
              </a:lnSpc>
            </a:pPr>
            <a:r>
              <a:rPr lang="en-GB" altLang="en-US" sz="1800" dirty="0"/>
              <a:t>Procedure</a:t>
            </a:r>
          </a:p>
          <a:p>
            <a:pPr lvl="1">
              <a:lnSpc>
                <a:spcPct val="90000"/>
              </a:lnSpc>
            </a:pPr>
            <a:r>
              <a:rPr lang="en-GB" altLang="en-US" sz="1400" dirty="0"/>
              <a:t>Select an ordinary cluster sample</a:t>
            </a:r>
          </a:p>
          <a:p>
            <a:pPr lvl="1">
              <a:lnSpc>
                <a:spcPct val="90000"/>
              </a:lnSpc>
            </a:pPr>
            <a:r>
              <a:rPr lang="en-GB" altLang="en-US" sz="1400" dirty="0"/>
              <a:t>If a cluster contains more than z target respondents,  choose all neighbours of that cluster.</a:t>
            </a:r>
          </a:p>
          <a:p>
            <a:pPr lvl="1">
              <a:lnSpc>
                <a:spcPct val="90000"/>
              </a:lnSpc>
            </a:pPr>
            <a:r>
              <a:rPr lang="en-GB" altLang="en-US" sz="1400" dirty="0"/>
              <a:t>Continue selecting neighbours until cluster contains less than  z target respondents</a:t>
            </a:r>
          </a:p>
          <a:p>
            <a:pPr>
              <a:lnSpc>
                <a:spcPct val="90000"/>
              </a:lnSpc>
            </a:pPr>
            <a:r>
              <a:rPr lang="en-GB" altLang="en-US" sz="1800" dirty="0"/>
              <a:t>For</a:t>
            </a:r>
          </a:p>
          <a:p>
            <a:pPr lvl="1">
              <a:lnSpc>
                <a:spcPct val="90000"/>
              </a:lnSpc>
            </a:pPr>
            <a:r>
              <a:rPr lang="en-GB" altLang="en-US" sz="1400" dirty="0"/>
              <a:t>Easy /both procedure and estimation)</a:t>
            </a:r>
          </a:p>
          <a:p>
            <a:pPr lvl="1">
              <a:lnSpc>
                <a:spcPct val="90000"/>
              </a:lnSpc>
            </a:pPr>
            <a:r>
              <a:rPr lang="en-GB" altLang="en-US" sz="1400" dirty="0"/>
              <a:t>Works well when clustered population assumption fulfilled</a:t>
            </a:r>
          </a:p>
          <a:p>
            <a:pPr>
              <a:lnSpc>
                <a:spcPct val="90000"/>
              </a:lnSpc>
            </a:pPr>
            <a:r>
              <a:rPr lang="en-GB" altLang="en-US" sz="1800" dirty="0"/>
              <a:t>Against</a:t>
            </a:r>
          </a:p>
          <a:p>
            <a:pPr lvl="1">
              <a:lnSpc>
                <a:spcPct val="90000"/>
              </a:lnSpc>
            </a:pPr>
            <a:r>
              <a:rPr lang="en-GB" altLang="en-US" sz="1400" dirty="0"/>
              <a:t>Very rare populations -&gt; no respondents</a:t>
            </a:r>
          </a:p>
          <a:p>
            <a:pPr lvl="1">
              <a:lnSpc>
                <a:spcPct val="90000"/>
              </a:lnSpc>
            </a:pPr>
            <a:r>
              <a:rPr lang="en-GB" altLang="en-US" sz="1400" dirty="0"/>
              <a:t>Not so rare populations -&gt; all clusters selected</a:t>
            </a:r>
          </a:p>
          <a:p>
            <a:pPr lvl="1">
              <a:lnSpc>
                <a:spcPct val="90000"/>
              </a:lnSpc>
            </a:pPr>
            <a:endParaRPr lang="en-GB" altLang="en-US" sz="1400" dirty="0"/>
          </a:p>
          <a:p>
            <a:pPr>
              <a:lnSpc>
                <a:spcPct val="90000"/>
              </a:lnSpc>
            </a:pPr>
            <a:endParaRPr lang="en-GB" altLang="en-US" sz="1800" dirty="0"/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6527800" y="1268413"/>
            <a:ext cx="3816350" cy="5040312"/>
          </a:xfrm>
          <a:prstGeom prst="rect">
            <a:avLst/>
          </a:prstGeom>
          <a:noFill/>
          <a:ln w="3175">
            <a:solidFill>
              <a:schemeClr val="tx1">
                <a:alpha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6888163" y="1268413"/>
            <a:ext cx="0" cy="5040312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Line 9"/>
          <p:cNvSpPr>
            <a:spLocks noChangeShapeType="1"/>
          </p:cNvSpPr>
          <p:nvPr/>
        </p:nvSpPr>
        <p:spPr bwMode="auto">
          <a:xfrm>
            <a:off x="7175500" y="1268413"/>
            <a:ext cx="0" cy="5040312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6" name="Line 10"/>
          <p:cNvSpPr>
            <a:spLocks noChangeShapeType="1"/>
          </p:cNvSpPr>
          <p:nvPr/>
        </p:nvSpPr>
        <p:spPr bwMode="auto">
          <a:xfrm>
            <a:off x="7462838" y="1268413"/>
            <a:ext cx="0" cy="5040312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>
            <a:off x="7750175" y="1268413"/>
            <a:ext cx="0" cy="5040312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8" name="Line 12"/>
          <p:cNvSpPr>
            <a:spLocks noChangeShapeType="1"/>
          </p:cNvSpPr>
          <p:nvPr/>
        </p:nvSpPr>
        <p:spPr bwMode="auto">
          <a:xfrm>
            <a:off x="8037513" y="1268413"/>
            <a:ext cx="0" cy="5040312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>
            <a:off x="8324850" y="1268413"/>
            <a:ext cx="0" cy="5040312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0" name="Line 14"/>
          <p:cNvSpPr>
            <a:spLocks noChangeShapeType="1"/>
          </p:cNvSpPr>
          <p:nvPr/>
        </p:nvSpPr>
        <p:spPr bwMode="auto">
          <a:xfrm>
            <a:off x="8612188" y="1268413"/>
            <a:ext cx="0" cy="5040312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1" name="Line 15"/>
          <p:cNvSpPr>
            <a:spLocks noChangeShapeType="1"/>
          </p:cNvSpPr>
          <p:nvPr/>
        </p:nvSpPr>
        <p:spPr bwMode="auto">
          <a:xfrm>
            <a:off x="8899525" y="1268413"/>
            <a:ext cx="0" cy="5040312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2" name="Line 16"/>
          <p:cNvSpPr>
            <a:spLocks noChangeShapeType="1"/>
          </p:cNvSpPr>
          <p:nvPr/>
        </p:nvSpPr>
        <p:spPr bwMode="auto">
          <a:xfrm>
            <a:off x="9186863" y="1268413"/>
            <a:ext cx="0" cy="5040312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3" name="Line 17"/>
          <p:cNvSpPr>
            <a:spLocks noChangeShapeType="1"/>
          </p:cNvSpPr>
          <p:nvPr/>
        </p:nvSpPr>
        <p:spPr bwMode="auto">
          <a:xfrm>
            <a:off x="9474200" y="1268413"/>
            <a:ext cx="0" cy="5040312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4" name="Line 18"/>
          <p:cNvSpPr>
            <a:spLocks noChangeShapeType="1"/>
          </p:cNvSpPr>
          <p:nvPr/>
        </p:nvSpPr>
        <p:spPr bwMode="auto">
          <a:xfrm>
            <a:off x="9761538" y="1268413"/>
            <a:ext cx="0" cy="5040312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5" name="Line 19"/>
          <p:cNvSpPr>
            <a:spLocks noChangeShapeType="1"/>
          </p:cNvSpPr>
          <p:nvPr/>
        </p:nvSpPr>
        <p:spPr bwMode="auto">
          <a:xfrm>
            <a:off x="10048875" y="1268413"/>
            <a:ext cx="0" cy="5040312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6" name="Line 20"/>
          <p:cNvSpPr>
            <a:spLocks noChangeShapeType="1"/>
          </p:cNvSpPr>
          <p:nvPr/>
        </p:nvSpPr>
        <p:spPr bwMode="auto">
          <a:xfrm>
            <a:off x="6527800" y="1582505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7" name="Line 21"/>
          <p:cNvSpPr>
            <a:spLocks noChangeShapeType="1"/>
          </p:cNvSpPr>
          <p:nvPr/>
        </p:nvSpPr>
        <p:spPr bwMode="auto">
          <a:xfrm>
            <a:off x="6527800" y="1844675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8" name="Line 22"/>
          <p:cNvSpPr>
            <a:spLocks noChangeShapeType="1"/>
          </p:cNvSpPr>
          <p:nvPr/>
        </p:nvSpPr>
        <p:spPr bwMode="auto">
          <a:xfrm>
            <a:off x="6527800" y="2132013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9" name="Line 23"/>
          <p:cNvSpPr>
            <a:spLocks noChangeShapeType="1"/>
          </p:cNvSpPr>
          <p:nvPr/>
        </p:nvSpPr>
        <p:spPr bwMode="auto">
          <a:xfrm>
            <a:off x="6527800" y="2419350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0" name="Line 24"/>
          <p:cNvSpPr>
            <a:spLocks noChangeShapeType="1"/>
          </p:cNvSpPr>
          <p:nvPr/>
        </p:nvSpPr>
        <p:spPr bwMode="auto">
          <a:xfrm>
            <a:off x="6527800" y="2706688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1" name="Line 25"/>
          <p:cNvSpPr>
            <a:spLocks noChangeShapeType="1"/>
          </p:cNvSpPr>
          <p:nvPr/>
        </p:nvSpPr>
        <p:spPr bwMode="auto">
          <a:xfrm>
            <a:off x="6527800" y="2994025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2" name="Line 26"/>
          <p:cNvSpPr>
            <a:spLocks noChangeShapeType="1"/>
          </p:cNvSpPr>
          <p:nvPr/>
        </p:nvSpPr>
        <p:spPr bwMode="auto">
          <a:xfrm>
            <a:off x="6527800" y="3281363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3" name="Line 27"/>
          <p:cNvSpPr>
            <a:spLocks noChangeShapeType="1"/>
          </p:cNvSpPr>
          <p:nvPr/>
        </p:nvSpPr>
        <p:spPr bwMode="auto">
          <a:xfrm>
            <a:off x="6527800" y="3568700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4" name="Line 28"/>
          <p:cNvSpPr>
            <a:spLocks noChangeShapeType="1"/>
          </p:cNvSpPr>
          <p:nvPr/>
        </p:nvSpPr>
        <p:spPr bwMode="auto">
          <a:xfrm>
            <a:off x="6527800" y="3856038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5" name="Line 29"/>
          <p:cNvSpPr>
            <a:spLocks noChangeShapeType="1"/>
          </p:cNvSpPr>
          <p:nvPr/>
        </p:nvSpPr>
        <p:spPr bwMode="auto">
          <a:xfrm>
            <a:off x="6527800" y="4143375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6" name="Line 30"/>
          <p:cNvSpPr>
            <a:spLocks noChangeShapeType="1"/>
          </p:cNvSpPr>
          <p:nvPr/>
        </p:nvSpPr>
        <p:spPr bwMode="auto">
          <a:xfrm>
            <a:off x="6527800" y="4430713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7" name="Line 31"/>
          <p:cNvSpPr>
            <a:spLocks noChangeShapeType="1"/>
          </p:cNvSpPr>
          <p:nvPr/>
        </p:nvSpPr>
        <p:spPr bwMode="auto">
          <a:xfrm>
            <a:off x="6527800" y="4718050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8" name="Line 32"/>
          <p:cNvSpPr>
            <a:spLocks noChangeShapeType="1"/>
          </p:cNvSpPr>
          <p:nvPr/>
        </p:nvSpPr>
        <p:spPr bwMode="auto">
          <a:xfrm>
            <a:off x="6527800" y="5005388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9" name="Line 33"/>
          <p:cNvSpPr>
            <a:spLocks noChangeShapeType="1"/>
          </p:cNvSpPr>
          <p:nvPr/>
        </p:nvSpPr>
        <p:spPr bwMode="auto">
          <a:xfrm>
            <a:off x="6527800" y="5292725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70" name="Line 34"/>
          <p:cNvSpPr>
            <a:spLocks noChangeShapeType="1"/>
          </p:cNvSpPr>
          <p:nvPr/>
        </p:nvSpPr>
        <p:spPr bwMode="auto">
          <a:xfrm>
            <a:off x="6527800" y="5580063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71" name="Line 35"/>
          <p:cNvSpPr>
            <a:spLocks noChangeShapeType="1"/>
          </p:cNvSpPr>
          <p:nvPr/>
        </p:nvSpPr>
        <p:spPr bwMode="auto">
          <a:xfrm>
            <a:off x="6527800" y="5867400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72" name="Line 36"/>
          <p:cNvSpPr>
            <a:spLocks noChangeShapeType="1"/>
          </p:cNvSpPr>
          <p:nvPr/>
        </p:nvSpPr>
        <p:spPr bwMode="auto">
          <a:xfrm>
            <a:off x="6527800" y="6154738"/>
            <a:ext cx="3816350" cy="0"/>
          </a:xfrm>
          <a:prstGeom prst="line">
            <a:avLst/>
          </a:prstGeom>
          <a:noFill/>
          <a:ln w="3175">
            <a:solidFill>
              <a:schemeClr val="tx1">
                <a:alpha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73" name="Oval 37"/>
          <p:cNvSpPr>
            <a:spLocks noChangeArrowheads="1"/>
          </p:cNvSpPr>
          <p:nvPr/>
        </p:nvSpPr>
        <p:spPr bwMode="auto">
          <a:xfrm flipH="1" flipV="1">
            <a:off x="7248525" y="2133600"/>
            <a:ext cx="71438" cy="71438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74" name="Oval 38"/>
          <p:cNvSpPr>
            <a:spLocks noChangeArrowheads="1"/>
          </p:cNvSpPr>
          <p:nvPr/>
        </p:nvSpPr>
        <p:spPr bwMode="auto">
          <a:xfrm flipH="1" flipV="1">
            <a:off x="7248525" y="2276475"/>
            <a:ext cx="71438" cy="71438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75" name="Oval 39"/>
          <p:cNvSpPr>
            <a:spLocks noChangeArrowheads="1"/>
          </p:cNvSpPr>
          <p:nvPr/>
        </p:nvSpPr>
        <p:spPr bwMode="auto">
          <a:xfrm flipH="1">
            <a:off x="7319964" y="2205039"/>
            <a:ext cx="71437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77" name="Oval 41"/>
          <p:cNvSpPr>
            <a:spLocks noChangeArrowheads="1"/>
          </p:cNvSpPr>
          <p:nvPr/>
        </p:nvSpPr>
        <p:spPr bwMode="auto">
          <a:xfrm flipH="1">
            <a:off x="7535864" y="2420939"/>
            <a:ext cx="71437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78" name="Oval 42"/>
          <p:cNvSpPr>
            <a:spLocks noChangeArrowheads="1"/>
          </p:cNvSpPr>
          <p:nvPr/>
        </p:nvSpPr>
        <p:spPr bwMode="auto">
          <a:xfrm flipH="1">
            <a:off x="7608889" y="2276475"/>
            <a:ext cx="71437" cy="71438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79" name="Oval 43"/>
          <p:cNvSpPr>
            <a:spLocks noChangeArrowheads="1"/>
          </p:cNvSpPr>
          <p:nvPr/>
        </p:nvSpPr>
        <p:spPr bwMode="auto">
          <a:xfrm flipH="1">
            <a:off x="7535864" y="2565400"/>
            <a:ext cx="71437" cy="71438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80" name="Oval 44"/>
          <p:cNvSpPr>
            <a:spLocks noChangeArrowheads="1"/>
          </p:cNvSpPr>
          <p:nvPr/>
        </p:nvSpPr>
        <p:spPr bwMode="auto">
          <a:xfrm flipH="1">
            <a:off x="8183564" y="3068639"/>
            <a:ext cx="71437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81" name="Oval 45"/>
          <p:cNvSpPr>
            <a:spLocks noChangeArrowheads="1"/>
          </p:cNvSpPr>
          <p:nvPr/>
        </p:nvSpPr>
        <p:spPr bwMode="auto">
          <a:xfrm flipH="1">
            <a:off x="7824789" y="3392489"/>
            <a:ext cx="71437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82" name="Oval 46"/>
          <p:cNvSpPr>
            <a:spLocks noChangeArrowheads="1"/>
          </p:cNvSpPr>
          <p:nvPr/>
        </p:nvSpPr>
        <p:spPr bwMode="auto">
          <a:xfrm flipH="1">
            <a:off x="8112125" y="3141664"/>
            <a:ext cx="71438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83" name="Oval 47"/>
          <p:cNvSpPr>
            <a:spLocks noChangeArrowheads="1"/>
          </p:cNvSpPr>
          <p:nvPr/>
        </p:nvSpPr>
        <p:spPr bwMode="auto">
          <a:xfrm flipH="1">
            <a:off x="8328025" y="3357564"/>
            <a:ext cx="71438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84" name="Oval 48"/>
          <p:cNvSpPr>
            <a:spLocks noChangeArrowheads="1"/>
          </p:cNvSpPr>
          <p:nvPr/>
        </p:nvSpPr>
        <p:spPr bwMode="auto">
          <a:xfrm flipH="1">
            <a:off x="8183564" y="3933825"/>
            <a:ext cx="71437" cy="71438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85" name="Oval 49"/>
          <p:cNvSpPr>
            <a:spLocks noChangeArrowheads="1"/>
          </p:cNvSpPr>
          <p:nvPr/>
        </p:nvSpPr>
        <p:spPr bwMode="auto">
          <a:xfrm flipH="1">
            <a:off x="7248525" y="4797425"/>
            <a:ext cx="71438" cy="71438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86" name="Oval 50"/>
          <p:cNvSpPr>
            <a:spLocks noChangeArrowheads="1"/>
          </p:cNvSpPr>
          <p:nvPr/>
        </p:nvSpPr>
        <p:spPr bwMode="auto">
          <a:xfrm flipH="1">
            <a:off x="8975725" y="4005264"/>
            <a:ext cx="71438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87" name="Oval 51"/>
          <p:cNvSpPr>
            <a:spLocks noChangeArrowheads="1"/>
          </p:cNvSpPr>
          <p:nvPr/>
        </p:nvSpPr>
        <p:spPr bwMode="auto">
          <a:xfrm flipH="1">
            <a:off x="7535864" y="4868864"/>
            <a:ext cx="71437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88" name="Oval 52"/>
          <p:cNvSpPr>
            <a:spLocks noChangeArrowheads="1"/>
          </p:cNvSpPr>
          <p:nvPr/>
        </p:nvSpPr>
        <p:spPr bwMode="auto">
          <a:xfrm flipH="1">
            <a:off x="7319964" y="4868864"/>
            <a:ext cx="71437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89" name="Oval 53"/>
          <p:cNvSpPr>
            <a:spLocks noChangeArrowheads="1"/>
          </p:cNvSpPr>
          <p:nvPr/>
        </p:nvSpPr>
        <p:spPr bwMode="auto">
          <a:xfrm flipH="1">
            <a:off x="7319964" y="5084764"/>
            <a:ext cx="71437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0" name="Oval 54"/>
          <p:cNvSpPr>
            <a:spLocks noChangeArrowheads="1"/>
          </p:cNvSpPr>
          <p:nvPr/>
        </p:nvSpPr>
        <p:spPr bwMode="auto">
          <a:xfrm flipH="1">
            <a:off x="7032625" y="4797425"/>
            <a:ext cx="71438" cy="71438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1" name="Oval 55"/>
          <p:cNvSpPr>
            <a:spLocks noChangeArrowheads="1"/>
          </p:cNvSpPr>
          <p:nvPr/>
        </p:nvSpPr>
        <p:spPr bwMode="auto">
          <a:xfrm flipH="1">
            <a:off x="9336089" y="5373689"/>
            <a:ext cx="71437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2" name="Oval 56"/>
          <p:cNvSpPr>
            <a:spLocks noChangeArrowheads="1"/>
          </p:cNvSpPr>
          <p:nvPr/>
        </p:nvSpPr>
        <p:spPr bwMode="auto">
          <a:xfrm flipH="1">
            <a:off x="9336089" y="5157789"/>
            <a:ext cx="71437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3" name="Oval 57"/>
          <p:cNvSpPr>
            <a:spLocks noChangeArrowheads="1"/>
          </p:cNvSpPr>
          <p:nvPr/>
        </p:nvSpPr>
        <p:spPr bwMode="auto">
          <a:xfrm flipH="1">
            <a:off x="9551989" y="5157789"/>
            <a:ext cx="71437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4" name="Oval 58"/>
          <p:cNvSpPr>
            <a:spLocks noChangeArrowheads="1"/>
          </p:cNvSpPr>
          <p:nvPr/>
        </p:nvSpPr>
        <p:spPr bwMode="auto">
          <a:xfrm flipH="1">
            <a:off x="9480550" y="5373689"/>
            <a:ext cx="71438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5" name="Oval 59"/>
          <p:cNvSpPr>
            <a:spLocks noChangeArrowheads="1"/>
          </p:cNvSpPr>
          <p:nvPr/>
        </p:nvSpPr>
        <p:spPr bwMode="auto">
          <a:xfrm flipH="1">
            <a:off x="9625014" y="5084764"/>
            <a:ext cx="71437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6" name="Oval 60"/>
          <p:cNvSpPr>
            <a:spLocks noChangeArrowheads="1"/>
          </p:cNvSpPr>
          <p:nvPr/>
        </p:nvSpPr>
        <p:spPr bwMode="auto">
          <a:xfrm flipH="1">
            <a:off x="9551989" y="2205039"/>
            <a:ext cx="71437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7" name="Oval 61"/>
          <p:cNvSpPr>
            <a:spLocks noChangeArrowheads="1"/>
          </p:cNvSpPr>
          <p:nvPr/>
        </p:nvSpPr>
        <p:spPr bwMode="auto">
          <a:xfrm flipH="1">
            <a:off x="9551989" y="5373689"/>
            <a:ext cx="71437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8" name="Oval 62"/>
          <p:cNvSpPr>
            <a:spLocks noChangeArrowheads="1"/>
          </p:cNvSpPr>
          <p:nvPr/>
        </p:nvSpPr>
        <p:spPr bwMode="auto">
          <a:xfrm flipH="1">
            <a:off x="9264650" y="4868864"/>
            <a:ext cx="71438" cy="71437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9" name="Oval 63"/>
          <p:cNvSpPr>
            <a:spLocks noChangeArrowheads="1"/>
          </p:cNvSpPr>
          <p:nvPr/>
        </p:nvSpPr>
        <p:spPr bwMode="auto">
          <a:xfrm flipH="1">
            <a:off x="9264650" y="5013325"/>
            <a:ext cx="71438" cy="71438"/>
          </a:xfrm>
          <a:prstGeom prst="ellipse">
            <a:avLst/>
          </a:prstGeom>
          <a:solidFill>
            <a:srgbClr val="6464D8"/>
          </a:solidFill>
          <a:ln w="6350">
            <a:solidFill>
              <a:srgbClr val="6464D8">
                <a:alpha val="5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7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Actually</a:t>
            </a:r>
            <a:r>
              <a:rPr lang="nb-NO" dirty="0"/>
              <a:t>: Jordan and </a:t>
            </a:r>
            <a:r>
              <a:rPr lang="nb-NO" dirty="0" err="1"/>
              <a:t>Lebanon</a:t>
            </a:r>
            <a:r>
              <a:rPr lang="nb-NO" dirty="0"/>
              <a:t> </a:t>
            </a:r>
            <a:r>
              <a:rPr lang="nb-NO" dirty="0" err="1"/>
              <a:t>are</a:t>
            </a:r>
            <a:r>
              <a:rPr lang="nb-NO" dirty="0"/>
              <a:t> not so different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Cartography</a:t>
            </a:r>
          </a:p>
          <a:p>
            <a:pPr lvl="1"/>
            <a:r>
              <a:rPr lang="en-US" dirty="0"/>
              <a:t>Jordan has more accurate cartography, but CAS cartography in Lebanon not bad (but a bit old). </a:t>
            </a:r>
          </a:p>
          <a:p>
            <a:pPr lvl="1"/>
            <a:r>
              <a:rPr lang="en-US" dirty="0"/>
              <a:t>Satellite images in Lebanon better for internal structure of EAs</a:t>
            </a:r>
          </a:p>
          <a:p>
            <a:r>
              <a:rPr lang="en-US" dirty="0"/>
              <a:t>Population counts</a:t>
            </a:r>
          </a:p>
          <a:p>
            <a:pPr lvl="1"/>
            <a:r>
              <a:rPr lang="en-US" dirty="0"/>
              <a:t> Question remains about Jordan’s, probably not very good for migrants</a:t>
            </a:r>
          </a:p>
          <a:p>
            <a:pPr lvl="1"/>
            <a:r>
              <a:rPr lang="en-US" dirty="0"/>
              <a:t>Lebanon: well.</a:t>
            </a:r>
          </a:p>
          <a:p>
            <a:pPr lvl="1"/>
            <a:r>
              <a:rPr lang="en-US" dirty="0"/>
              <a:t>Migration likely to have messed up counts for population of interest.  (note that we loose much of the benefit of our 101 description if we are interested in a sub group)</a:t>
            </a:r>
          </a:p>
          <a:p>
            <a:pPr lvl="1"/>
            <a:endParaRPr lang="nb-NO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143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Main </a:t>
            </a:r>
            <a:r>
              <a:rPr lang="nb-NO" dirty="0" err="1"/>
              <a:t>issues</a:t>
            </a:r>
            <a:r>
              <a:rPr lang="nb-NO" dirty="0"/>
              <a:t> in a </a:t>
            </a:r>
            <a:r>
              <a:rPr lang="nb-NO" dirty="0" err="1"/>
              <a:t>validation</a:t>
            </a:r>
            <a:r>
              <a:rPr lang="nb-NO" dirty="0"/>
              <a:t>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What</a:t>
            </a:r>
            <a:r>
              <a:rPr lang="nb-NO" dirty="0"/>
              <a:t> </a:t>
            </a:r>
            <a:r>
              <a:rPr lang="nb-NO" dirty="0" err="1"/>
              <a:t>should</a:t>
            </a:r>
            <a:r>
              <a:rPr lang="nb-NO" dirty="0"/>
              <a:t> be </a:t>
            </a:r>
            <a:r>
              <a:rPr lang="nb-NO" dirty="0" err="1"/>
              <a:t>estimated</a:t>
            </a:r>
            <a:r>
              <a:rPr lang="nb-NO" dirty="0"/>
              <a:t> and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what</a:t>
            </a:r>
            <a:r>
              <a:rPr lang="nb-NO" dirty="0"/>
              <a:t> estimators?</a:t>
            </a:r>
          </a:p>
          <a:p>
            <a:r>
              <a:rPr lang="nb-NO" dirty="0"/>
              <a:t>How </a:t>
            </a:r>
            <a:r>
              <a:rPr lang="nb-NO" dirty="0" err="1"/>
              <a:t>can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target </a:t>
            </a:r>
            <a:r>
              <a:rPr lang="nb-NO" dirty="0" err="1"/>
              <a:t>population</a:t>
            </a:r>
            <a:r>
              <a:rPr lang="nb-NO" dirty="0"/>
              <a:t> be </a:t>
            </a:r>
            <a:r>
              <a:rPr lang="nb-NO" dirty="0" err="1"/>
              <a:t>reached</a:t>
            </a:r>
            <a:r>
              <a:rPr lang="nb-NO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231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Possible</a:t>
            </a:r>
            <a:r>
              <a:rPr lang="nb-NO" dirty="0"/>
              <a:t> estimators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 CRVS reports events, that are supposed to be totals derived from a finite population</a:t>
                </a:r>
              </a:p>
              <a:p>
                <a:pPr lvl="1"/>
                <a:r>
                  <a:rPr lang="en-US" dirty="0"/>
                  <a:t>Vital events of type t (deaths, deaths at age x, births </a:t>
                </a:r>
                <a:r>
                  <a:rPr lang="en-US" dirty="0" err="1"/>
                  <a:t>etc</a:t>
                </a:r>
                <a:r>
                  <a:rPr lang="en-US" dirty="0"/>
                  <a:t>) observed in CVRS (</a:t>
                </a:r>
                <a:r>
                  <a:rPr lang="en-US" dirty="0" err="1"/>
                  <a:t>v</a:t>
                </a:r>
                <a:r>
                  <a:rPr lang="en-US" baseline="-25000" dirty="0" err="1"/>
                  <a:t>t,c</a:t>
                </a:r>
                <a:r>
                  <a:rPr lang="en-US" dirty="0"/>
                  <a:t>) vs vital events in population (</a:t>
                </a:r>
                <a:r>
                  <a:rPr lang="en-US" dirty="0" err="1"/>
                  <a:t>v</a:t>
                </a:r>
                <a:r>
                  <a:rPr lang="en-US" baseline="-25000" dirty="0" err="1"/>
                  <a:t>t,p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Thus, we would like </a:t>
                </a:r>
                <a:r>
                  <a:rPr lang="en-US" dirty="0" err="1"/>
                  <a:t>v</a:t>
                </a:r>
                <a:r>
                  <a:rPr lang="en-US" baseline="-25000" dirty="0" err="1"/>
                  <a:t>t,p</a:t>
                </a:r>
                <a:r>
                  <a:rPr lang="en-US" baseline="-25000" dirty="0"/>
                  <a:t> </a:t>
                </a:r>
                <a:r>
                  <a:rPr lang="en-US" dirty="0"/>
                  <a:t>– </a:t>
                </a:r>
                <a:r>
                  <a:rPr lang="en-US" dirty="0" err="1"/>
                  <a:t>v</a:t>
                </a:r>
                <a:r>
                  <a:rPr lang="en-US" baseline="-25000" dirty="0" err="1"/>
                  <a:t>t,c</a:t>
                </a:r>
                <a:r>
                  <a:rPr lang="en-US" baseline="-25000" dirty="0"/>
                  <a:t> </a:t>
                </a:r>
                <a:r>
                  <a:rPr lang="en-US" dirty="0"/>
                  <a:t>= </a:t>
                </a:r>
                <a:r>
                  <a:rPr lang="en-US" dirty="0" err="1"/>
                  <a:t>d</a:t>
                </a:r>
                <a:r>
                  <a:rPr lang="en-US" baseline="-25000" dirty="0" err="1"/>
                  <a:t>t,c</a:t>
                </a:r>
                <a:r>
                  <a:rPr lang="en-US" baseline="-25000" dirty="0"/>
                  <a:t>  </a:t>
                </a:r>
                <a:r>
                  <a:rPr lang="en-US" dirty="0"/>
                  <a:t>and </a:t>
                </a:r>
                <a:r>
                  <a:rPr lang="en-US" dirty="0" err="1"/>
                  <a:t>d</a:t>
                </a:r>
                <a:r>
                  <a:rPr lang="en-US" baseline="-25000" dirty="0" err="1"/>
                  <a:t>t,c</a:t>
                </a:r>
                <a:r>
                  <a:rPr lang="en-US" dirty="0"/>
                  <a:t> should be 0</a:t>
                </a:r>
              </a:p>
              <a:p>
                <a:pPr lvl="1"/>
                <a:r>
                  <a:rPr lang="en-US" dirty="0"/>
                  <a:t>We would expect the difference to vary between t (i.e. births could be OK, but not early neonatal deaths). </a:t>
                </a:r>
              </a:p>
              <a:p>
                <a:pPr lvl="1"/>
                <a:r>
                  <a:rPr lang="en-US" dirty="0"/>
                  <a:t>We are sensitive to underreporting to varying degree</a:t>
                </a:r>
              </a:p>
              <a:p>
                <a:pPr lvl="1"/>
                <a:r>
                  <a:rPr lang="en-US" dirty="0"/>
                  <a:t>If survey for validation, then what we are doing is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m:rPr>
                        <m:nor/>
                      </m:rPr>
                      <a:rPr lang="en-US" i="1" baseline="-25000"/>
                      <m:t>t</m:t>
                    </m:r>
                    <m:r>
                      <m:rPr>
                        <m:nor/>
                      </m:rPr>
                      <a:rPr lang="en-US" i="1" baseline="-25000"/>
                      <m:t>,</m:t>
                    </m:r>
                    <m:r>
                      <m:rPr>
                        <m:nor/>
                      </m:rPr>
                      <a:rPr lang="en-US" i="1" baseline="-25000"/>
                      <m:t>p</m:t>
                    </m:r>
                    <m:r>
                      <m:rPr>
                        <m:nor/>
                      </m:rPr>
                      <a:rPr lang="en-US" baseline="-25000"/>
                      <m:t> </m:t>
                    </m:r>
                    <m:r>
                      <m:rPr>
                        <m:nor/>
                      </m:rPr>
                      <a:rPr lang="en-US"/>
                      <m:t>– </m:t>
                    </m:r>
                    <m:r>
                      <m:rPr>
                        <m:nor/>
                      </m:rPr>
                      <a:rPr lang="en-US"/>
                      <m:t>v</m:t>
                    </m:r>
                    <m:r>
                      <m:rPr>
                        <m:nor/>
                      </m:rPr>
                      <a:rPr lang="en-US" i="1" baseline="-25000"/>
                      <m:t>t</m:t>
                    </m:r>
                    <m:r>
                      <m:rPr>
                        <m:nor/>
                      </m:rPr>
                      <a:rPr lang="en-US" i="1" baseline="-25000"/>
                      <m:t>,</m:t>
                    </m:r>
                    <m:r>
                      <m:rPr>
                        <m:nor/>
                      </m:rPr>
                      <a:rPr lang="en-US" i="1" baseline="-25000"/>
                      <m:t>c</m:t>
                    </m:r>
                    <m:r>
                      <m:rPr>
                        <m:nor/>
                      </m:rPr>
                      <a:rPr lang="en-US" baseline="-25000"/>
                      <m:t> </m:t>
                    </m:r>
                    <m:r>
                      <m:rPr>
                        <m:nor/>
                      </m:rPr>
                      <a:rPr lang="en-US"/>
                      <m:t>= 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</m:acc>
                    <m:r>
                      <m:rPr>
                        <m:nor/>
                      </m:rPr>
                      <a:rPr lang="en-US" i="1" baseline="-25000"/>
                      <m:t>t</m:t>
                    </m:r>
                    <m:r>
                      <m:rPr>
                        <m:nor/>
                      </m:rPr>
                      <a:rPr lang="en-US" i="1" baseline="-25000"/>
                      <m:t>,</m:t>
                    </m:r>
                    <m:r>
                      <m:rPr>
                        <m:nor/>
                      </m:rPr>
                      <a:rPr lang="en-US" i="1" baseline="-25000"/>
                      <m:t>c</m:t>
                    </m:r>
                  </m:oMath>
                </a14:m>
                <a:endParaRPr lang="en-US" baseline="-25000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m:rPr>
                        <m:nor/>
                      </m:rPr>
                      <a:rPr lang="en-US" i="1" baseline="-25000"/>
                      <m:t>t</m:t>
                    </m:r>
                    <m:r>
                      <m:rPr>
                        <m:nor/>
                      </m:rPr>
                      <a:rPr lang="en-US" i="1" baseline="-25000"/>
                      <m:t>,</m:t>
                    </m:r>
                    <m:r>
                      <m:rPr>
                        <m:nor/>
                      </m:rPr>
                      <a:rPr lang="en-US" i="1" baseline="-25000"/>
                      <m:t>p</m:t>
                    </m:r>
                  </m:oMath>
                </a14:m>
                <a:r>
                  <a:rPr lang="en-US" dirty="0"/>
                  <a:t> can be estimated in various ways</a:t>
                </a:r>
              </a:p>
              <a:p>
                <a:pPr lvl="2"/>
                <a:r>
                  <a:rPr lang="en-US" dirty="0"/>
                  <a:t>Simply as an Horwitz-</a:t>
                </a:r>
                <a:r>
                  <a:rPr lang="en-US" dirty="0" err="1"/>
                  <a:t>Tomphson</a:t>
                </a:r>
                <a:r>
                  <a:rPr lang="en-US" dirty="0"/>
                  <a:t> estimator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m:rPr>
                        <m:nor/>
                      </m:rPr>
                      <a:rPr lang="en-US" i="1" baseline="-25000" smtClean="0"/>
                      <m:t>t</m:t>
                    </m:r>
                    <m:r>
                      <m:rPr>
                        <m:nor/>
                      </m:rPr>
                      <a:rPr lang="en-US" i="1" baseline="-25000" smtClean="0"/>
                      <m:t>,</m:t>
                    </m:r>
                    <m:r>
                      <m:rPr>
                        <m:nor/>
                      </m:rPr>
                      <a:rPr lang="en-US" i="1" baseline="-25000" smtClean="0"/>
                      <m:t>p</m:t>
                    </m:r>
                    <m:r>
                      <m:rPr>
                        <m:nor/>
                      </m:rP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r>
                  <a:rPr lang="en-US" dirty="0"/>
                  <a:t>) </a:t>
                </a:r>
              </a:p>
              <a:p>
                <a:pPr lvl="2"/>
                <a:r>
                  <a:rPr lang="en-US" dirty="0"/>
                  <a:t>As a capture – recapture type estimator (Petersen and so on)</a:t>
                </a:r>
              </a:p>
              <a:p>
                <a:pPr lvl="2"/>
                <a:r>
                  <a:rPr lang="en-US" dirty="0"/>
                  <a:t>As an estimator based on some adaptive sampling scheme </a:t>
                </a:r>
              </a:p>
              <a:p>
                <a:pPr lvl="2"/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 cstate="print"/>
                <a:stretch>
                  <a:fillRect l="-900" t="-2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53916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Short </a:t>
            </a:r>
            <a:r>
              <a:rPr lang="nb-NO" dirty="0" err="1"/>
              <a:t>aside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capture</a:t>
            </a:r>
            <a:r>
              <a:rPr lang="nb-NO" dirty="0"/>
              <a:t> </a:t>
            </a:r>
            <a:r>
              <a:rPr lang="nb-NO" dirty="0" err="1"/>
              <a:t>recapture</a:t>
            </a:r>
            <a:r>
              <a:rPr lang="nb-NO" dirty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856191550"/>
              </p:ext>
            </p:extLst>
          </p:nvPr>
        </p:nvGraphicFramePr>
        <p:xfrm>
          <a:off x="1905001" y="1905000"/>
          <a:ext cx="4038599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6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6454" marR="36454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 CRVS</a:t>
                      </a:r>
                      <a:endParaRPr lang="en-US" dirty="0"/>
                    </a:p>
                  </a:txBody>
                  <a:tcPr marL="36454" marR="36454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Not in CRVS</a:t>
                      </a:r>
                      <a:endParaRPr lang="en-US" dirty="0"/>
                    </a:p>
                  </a:txBody>
                  <a:tcPr marL="36454" marR="36454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Total</a:t>
                      </a:r>
                      <a:endParaRPr lang="en-US" dirty="0"/>
                    </a:p>
                  </a:txBody>
                  <a:tcPr marL="36454" marR="3645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In survey</a:t>
                      </a:r>
                      <a:endParaRPr lang="en-US" dirty="0"/>
                    </a:p>
                  </a:txBody>
                  <a:tcPr marL="36454" marR="36454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</a:t>
                      </a:r>
                      <a:r>
                        <a:rPr lang="nb-NO" baseline="-25000" dirty="0"/>
                        <a:t>1</a:t>
                      </a:r>
                      <a:endParaRPr lang="en-US" baseline="-25000" dirty="0"/>
                    </a:p>
                  </a:txBody>
                  <a:tcPr marL="36454" marR="36454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D</a:t>
                      </a:r>
                      <a:endParaRPr lang="en-US" dirty="0"/>
                    </a:p>
                  </a:txBody>
                  <a:tcPr marL="36454" marR="36454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</a:t>
                      </a:r>
                      <a:r>
                        <a:rPr lang="nb-NO" baseline="-25000" dirty="0"/>
                        <a:t>1</a:t>
                      </a:r>
                      <a:r>
                        <a:rPr lang="nb-NO" dirty="0"/>
                        <a:t>+D</a:t>
                      </a:r>
                      <a:endParaRPr lang="en-US" dirty="0"/>
                    </a:p>
                  </a:txBody>
                  <a:tcPr marL="36454" marR="3645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nb-NO" dirty="0"/>
                        <a:t>Not</a:t>
                      </a:r>
                      <a:r>
                        <a:rPr lang="nb-NO" baseline="0" dirty="0"/>
                        <a:t> in survey</a:t>
                      </a:r>
                      <a:endParaRPr lang="en-US" dirty="0"/>
                    </a:p>
                  </a:txBody>
                  <a:tcPr marL="36454" marR="36454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C</a:t>
                      </a:r>
                      <a:endParaRPr lang="en-US" dirty="0"/>
                    </a:p>
                  </a:txBody>
                  <a:tcPr marL="36454" marR="36454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</a:t>
                      </a:r>
                      <a:r>
                        <a:rPr lang="nb-NO" baseline="-25000" dirty="0"/>
                        <a:t>2</a:t>
                      </a:r>
                      <a:endParaRPr lang="en-US" baseline="-25000" dirty="0"/>
                    </a:p>
                  </a:txBody>
                  <a:tcPr marL="36454" marR="36454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C+N</a:t>
                      </a:r>
                      <a:r>
                        <a:rPr lang="nb-NO" baseline="-25000" dirty="0"/>
                        <a:t>2</a:t>
                      </a:r>
                      <a:endParaRPr lang="en-US" baseline="-25000" dirty="0"/>
                    </a:p>
                  </a:txBody>
                  <a:tcPr marL="36454" marR="3645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Total</a:t>
                      </a:r>
                      <a:endParaRPr lang="en-US" dirty="0"/>
                    </a:p>
                  </a:txBody>
                  <a:tcPr marL="36454" marR="36454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</a:t>
                      </a:r>
                      <a:r>
                        <a:rPr lang="nb-NO" baseline="-25000" dirty="0"/>
                        <a:t>1</a:t>
                      </a:r>
                      <a:r>
                        <a:rPr lang="nb-NO" dirty="0"/>
                        <a:t>+C</a:t>
                      </a:r>
                      <a:endParaRPr lang="en-US" dirty="0"/>
                    </a:p>
                  </a:txBody>
                  <a:tcPr marL="36454" marR="36454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D+N</a:t>
                      </a:r>
                      <a:r>
                        <a:rPr lang="nb-NO" baseline="-25000" dirty="0"/>
                        <a:t>2</a:t>
                      </a:r>
                      <a:endParaRPr lang="en-US" baseline="-25000" dirty="0"/>
                    </a:p>
                  </a:txBody>
                  <a:tcPr marL="36454" marR="36454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Total</a:t>
                      </a:r>
                      <a:endParaRPr lang="en-US" dirty="0"/>
                    </a:p>
                  </a:txBody>
                  <a:tcPr marL="36454" marR="3645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400800" y="1219200"/>
            <a:ext cx="5385732" cy="5638800"/>
          </a:xfrm>
        </p:spPr>
        <p:txBody>
          <a:bodyPr>
            <a:normAutofit fontScale="92500" lnSpcReduction="10000"/>
          </a:bodyPr>
          <a:lstStyle/>
          <a:p>
            <a:r>
              <a:rPr lang="nb-NO" sz="1800" dirty="0"/>
              <a:t>(Large) survey </a:t>
            </a:r>
            <a:r>
              <a:rPr lang="nb-NO" sz="1800" dirty="0" err="1"/>
              <a:t>carried</a:t>
            </a:r>
            <a:r>
              <a:rPr lang="nb-NO" sz="1800" dirty="0"/>
              <a:t> </a:t>
            </a:r>
            <a:r>
              <a:rPr lang="nb-NO" sz="1800" dirty="0" err="1"/>
              <a:t>out</a:t>
            </a:r>
            <a:r>
              <a:rPr lang="nb-NO" sz="1800" dirty="0"/>
              <a:t> </a:t>
            </a:r>
            <a:r>
              <a:rPr lang="nb-NO" sz="1800" dirty="0" err="1"/>
              <a:t>after</a:t>
            </a:r>
            <a:r>
              <a:rPr lang="nb-NO" sz="1800" dirty="0"/>
              <a:t> CRVS </a:t>
            </a:r>
            <a:r>
              <a:rPr lang="nb-NO" sz="1800" dirty="0" err="1"/>
              <a:t>enumeration</a:t>
            </a:r>
            <a:r>
              <a:rPr lang="nb-NO" sz="1800" dirty="0"/>
              <a:t>. The </a:t>
            </a:r>
            <a:r>
              <a:rPr lang="nb-NO" sz="1800" dirty="0" err="1"/>
              <a:t>two</a:t>
            </a:r>
            <a:r>
              <a:rPr lang="nb-NO" sz="1800" dirty="0"/>
              <a:t> </a:t>
            </a:r>
            <a:r>
              <a:rPr lang="nb-NO" sz="1800" dirty="0" err="1"/>
              <a:t>are</a:t>
            </a:r>
            <a:r>
              <a:rPr lang="nb-NO" sz="1800" dirty="0"/>
              <a:t> </a:t>
            </a:r>
            <a:r>
              <a:rPr lang="nb-NO" sz="1800" dirty="0" err="1"/>
              <a:t>then</a:t>
            </a:r>
            <a:r>
              <a:rPr lang="nb-NO" sz="1800" dirty="0"/>
              <a:t> </a:t>
            </a:r>
            <a:r>
              <a:rPr lang="nb-NO" sz="1800" dirty="0" err="1"/>
              <a:t>matched</a:t>
            </a:r>
            <a:r>
              <a:rPr lang="nb-NO" sz="1800" dirty="0"/>
              <a:t>.</a:t>
            </a:r>
          </a:p>
          <a:p>
            <a:r>
              <a:rPr lang="nb-NO" sz="1800" dirty="0"/>
              <a:t>In </a:t>
            </a:r>
            <a:r>
              <a:rPr lang="nb-NO" sz="1800" dirty="0" err="1"/>
              <a:t>demography</a:t>
            </a:r>
            <a:r>
              <a:rPr lang="nb-NO" sz="1800" dirty="0"/>
              <a:t> </a:t>
            </a:r>
            <a:r>
              <a:rPr lang="nb-NO" sz="1800" dirty="0" err="1"/>
              <a:t>constructed</a:t>
            </a:r>
            <a:r>
              <a:rPr lang="nb-NO" sz="1800" dirty="0"/>
              <a:t> </a:t>
            </a:r>
            <a:r>
              <a:rPr lang="nb-NO" sz="1800" dirty="0" err="1"/>
              <a:t>differently</a:t>
            </a:r>
            <a:r>
              <a:rPr lang="nb-NO" sz="1800" dirty="0"/>
              <a:t> </a:t>
            </a:r>
            <a:r>
              <a:rPr lang="nb-NO" sz="1800" dirty="0" err="1"/>
              <a:t>than</a:t>
            </a:r>
            <a:r>
              <a:rPr lang="nb-NO" sz="1800" dirty="0"/>
              <a:t> </a:t>
            </a:r>
            <a:r>
              <a:rPr lang="nb-NO" sz="1800" dirty="0" err="1"/>
              <a:t>the</a:t>
            </a:r>
            <a:r>
              <a:rPr lang="nb-NO" sz="1800" dirty="0"/>
              <a:t> </a:t>
            </a:r>
            <a:r>
              <a:rPr lang="nb-NO" sz="1800" dirty="0" err="1"/>
              <a:t>typical</a:t>
            </a:r>
            <a:r>
              <a:rPr lang="nb-NO" sz="1800" dirty="0"/>
              <a:t> </a:t>
            </a:r>
            <a:r>
              <a:rPr lang="nb-NO" sz="1800" dirty="0" err="1"/>
              <a:t>capture</a:t>
            </a:r>
            <a:r>
              <a:rPr lang="nb-NO" sz="1800" dirty="0"/>
              <a:t> </a:t>
            </a:r>
            <a:r>
              <a:rPr lang="nb-NO" sz="1800" dirty="0" err="1"/>
              <a:t>recapture</a:t>
            </a:r>
            <a:r>
              <a:rPr lang="nb-NO" sz="1800" dirty="0"/>
              <a:t>, </a:t>
            </a:r>
            <a:r>
              <a:rPr lang="nb-NO" sz="1800" dirty="0" err="1"/>
              <a:t>but</a:t>
            </a:r>
            <a:r>
              <a:rPr lang="nb-NO" sz="1800" dirty="0"/>
              <a:t> </a:t>
            </a:r>
            <a:r>
              <a:rPr lang="nb-NO" sz="1800" dirty="0" err="1"/>
              <a:t>actually</a:t>
            </a:r>
            <a:r>
              <a:rPr lang="nb-NO" sz="1800" dirty="0"/>
              <a:t> </a:t>
            </a:r>
            <a:r>
              <a:rPr lang="nb-NO" sz="1800" dirty="0" err="1"/>
              <a:t>the</a:t>
            </a:r>
            <a:r>
              <a:rPr lang="nb-NO" sz="1800" dirty="0"/>
              <a:t> same</a:t>
            </a:r>
          </a:p>
          <a:p>
            <a:endParaRPr lang="nb-NO" sz="1800" dirty="0"/>
          </a:p>
          <a:p>
            <a:endParaRPr lang="nb-NO" sz="1800" dirty="0"/>
          </a:p>
          <a:p>
            <a:pPr>
              <a:buNone/>
            </a:pPr>
            <a:r>
              <a:rPr lang="nb-NO" sz="1800" dirty="0"/>
              <a:t> </a:t>
            </a:r>
          </a:p>
          <a:p>
            <a:r>
              <a:rPr lang="nb-NO" sz="1800" dirty="0" err="1"/>
              <a:t>corresponds</a:t>
            </a:r>
            <a:r>
              <a:rPr lang="nb-NO" sz="1800" dirty="0"/>
              <a:t> to (i.e. Petersen estimator)</a:t>
            </a:r>
          </a:p>
          <a:p>
            <a:endParaRPr lang="nb-NO" sz="1800" dirty="0"/>
          </a:p>
          <a:p>
            <a:endParaRPr lang="nb-NO" sz="1800" dirty="0"/>
          </a:p>
          <a:p>
            <a:r>
              <a:rPr lang="nb-NO" sz="1800" dirty="0" err="1"/>
              <a:t>Assumes</a:t>
            </a:r>
            <a:r>
              <a:rPr lang="nb-NO" sz="1800" dirty="0"/>
              <a:t> a lot: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400" dirty="0"/>
              <a:t>The population is closed</a:t>
            </a:r>
          </a:p>
          <a:p>
            <a:pPr marL="914400" lvl="2" indent="0">
              <a:buNone/>
            </a:pPr>
            <a:r>
              <a:rPr lang="en-US" sz="1400" dirty="0"/>
              <a:t>  There are no immigration or emigration, no deaths or births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400" dirty="0"/>
              <a:t>All have the same chance of being observed in the first sample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400" dirty="0"/>
              <a:t>Marking individuals does not affect their chance of being </a:t>
            </a:r>
            <a:r>
              <a:rPr lang="en-US" sz="1400" dirty="0" err="1"/>
              <a:t>reobserved</a:t>
            </a:r>
            <a:endParaRPr lang="en-US" sz="1400" dirty="0"/>
          </a:p>
          <a:p>
            <a:pPr marL="971550" lvl="1" indent="-514350">
              <a:buFont typeface="+mj-lt"/>
              <a:buAutoNum type="arabicPeriod"/>
            </a:pPr>
            <a:r>
              <a:rPr lang="en-US" sz="1400" dirty="0"/>
              <a:t>Individuals are reliably identified as having been observed before or not</a:t>
            </a:r>
          </a:p>
          <a:p>
            <a:pPr marL="457200" lvl="1" indent="0">
              <a:buNone/>
            </a:pPr>
            <a:r>
              <a:rPr lang="nb-NO" sz="1400" dirty="0" err="1"/>
              <a:t>But</a:t>
            </a:r>
            <a:r>
              <a:rPr lang="nb-NO" sz="1400" dirty="0"/>
              <a:t> </a:t>
            </a:r>
            <a:r>
              <a:rPr lang="nb-NO" sz="1400" dirty="0" err="1"/>
              <a:t>possible</a:t>
            </a:r>
            <a:r>
              <a:rPr lang="nb-NO" sz="1400" dirty="0"/>
              <a:t> to </a:t>
            </a:r>
            <a:r>
              <a:rPr lang="nb-NO" sz="1400" dirty="0" err="1"/>
              <a:t>relax</a:t>
            </a:r>
            <a:r>
              <a:rPr lang="nb-NO" sz="1400" dirty="0"/>
              <a:t> </a:t>
            </a:r>
            <a:r>
              <a:rPr lang="nb-NO" sz="1400" dirty="0" err="1"/>
              <a:t>assumptions</a:t>
            </a:r>
            <a:r>
              <a:rPr lang="nb-NO" sz="1400" dirty="0"/>
              <a:t> </a:t>
            </a:r>
            <a:r>
              <a:rPr lang="nb-NO" sz="1400" dirty="0" err="1"/>
              <a:t>with</a:t>
            </a:r>
            <a:r>
              <a:rPr lang="nb-NO" sz="1400" dirty="0"/>
              <a:t> more </a:t>
            </a:r>
            <a:r>
              <a:rPr lang="nb-NO" sz="1400" dirty="0" err="1"/>
              <a:t>complex</a:t>
            </a:r>
            <a:r>
              <a:rPr lang="nb-NO" sz="1400" dirty="0"/>
              <a:t> estimators (</a:t>
            </a:r>
            <a:r>
              <a:rPr lang="nb-NO" sz="1400" dirty="0" err="1"/>
              <a:t>rather</a:t>
            </a:r>
            <a:r>
              <a:rPr lang="nb-NO" sz="1400" dirty="0"/>
              <a:t> </a:t>
            </a:r>
            <a:r>
              <a:rPr lang="nb-NO" sz="1400" dirty="0" err="1"/>
              <a:t>dramatic</a:t>
            </a:r>
            <a:r>
              <a:rPr lang="nb-NO" sz="1400" dirty="0"/>
              <a:t> </a:t>
            </a:r>
            <a:r>
              <a:rPr lang="nb-NO" sz="1400" dirty="0" err="1"/>
              <a:t>effects</a:t>
            </a:r>
            <a:r>
              <a:rPr lang="nb-NO" sz="1400" dirty="0"/>
              <a:t>)</a:t>
            </a:r>
          </a:p>
          <a:p>
            <a:endParaRPr lang="nb-NO" sz="1800" dirty="0"/>
          </a:p>
          <a:p>
            <a:endParaRPr lang="nb-NO" sz="1800" dirty="0"/>
          </a:p>
          <a:p>
            <a:endParaRPr lang="nb-NO" sz="1800" dirty="0"/>
          </a:p>
          <a:p>
            <a:endParaRPr lang="en-US" sz="1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>
          <a:xfrm>
            <a:off x="1905000" y="1219200"/>
            <a:ext cx="4040188" cy="63976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nb-NO" dirty="0" err="1"/>
              <a:t>Typical</a:t>
            </a:r>
            <a:r>
              <a:rPr lang="nb-NO" dirty="0"/>
              <a:t> CRVS – survey </a:t>
            </a:r>
            <a:r>
              <a:rPr lang="nb-NO" dirty="0" err="1"/>
              <a:t>table</a:t>
            </a:r>
            <a:endParaRPr lang="en-US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930011"/>
              </p:ext>
            </p:extLst>
          </p:nvPr>
        </p:nvGraphicFramePr>
        <p:xfrm>
          <a:off x="1905000" y="4288925"/>
          <a:ext cx="404018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70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00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100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7070" marR="47070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 CRVS</a:t>
                      </a:r>
                      <a:endParaRPr lang="en-US" dirty="0"/>
                    </a:p>
                  </a:txBody>
                  <a:tcPr marL="47070" marR="47070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Not in CRVS</a:t>
                      </a:r>
                      <a:endParaRPr lang="en-US" dirty="0"/>
                    </a:p>
                  </a:txBody>
                  <a:tcPr marL="47070" marR="47070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Total</a:t>
                      </a:r>
                      <a:endParaRPr lang="en-US" dirty="0"/>
                    </a:p>
                  </a:txBody>
                  <a:tcPr marL="47070" marR="4707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In survey</a:t>
                      </a:r>
                      <a:endParaRPr lang="en-US" dirty="0"/>
                    </a:p>
                  </a:txBody>
                  <a:tcPr marL="47070" marR="47070"/>
                </a:tc>
                <a:tc>
                  <a:txBody>
                    <a:bodyPr/>
                    <a:lstStyle/>
                    <a:p>
                      <a:r>
                        <a:rPr lang="nb-NO" baseline="0" dirty="0"/>
                        <a:t>R</a:t>
                      </a:r>
                      <a:endParaRPr lang="en-US" baseline="-25000" dirty="0"/>
                    </a:p>
                  </a:txBody>
                  <a:tcPr marL="47070" marR="4707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7070" marR="47070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C</a:t>
                      </a:r>
                      <a:endParaRPr lang="en-US" dirty="0"/>
                    </a:p>
                  </a:txBody>
                  <a:tcPr marL="47070" marR="4707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Not</a:t>
                      </a:r>
                      <a:r>
                        <a:rPr lang="nb-NO" baseline="0" dirty="0"/>
                        <a:t> in PES</a:t>
                      </a:r>
                      <a:endParaRPr lang="en-US" dirty="0"/>
                    </a:p>
                  </a:txBody>
                  <a:tcPr marL="47070" marR="4707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7070" marR="4707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7070" marR="47070"/>
                </a:tc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 marL="47070" marR="4707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Total</a:t>
                      </a:r>
                      <a:endParaRPr lang="en-US" dirty="0"/>
                    </a:p>
                  </a:txBody>
                  <a:tcPr marL="47070" marR="47070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M</a:t>
                      </a:r>
                      <a:endParaRPr lang="en-US" dirty="0"/>
                    </a:p>
                  </a:txBody>
                  <a:tcPr marL="47070" marR="47070"/>
                </a:tc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 marL="47070" marR="47070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Total</a:t>
                      </a:r>
                      <a:endParaRPr lang="en-US" dirty="0"/>
                    </a:p>
                  </a:txBody>
                  <a:tcPr marL="47070" marR="4707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0348096"/>
              </p:ext>
            </p:extLst>
          </p:nvPr>
        </p:nvGraphicFramePr>
        <p:xfrm>
          <a:off x="7383495" y="2365623"/>
          <a:ext cx="2590800" cy="793578"/>
        </p:xfrm>
        <a:graphic>
          <a:graphicData uri="http://schemas.openxmlformats.org/presentationml/2006/ole">
            <p:oleObj spid="_x0000_s1038" name="Equation" r:id="rId4" imgW="1409088" imgH="431613" progId="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99004572"/>
              </p:ext>
            </p:extLst>
          </p:nvPr>
        </p:nvGraphicFramePr>
        <p:xfrm>
          <a:off x="8069295" y="3484504"/>
          <a:ext cx="1219200" cy="804421"/>
        </p:xfrm>
        <a:graphic>
          <a:graphicData uri="http://schemas.openxmlformats.org/presentationml/2006/ole">
            <p:oleObj spid="_x0000_s1039" name="Equation" r:id="rId5" imgW="596641" imgH="393529" progId="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3005" y="6291743"/>
            <a:ext cx="4724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/>
              <a:t>Sometimes</a:t>
            </a:r>
            <a:r>
              <a:rPr lang="nb-NO" dirty="0"/>
              <a:t> more </a:t>
            </a:r>
            <a:r>
              <a:rPr lang="nb-NO" dirty="0" err="1"/>
              <a:t>complex</a:t>
            </a:r>
            <a:r>
              <a:rPr lang="nb-NO" dirty="0"/>
              <a:t> </a:t>
            </a:r>
            <a:r>
              <a:rPr lang="nb-NO" dirty="0" err="1"/>
              <a:t>modelling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each</a:t>
            </a:r>
            <a:r>
              <a:rPr lang="nb-NO" dirty="0"/>
              <a:t> </a:t>
            </a:r>
            <a:r>
              <a:rPr lang="nb-NO" dirty="0" err="1"/>
              <a:t>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084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Possible</a:t>
            </a:r>
            <a:r>
              <a:rPr lang="nb-NO" dirty="0"/>
              <a:t> estimators: </a:t>
            </a:r>
            <a:r>
              <a:rPr lang="nb-NO" dirty="0" err="1"/>
              <a:t>Derived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Rate or ratios: Alternative to estimators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events</a:t>
            </a:r>
            <a:r>
              <a:rPr lang="nb-NO" dirty="0"/>
              <a:t> </a:t>
            </a:r>
          </a:p>
          <a:p>
            <a:r>
              <a:rPr lang="nb-NO" dirty="0"/>
              <a:t>Benefit:</a:t>
            </a:r>
          </a:p>
          <a:p>
            <a:pPr lvl="1"/>
            <a:r>
              <a:rPr lang="nb-NO" dirty="0" err="1"/>
              <a:t>Intutively</a:t>
            </a:r>
            <a:r>
              <a:rPr lang="nb-NO" dirty="0"/>
              <a:t> </a:t>
            </a:r>
            <a:r>
              <a:rPr lang="nb-NO" dirty="0" err="1"/>
              <a:t>tells</a:t>
            </a:r>
            <a:r>
              <a:rPr lang="nb-NO" dirty="0"/>
              <a:t> </a:t>
            </a:r>
            <a:r>
              <a:rPr lang="nb-NO" dirty="0" err="1"/>
              <a:t>if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data makes </a:t>
            </a:r>
            <a:r>
              <a:rPr lang="nb-NO" dirty="0" err="1"/>
              <a:t>sense</a:t>
            </a:r>
            <a:endParaRPr lang="en-US" dirty="0"/>
          </a:p>
          <a:p>
            <a:r>
              <a:rPr lang="nb-NO" dirty="0"/>
              <a:t>Drawbacks</a:t>
            </a:r>
          </a:p>
          <a:p>
            <a:pPr lvl="1"/>
            <a:r>
              <a:rPr lang="nb-NO" dirty="0"/>
              <a:t>Even </a:t>
            </a:r>
            <a:r>
              <a:rPr lang="nb-NO" dirty="0" err="1"/>
              <a:t>if</a:t>
            </a:r>
            <a:r>
              <a:rPr lang="nb-NO" dirty="0"/>
              <a:t> rates makes </a:t>
            </a:r>
            <a:r>
              <a:rPr lang="nb-NO" dirty="0" err="1"/>
              <a:t>sense</a:t>
            </a:r>
            <a:r>
              <a:rPr lang="nb-NO" dirty="0"/>
              <a:t>, </a:t>
            </a:r>
            <a:r>
              <a:rPr lang="nb-NO" dirty="0" err="1"/>
              <a:t>there</a:t>
            </a:r>
            <a:r>
              <a:rPr lang="nb-NO" dirty="0"/>
              <a:t> </a:t>
            </a:r>
            <a:r>
              <a:rPr lang="nb-NO" dirty="0" err="1"/>
              <a:t>may</a:t>
            </a:r>
            <a:r>
              <a:rPr lang="nb-NO" dirty="0"/>
              <a:t> be under-</a:t>
            </a:r>
            <a:r>
              <a:rPr lang="nb-NO" dirty="0" err="1"/>
              <a:t>reporting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events</a:t>
            </a:r>
            <a:r>
              <a:rPr lang="nb-NO" dirty="0"/>
              <a:t> </a:t>
            </a:r>
          </a:p>
          <a:p>
            <a:pPr lvl="1"/>
            <a:r>
              <a:rPr lang="nb-NO" dirty="0"/>
              <a:t>May be </a:t>
            </a:r>
            <a:r>
              <a:rPr lang="nb-NO" dirty="0" err="1"/>
              <a:t>difficult</a:t>
            </a:r>
            <a:r>
              <a:rPr lang="nb-NO" dirty="0"/>
              <a:t> to interpret</a:t>
            </a:r>
          </a:p>
          <a:p>
            <a:pPr lvl="1"/>
            <a:r>
              <a:rPr lang="nb-NO" dirty="0"/>
              <a:t>Survey </a:t>
            </a:r>
            <a:r>
              <a:rPr lang="nb-NO" dirty="0" err="1"/>
              <a:t>derived</a:t>
            </a:r>
            <a:r>
              <a:rPr lang="nb-NO" dirty="0"/>
              <a:t> rates </a:t>
            </a:r>
            <a:r>
              <a:rPr lang="nb-NO" dirty="0" err="1"/>
              <a:t>are</a:t>
            </a:r>
            <a:r>
              <a:rPr lang="nb-NO" dirty="0"/>
              <a:t> </a:t>
            </a:r>
            <a:r>
              <a:rPr lang="nb-NO" dirty="0" err="1"/>
              <a:t>typically</a:t>
            </a:r>
            <a:r>
              <a:rPr lang="nb-NO" dirty="0"/>
              <a:t> </a:t>
            </a:r>
            <a:r>
              <a:rPr lang="nb-NO" dirty="0" err="1"/>
              <a:t>calculated</a:t>
            </a:r>
            <a:r>
              <a:rPr lang="nb-NO" dirty="0"/>
              <a:t> </a:t>
            </a:r>
            <a:r>
              <a:rPr lang="nb-NO" dirty="0" err="1"/>
              <a:t>differently</a:t>
            </a:r>
            <a:r>
              <a:rPr lang="nb-NO" dirty="0"/>
              <a:t> </a:t>
            </a:r>
            <a:r>
              <a:rPr lang="nb-NO" dirty="0" err="1"/>
              <a:t>than</a:t>
            </a:r>
            <a:r>
              <a:rPr lang="nb-NO" dirty="0"/>
              <a:t> CRVS-</a:t>
            </a:r>
            <a:r>
              <a:rPr lang="nb-NO" dirty="0" err="1"/>
              <a:t>derived</a:t>
            </a:r>
            <a:r>
              <a:rPr lang="nb-NO" dirty="0"/>
              <a:t> </a:t>
            </a:r>
            <a:r>
              <a:rPr lang="nb-NO" dirty="0" err="1"/>
              <a:t>ones</a:t>
            </a:r>
            <a:r>
              <a:rPr lang="nb-NO" dirty="0"/>
              <a:t> (</a:t>
            </a:r>
            <a:r>
              <a:rPr lang="nb-NO" dirty="0" err="1"/>
              <a:t>especially</a:t>
            </a:r>
            <a:r>
              <a:rPr lang="nb-NO" dirty="0"/>
              <a:t> </a:t>
            </a:r>
            <a:r>
              <a:rPr lang="nb-NO" baseline="-25000" dirty="0"/>
              <a:t>1</a:t>
            </a:r>
            <a:r>
              <a:rPr lang="nb-NO" dirty="0"/>
              <a:t>q</a:t>
            </a:r>
            <a:r>
              <a:rPr lang="nb-NO" baseline="-25000" dirty="0"/>
              <a:t>0</a:t>
            </a:r>
            <a:r>
              <a:rPr lang="nb-NO" dirty="0"/>
              <a:t> and </a:t>
            </a:r>
            <a:r>
              <a:rPr lang="nb-NO" baseline="-25000" dirty="0"/>
              <a:t>5</a:t>
            </a:r>
            <a:r>
              <a:rPr lang="nb-NO" dirty="0"/>
              <a:t>q</a:t>
            </a:r>
            <a:r>
              <a:rPr lang="nb-NO" baseline="-25000" dirty="0"/>
              <a:t>0, </a:t>
            </a:r>
            <a:r>
              <a:rPr lang="nb-NO" dirty="0"/>
              <a:t>Not a problem for </a:t>
            </a:r>
            <a:r>
              <a:rPr lang="nb-NO" dirty="0" err="1"/>
              <a:t>births</a:t>
            </a:r>
            <a:r>
              <a:rPr lang="nb-NO" dirty="0"/>
              <a:t>)</a:t>
            </a:r>
          </a:p>
          <a:p>
            <a:pPr lvl="1"/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90213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Possible</a:t>
            </a:r>
            <a:r>
              <a:rPr lang="nb-NO" dirty="0"/>
              <a:t> estimators: </a:t>
            </a:r>
            <a:r>
              <a:rPr lang="nb-NO" dirty="0" err="1"/>
              <a:t>secondary</a:t>
            </a:r>
            <a:r>
              <a:rPr lang="nb-NO" dirty="0"/>
              <a:t> </a:t>
            </a:r>
            <a:r>
              <a:rPr lang="nb-NO" dirty="0" err="1"/>
              <a:t>derived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6538"/>
            <a:ext cx="4555222" cy="4780425"/>
          </a:xfrm>
        </p:spPr>
        <p:txBody>
          <a:bodyPr/>
          <a:lstStyle/>
          <a:p>
            <a:r>
              <a:rPr lang="nb-NO" dirty="0" err="1"/>
              <a:t>Calculation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diagnostic</a:t>
            </a:r>
            <a:r>
              <a:rPr lang="nb-NO" dirty="0"/>
              <a:t> estimators from </a:t>
            </a:r>
            <a:r>
              <a:rPr lang="nb-NO" dirty="0" err="1"/>
              <a:t>the</a:t>
            </a:r>
            <a:r>
              <a:rPr lang="nb-NO" dirty="0"/>
              <a:t> rates (e.g. </a:t>
            </a:r>
            <a:r>
              <a:rPr lang="nb-NO" dirty="0" err="1"/>
              <a:t>Proportion</a:t>
            </a:r>
            <a:r>
              <a:rPr lang="nb-NO" dirty="0"/>
              <a:t> </a:t>
            </a:r>
            <a:r>
              <a:rPr lang="nb-NO" dirty="0" err="1"/>
              <a:t>early</a:t>
            </a:r>
            <a:r>
              <a:rPr lang="nb-NO" dirty="0"/>
              <a:t> neonatal </a:t>
            </a:r>
            <a:r>
              <a:rPr lang="nb-NO" dirty="0" err="1"/>
              <a:t>of</a:t>
            </a:r>
            <a:r>
              <a:rPr lang="nb-NO" dirty="0"/>
              <a:t> neonatal </a:t>
            </a:r>
            <a:r>
              <a:rPr lang="nb-NO" dirty="0" err="1"/>
              <a:t>mortality</a:t>
            </a:r>
            <a:r>
              <a:rPr lang="nb-NO" dirty="0"/>
              <a:t>)</a:t>
            </a:r>
          </a:p>
          <a:p>
            <a:r>
              <a:rPr lang="nb-NO" dirty="0"/>
              <a:t>Benefit: May be </a:t>
            </a:r>
            <a:r>
              <a:rPr lang="nb-NO" dirty="0" err="1"/>
              <a:t>quite</a:t>
            </a:r>
            <a:r>
              <a:rPr lang="nb-NO" dirty="0"/>
              <a:t> revealing</a:t>
            </a:r>
          </a:p>
          <a:p>
            <a:r>
              <a:rPr lang="nb-NO" dirty="0"/>
              <a:t>Drawbacks: </a:t>
            </a:r>
          </a:p>
          <a:p>
            <a:pPr lvl="1"/>
            <a:r>
              <a:rPr lang="nb-NO" dirty="0"/>
              <a:t>Standards </a:t>
            </a:r>
            <a:r>
              <a:rPr lang="nb-NO" dirty="0" err="1"/>
              <a:t>may</a:t>
            </a:r>
            <a:r>
              <a:rPr lang="nb-NO" dirty="0"/>
              <a:t> be </a:t>
            </a:r>
            <a:r>
              <a:rPr lang="nb-NO" dirty="0" err="1"/>
              <a:t>changing</a:t>
            </a:r>
            <a:r>
              <a:rPr lang="nb-NO" dirty="0"/>
              <a:t> (and </a:t>
            </a:r>
            <a:r>
              <a:rPr lang="nb-NO" dirty="0" err="1"/>
              <a:t>are</a:t>
            </a:r>
            <a:r>
              <a:rPr lang="nb-NO" dirty="0"/>
              <a:t> </a:t>
            </a:r>
            <a:r>
              <a:rPr lang="nb-NO" dirty="0" err="1"/>
              <a:t>only</a:t>
            </a:r>
            <a:r>
              <a:rPr lang="nb-NO" dirty="0"/>
              <a:t> </a:t>
            </a:r>
            <a:r>
              <a:rPr lang="nb-NO" dirty="0" err="1"/>
              <a:t>partly</a:t>
            </a:r>
            <a:r>
              <a:rPr lang="nb-NO" dirty="0"/>
              <a:t> </a:t>
            </a:r>
            <a:r>
              <a:rPr lang="nb-NO" dirty="0" err="1"/>
              <a:t>known</a:t>
            </a:r>
            <a:r>
              <a:rPr lang="nb-NO" dirty="0"/>
              <a:t>)</a:t>
            </a:r>
          </a:p>
          <a:p>
            <a:pPr lvl="1"/>
            <a:r>
              <a:rPr lang="nb-NO" dirty="0" err="1"/>
              <a:t>Variance</a:t>
            </a:r>
            <a:endParaRPr lang="nb-NO" dirty="0"/>
          </a:p>
          <a:p>
            <a:pPr lvl="1"/>
            <a:endParaRPr lang="en-US" dirty="0"/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1362"/>
          <a:stretch/>
        </p:blipFill>
        <p:spPr bwMode="auto">
          <a:xfrm>
            <a:off x="5007429" y="1396538"/>
            <a:ext cx="7420946" cy="40649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24009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Different </a:t>
            </a:r>
            <a:r>
              <a:rPr lang="nb-NO" dirty="0" err="1"/>
              <a:t>situations</a:t>
            </a:r>
            <a:r>
              <a:rPr lang="nb-NO" dirty="0"/>
              <a:t> for </a:t>
            </a:r>
            <a:r>
              <a:rPr lang="nb-NO" dirty="0" err="1"/>
              <a:t>validation</a:t>
            </a:r>
            <a:r>
              <a:rPr lang="nb-NO" dirty="0"/>
              <a:t> surveys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25744358"/>
              </p:ext>
            </p:extLst>
          </p:nvPr>
        </p:nvGraphicFramePr>
        <p:xfrm>
          <a:off x="1325460" y="1950673"/>
          <a:ext cx="6761526" cy="3879675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253842">
                  <a:extLst>
                    <a:ext uri="{9D8B030D-6E8A-4147-A177-3AD203B41FA5}">
                      <a16:colId xmlns:a16="http://schemas.microsoft.com/office/drawing/2014/main" xmlns="" val="3436307246"/>
                    </a:ext>
                  </a:extLst>
                </a:gridCol>
                <a:gridCol w="2253842">
                  <a:extLst>
                    <a:ext uri="{9D8B030D-6E8A-4147-A177-3AD203B41FA5}">
                      <a16:colId xmlns:a16="http://schemas.microsoft.com/office/drawing/2014/main" xmlns="" val="3786288911"/>
                    </a:ext>
                  </a:extLst>
                </a:gridCol>
                <a:gridCol w="2253842">
                  <a:extLst>
                    <a:ext uri="{9D8B030D-6E8A-4147-A177-3AD203B41FA5}">
                      <a16:colId xmlns:a16="http://schemas.microsoft.com/office/drawing/2014/main" xmlns="" val="577607440"/>
                    </a:ext>
                  </a:extLst>
                </a:gridCol>
              </a:tblGrid>
              <a:tr h="1293225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Far</a:t>
                      </a:r>
                      <a:r>
                        <a:rPr lang="en-US" baseline="0" noProof="0" dirty="0"/>
                        <a:t> from complete</a:t>
                      </a:r>
                    </a:p>
                    <a:p>
                      <a:r>
                        <a:rPr lang="en-US" baseline="0" noProof="0" dirty="0"/>
                        <a:t>CRVS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Nearly complete</a:t>
                      </a:r>
                    </a:p>
                    <a:p>
                      <a:r>
                        <a:rPr lang="en-US" noProof="0" dirty="0"/>
                        <a:t>CRVS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3088159"/>
                  </a:ext>
                </a:extLst>
              </a:tr>
              <a:tr h="1293225">
                <a:tc>
                  <a:txBody>
                    <a:bodyPr/>
                    <a:lstStyle/>
                    <a:p>
                      <a:r>
                        <a:rPr lang="en-US" noProof="0" dirty="0"/>
                        <a:t>Target</a:t>
                      </a:r>
                      <a:r>
                        <a:rPr lang="en-US" baseline="0" noProof="0" dirty="0"/>
                        <a:t> population is «elusive»</a:t>
                      </a:r>
                    </a:p>
                    <a:p>
                      <a:r>
                        <a:rPr lang="en-US" noProof="0" dirty="0"/>
                        <a:t> (H2R)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Main challenge lies</a:t>
                      </a:r>
                      <a:r>
                        <a:rPr lang="en-US" baseline="0" noProof="0" dirty="0"/>
                        <a:t> in surveying elusive population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noProof="0" dirty="0" err="1"/>
                        <a:t>Both</a:t>
                      </a:r>
                      <a:r>
                        <a:rPr lang="nb-NO" noProof="0" dirty="0"/>
                        <a:t> elusive and sample</a:t>
                      </a:r>
                      <a:r>
                        <a:rPr lang="nb-NO" baseline="0" noProof="0" dirty="0"/>
                        <a:t> </a:t>
                      </a:r>
                      <a:r>
                        <a:rPr lang="nb-NO" baseline="0" noProof="0" dirty="0" err="1"/>
                        <a:t>size</a:t>
                      </a:r>
                      <a:r>
                        <a:rPr lang="nb-NO" baseline="0" noProof="0" dirty="0"/>
                        <a:t> </a:t>
                      </a:r>
                      <a:r>
                        <a:rPr lang="nb-NO" baseline="0" noProof="0" dirty="0" err="1"/>
                        <a:t>challenge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3947710"/>
                  </a:ext>
                </a:extLst>
              </a:tr>
              <a:tr h="1293225">
                <a:tc>
                  <a:txBody>
                    <a:bodyPr/>
                    <a:lstStyle/>
                    <a:p>
                      <a:r>
                        <a:rPr lang="en-US" noProof="0" dirty="0"/>
                        <a:t>Target population is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Degree of non-completeness relatively easy to estimate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Determining</a:t>
                      </a:r>
                      <a:r>
                        <a:rPr lang="en-US" baseline="0" noProof="0" dirty="0"/>
                        <a:t> completeness requires large samples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7960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4539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Coverage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CVRS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Vital events of type t (births, deaths, deaths at </a:t>
            </a:r>
            <a:r>
              <a:rPr lang="en-US"/>
              <a:t>age x)observed </a:t>
            </a:r>
            <a:r>
              <a:rPr lang="en-US" dirty="0"/>
              <a:t>in CVRS (</a:t>
            </a:r>
            <a:r>
              <a:rPr lang="en-US" dirty="0" err="1"/>
              <a:t>v</a:t>
            </a:r>
            <a:r>
              <a:rPr lang="en-US" baseline="-25000" dirty="0" err="1"/>
              <a:t>t,c</a:t>
            </a:r>
            <a:r>
              <a:rPr lang="en-US" dirty="0"/>
              <a:t>) vs vital events in population (</a:t>
            </a:r>
            <a:r>
              <a:rPr lang="en-US" dirty="0" err="1"/>
              <a:t>v</a:t>
            </a:r>
            <a:r>
              <a:rPr lang="en-US" baseline="-25000" dirty="0" err="1"/>
              <a:t>t,p</a:t>
            </a:r>
            <a:r>
              <a:rPr lang="en-US" dirty="0"/>
              <a:t>)</a:t>
            </a:r>
          </a:p>
          <a:p>
            <a:r>
              <a:rPr lang="en-US" dirty="0"/>
              <a:t>Thus, we would like </a:t>
            </a:r>
            <a:r>
              <a:rPr lang="en-US" dirty="0" err="1"/>
              <a:t>v</a:t>
            </a:r>
            <a:r>
              <a:rPr lang="en-US" baseline="-25000" dirty="0" err="1"/>
              <a:t>t,p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dirty="0" err="1"/>
              <a:t>v</a:t>
            </a:r>
            <a:r>
              <a:rPr lang="en-US" baseline="-25000" dirty="0" err="1"/>
              <a:t>t,c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d</a:t>
            </a:r>
            <a:r>
              <a:rPr lang="en-US" baseline="-25000" dirty="0" err="1"/>
              <a:t>t,c</a:t>
            </a:r>
            <a:r>
              <a:rPr lang="en-US" baseline="-25000" dirty="0"/>
              <a:t>  </a:t>
            </a:r>
            <a:r>
              <a:rPr lang="en-US" dirty="0"/>
              <a:t>and </a:t>
            </a:r>
            <a:r>
              <a:rPr lang="en-US" dirty="0" err="1"/>
              <a:t>d</a:t>
            </a:r>
            <a:r>
              <a:rPr lang="en-US" baseline="-25000" dirty="0" err="1"/>
              <a:t>t,c</a:t>
            </a:r>
            <a:r>
              <a:rPr lang="en-US" dirty="0"/>
              <a:t> should be 0</a:t>
            </a:r>
          </a:p>
          <a:p>
            <a:r>
              <a:rPr lang="en-US" dirty="0"/>
              <a:t>We would expect the difference to vary between t. </a:t>
            </a:r>
          </a:p>
          <a:p>
            <a:r>
              <a:rPr lang="en-US" dirty="0"/>
              <a:t>Alternatively we may express the differences as differences between rates or ratios, but:</a:t>
            </a:r>
          </a:p>
          <a:p>
            <a:pPr lvl="1"/>
            <a:r>
              <a:rPr lang="en-US" dirty="0"/>
              <a:t>since CRVS rates differently constructed from survey based ones, difficult to do when CRVS is close to completeness (because difference in calculation method matters</a:t>
            </a:r>
          </a:p>
          <a:p>
            <a:pPr lvl="1"/>
            <a:r>
              <a:rPr lang="en-US" dirty="0"/>
              <a:t>but simpler to focus on totals, i.e. the number of events themselves rather than estimators derived from them)</a:t>
            </a:r>
          </a:p>
          <a:p>
            <a:r>
              <a:rPr lang="nb-NO" dirty="0"/>
              <a:t>Problem is </a:t>
            </a:r>
            <a:r>
              <a:rPr lang="nb-NO" dirty="0" err="1"/>
              <a:t>estimating</a:t>
            </a:r>
            <a:r>
              <a:rPr lang="nb-NO" dirty="0"/>
              <a:t> vital </a:t>
            </a:r>
            <a:r>
              <a:rPr lang="nb-NO" dirty="0" err="1"/>
              <a:t>events</a:t>
            </a:r>
            <a:r>
              <a:rPr lang="nb-NO" dirty="0"/>
              <a:t> in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population</a:t>
            </a:r>
            <a:r>
              <a:rPr lang="nb-NO" dirty="0"/>
              <a:t> from a survey </a:t>
            </a:r>
            <a:r>
              <a:rPr lang="nb-NO" dirty="0" err="1"/>
              <a:t>with</a:t>
            </a:r>
            <a:endParaRPr lang="nb-NO" dirty="0"/>
          </a:p>
          <a:p>
            <a:pPr lvl="1"/>
            <a:r>
              <a:rPr lang="nb-NO" dirty="0" err="1"/>
              <a:t>Sufficent</a:t>
            </a:r>
            <a:r>
              <a:rPr lang="nb-NO" dirty="0"/>
              <a:t> </a:t>
            </a:r>
            <a:r>
              <a:rPr lang="nb-NO" dirty="0" err="1"/>
              <a:t>precision</a:t>
            </a:r>
            <a:r>
              <a:rPr lang="nb-NO" dirty="0"/>
              <a:t> (sampling and </a:t>
            </a:r>
            <a:r>
              <a:rPr lang="nb-NO" dirty="0" err="1"/>
              <a:t>measurement</a:t>
            </a:r>
            <a:r>
              <a:rPr lang="nb-NO" dirty="0"/>
              <a:t> </a:t>
            </a:r>
            <a:r>
              <a:rPr lang="nb-NO" dirty="0" err="1"/>
              <a:t>uncertainty</a:t>
            </a:r>
            <a:r>
              <a:rPr lang="nb-NO" dirty="0"/>
              <a:t>)</a:t>
            </a:r>
          </a:p>
          <a:p>
            <a:pPr lvl="1"/>
            <a:r>
              <a:rPr lang="nb-NO" dirty="0" err="1"/>
              <a:t>Lack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bias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227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Reaching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population</a:t>
            </a:r>
            <a:r>
              <a:rPr lang="nb-NO" dirty="0"/>
              <a:t>: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examples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>
                <a:solidFill>
                  <a:srgbClr val="FF0000"/>
                </a:solidFill>
              </a:rPr>
              <a:t>Jordan</a:t>
            </a:r>
            <a:r>
              <a:rPr lang="nb-NO" dirty="0"/>
              <a:t> and </a:t>
            </a:r>
            <a:r>
              <a:rPr lang="nb-NO" dirty="0" err="1"/>
              <a:t>Lebanon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Jordan</a:t>
            </a:r>
          </a:p>
          <a:p>
            <a:pPr lvl="1"/>
            <a:r>
              <a:rPr lang="en-US" dirty="0"/>
              <a:t>«Easy» part and difficult part: Camps, vs displaced outside camps </a:t>
            </a:r>
          </a:p>
          <a:p>
            <a:pPr lvl="1"/>
            <a:r>
              <a:rPr lang="en-US" dirty="0"/>
              <a:t>2015 census </a:t>
            </a:r>
          </a:p>
          <a:p>
            <a:pPr lvl="2"/>
            <a:r>
              <a:rPr lang="en-US" dirty="0"/>
              <a:t>Surprising population size</a:t>
            </a:r>
          </a:p>
          <a:p>
            <a:pPr lvl="2"/>
            <a:r>
              <a:rPr lang="en-US" dirty="0"/>
              <a:t>Good delineation of enumeration area cartography</a:t>
            </a:r>
          </a:p>
          <a:p>
            <a:pPr lvl="2"/>
            <a:r>
              <a:rPr lang="en-US" dirty="0" err="1"/>
              <a:t>DoS</a:t>
            </a:r>
            <a:r>
              <a:rPr lang="en-US" dirty="0"/>
              <a:t> traditionally not so good on actual listing within EAs. unclear why large number of migrants reported in census, as they are usually not covered well in surveys</a:t>
            </a:r>
          </a:p>
          <a:p>
            <a:pPr lvl="2"/>
            <a:r>
              <a:rPr lang="en-US" dirty="0"/>
              <a:t>Traditional weak spot is work sites. </a:t>
            </a:r>
          </a:p>
          <a:p>
            <a:pPr lvl="2"/>
            <a:r>
              <a:rPr lang="en-US" dirty="0"/>
              <a:t>For study of Iraqis in Jordan 2004 census was less informative in 2008 than envisaged, because of substantial movements of refugees</a:t>
            </a:r>
          </a:p>
          <a:p>
            <a:pPr lvl="2"/>
            <a:r>
              <a:rPr lang="en-US" dirty="0"/>
              <a:t> Definition issue: who are refugees</a:t>
            </a:r>
          </a:p>
        </p:txBody>
      </p:sp>
    </p:spTree>
    <p:extLst>
      <p:ext uri="{BB962C8B-B14F-4D97-AF65-F5344CB8AC3E}">
        <p14:creationId xmlns:p14="http://schemas.microsoft.com/office/powerpoint/2010/main" xmlns="" val="158039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1605</TotalTime>
  <Words>1061</Words>
  <Application>Microsoft Office PowerPoint</Application>
  <PresentationFormat>Custom</PresentationFormat>
  <Paragraphs>160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Jon Pedersen: Validation of CRVS through surveys Some considerations</vt:lpstr>
      <vt:lpstr>Main issues in a validation survey</vt:lpstr>
      <vt:lpstr>Possible estimators</vt:lpstr>
      <vt:lpstr>Short aside on capture recapture </vt:lpstr>
      <vt:lpstr>Possible estimators: Derived</vt:lpstr>
      <vt:lpstr>Possible estimators: secondary derived</vt:lpstr>
      <vt:lpstr>Different situations for validation surveys</vt:lpstr>
      <vt:lpstr>Coverage of CVRS</vt:lpstr>
      <vt:lpstr>Reaching the population: the examples of Jordan and Lebanon</vt:lpstr>
      <vt:lpstr>Reaching the population: the examples of Jordan and Lebanon</vt:lpstr>
      <vt:lpstr>Use of a census for sampling 101 a</vt:lpstr>
      <vt:lpstr>Use of a census for sampling 101 b</vt:lpstr>
      <vt:lpstr>Use of census for sampling 101 c</vt:lpstr>
      <vt:lpstr>Dealing with H2R («Elusivenes»)</vt:lpstr>
      <vt:lpstr>Adaptive cluster sampling</vt:lpstr>
      <vt:lpstr>Actually: Jordan and Lebanon are not so different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Pedersen Jon</dc:creator>
  <cp:lastModifiedBy>comwebex</cp:lastModifiedBy>
  <cp:revision>34</cp:revision>
  <dcterms:created xsi:type="dcterms:W3CDTF">2016-12-13T15:18:28Z</dcterms:created>
  <dcterms:modified xsi:type="dcterms:W3CDTF">2016-12-19T15:07:13Z</dcterms:modified>
</cp:coreProperties>
</file>