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8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204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0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1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6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0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6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6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2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2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7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1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6846-6F86-134B-8E0E-AF7CC903CDDC}" type="datetimeFigureOut">
              <a:rPr lang="en-US" smtClean="0"/>
              <a:t>20/12/16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51A19-6157-BD4E-9BD1-359CFDBD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8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d-center.org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neil.ferguson@isd-center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Collecting Data at the Micro-Level:</a:t>
            </a:r>
            <a:br>
              <a:rPr lang="en-US" sz="3200" dirty="0" smtClean="0"/>
            </a:br>
            <a:r>
              <a:rPr lang="en-US" sz="2600" dirty="0" smtClean="0"/>
              <a:t>Reflections and Recommendations from Projects in Fragile and Conflict-Affected Scenarios</a:t>
            </a:r>
            <a:endParaRPr lang="en-US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Neil T. N. Ferguson</a:t>
            </a:r>
          </a:p>
          <a:p>
            <a:r>
              <a:rPr lang="en-US" sz="2400" dirty="0" smtClean="0"/>
              <a:t>International Security and Development Center</a:t>
            </a:r>
          </a:p>
          <a:p>
            <a:endParaRPr lang="en-US" sz="2100" dirty="0" smtClean="0"/>
          </a:p>
          <a:p>
            <a:r>
              <a:rPr lang="en-US" sz="2100" dirty="0"/>
              <a:t>Expert Group Meeting on Civil Registration in Refugee Settings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20 </a:t>
            </a:r>
            <a:r>
              <a:rPr lang="en-US" sz="2100" dirty="0" smtClean="0"/>
              <a:t>December 2016 – ESCWA </a:t>
            </a:r>
            <a:r>
              <a:rPr lang="en-US" sz="2100" dirty="0" smtClean="0"/>
              <a:t>– UN House, </a:t>
            </a:r>
            <a:r>
              <a:rPr lang="en-US" sz="2100" dirty="0" smtClean="0"/>
              <a:t>Beirut, Lebanon</a:t>
            </a:r>
          </a:p>
          <a:p>
            <a:endParaRPr lang="en-US" sz="21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12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Two waves of survey data</a:t>
            </a:r>
          </a:p>
          <a:p>
            <a:pPr lvl="2"/>
            <a:r>
              <a:rPr lang="en-US" dirty="0" smtClean="0"/>
              <a:t>Wave 1: WFP Baseline </a:t>
            </a:r>
            <a:br>
              <a:rPr lang="en-US" dirty="0" smtClean="0"/>
            </a:br>
            <a:r>
              <a:rPr lang="en-US" dirty="0" smtClean="0"/>
              <a:t>(2014)</a:t>
            </a:r>
          </a:p>
          <a:p>
            <a:pPr lvl="2"/>
            <a:r>
              <a:rPr lang="en-US" dirty="0" smtClean="0"/>
              <a:t>Wave 2: Joint WFP-ISDC</a:t>
            </a:r>
            <a:br>
              <a:rPr lang="en-US" dirty="0" smtClean="0"/>
            </a:br>
            <a:r>
              <a:rPr lang="en-US" dirty="0" err="1" smtClean="0"/>
              <a:t>Endline</a:t>
            </a:r>
            <a:r>
              <a:rPr lang="en-US" dirty="0" smtClean="0"/>
              <a:t> (2016)</a:t>
            </a:r>
          </a:p>
          <a:p>
            <a:pPr lvl="2"/>
            <a:r>
              <a:rPr lang="en-US" dirty="0" smtClean="0"/>
              <a:t>Both waves collected by </a:t>
            </a:r>
            <a:br>
              <a:rPr lang="en-US" dirty="0" smtClean="0"/>
            </a:br>
            <a:r>
              <a:rPr lang="en-US" dirty="0" smtClean="0"/>
              <a:t>Niger national statistics </a:t>
            </a:r>
            <a:br>
              <a:rPr lang="en-US" dirty="0" smtClean="0"/>
            </a:br>
            <a:r>
              <a:rPr lang="en-US" dirty="0" smtClean="0"/>
              <a:t>agency (INS)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731" y="2335509"/>
            <a:ext cx="3954207" cy="317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73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Wave 1:</a:t>
            </a:r>
          </a:p>
          <a:p>
            <a:pPr lvl="2"/>
            <a:r>
              <a:rPr lang="en-US" dirty="0" smtClean="0"/>
              <a:t>Random, stratified sample</a:t>
            </a:r>
            <a:br>
              <a:rPr lang="en-US" dirty="0" smtClean="0"/>
            </a:br>
            <a:r>
              <a:rPr lang="en-US" dirty="0" smtClean="0"/>
              <a:t>of ‘very poor’ households</a:t>
            </a:r>
            <a:endParaRPr lang="en-US" dirty="0"/>
          </a:p>
          <a:p>
            <a:pPr lvl="2"/>
            <a:r>
              <a:rPr lang="en-US" dirty="0" smtClean="0"/>
              <a:t>Representative at national</a:t>
            </a:r>
            <a:br>
              <a:rPr lang="en-US" dirty="0" smtClean="0"/>
            </a:br>
            <a:r>
              <a:rPr lang="en-US" dirty="0" smtClean="0"/>
              <a:t>level; and at agricultural</a:t>
            </a:r>
            <a:br>
              <a:rPr lang="en-US" dirty="0" smtClean="0"/>
            </a:br>
            <a:r>
              <a:rPr lang="en-US" dirty="0" smtClean="0"/>
              <a:t>zone level</a:t>
            </a:r>
          </a:p>
          <a:p>
            <a:pPr lvl="3"/>
            <a:r>
              <a:rPr lang="en-US" dirty="0" smtClean="0"/>
              <a:t>Although noted difficulty</a:t>
            </a:r>
            <a:br>
              <a:rPr lang="en-US" dirty="0" smtClean="0"/>
            </a:br>
            <a:r>
              <a:rPr lang="en-US" dirty="0" smtClean="0"/>
              <a:t>of ensuring representation</a:t>
            </a:r>
            <a:br>
              <a:rPr lang="en-US" dirty="0" smtClean="0"/>
            </a:br>
            <a:r>
              <a:rPr lang="en-US" dirty="0" smtClean="0"/>
              <a:t>in unstable / mobile pops</a:t>
            </a:r>
          </a:p>
          <a:p>
            <a:pPr lvl="2"/>
            <a:r>
              <a:rPr lang="en-US" dirty="0" smtClean="0"/>
              <a:t>Data from 5,921 HH in all</a:t>
            </a:r>
            <a:br>
              <a:rPr lang="en-US" dirty="0" smtClean="0"/>
            </a:br>
            <a:r>
              <a:rPr lang="en-US" dirty="0" smtClean="0"/>
              <a:t>regions of Niger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731" y="2335509"/>
            <a:ext cx="3954207" cy="317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873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Wave 2:</a:t>
            </a:r>
          </a:p>
          <a:p>
            <a:pPr lvl="2"/>
            <a:r>
              <a:rPr lang="en-US" dirty="0" smtClean="0"/>
              <a:t>Attempted full resampling</a:t>
            </a:r>
            <a:br>
              <a:rPr lang="en-US" dirty="0" smtClean="0"/>
            </a:br>
            <a:r>
              <a:rPr lang="en-US" dirty="0" smtClean="0"/>
              <a:t>of baseline data</a:t>
            </a:r>
          </a:p>
          <a:p>
            <a:pPr lvl="2"/>
            <a:r>
              <a:rPr lang="en-US" dirty="0" smtClean="0"/>
              <a:t>Inclusion of retrospective</a:t>
            </a:r>
            <a:br>
              <a:rPr lang="en-US" dirty="0" smtClean="0"/>
            </a:br>
            <a:r>
              <a:rPr lang="en-US" dirty="0" smtClean="0"/>
              <a:t>questions on experience of</a:t>
            </a:r>
            <a:br>
              <a:rPr lang="en-US" dirty="0" smtClean="0"/>
            </a:br>
            <a:r>
              <a:rPr lang="en-US" dirty="0" smtClean="0"/>
              <a:t>shocks</a:t>
            </a:r>
            <a:endParaRPr lang="en-US" dirty="0"/>
          </a:p>
          <a:p>
            <a:pPr lvl="2"/>
            <a:r>
              <a:rPr lang="en-US" dirty="0" smtClean="0"/>
              <a:t>Expected attrition: c. 10%</a:t>
            </a:r>
          </a:p>
          <a:p>
            <a:pPr lvl="2"/>
            <a:r>
              <a:rPr lang="en-US" dirty="0" smtClean="0"/>
              <a:t>Actual attrition: c. 50%</a:t>
            </a:r>
          </a:p>
          <a:p>
            <a:pPr lvl="2"/>
            <a:r>
              <a:rPr lang="en-US" dirty="0" smtClean="0"/>
              <a:t>Why?</a:t>
            </a:r>
          </a:p>
          <a:p>
            <a:pPr lvl="3"/>
            <a:r>
              <a:rPr lang="en-US" dirty="0" smtClean="0"/>
              <a:t>Deteriorating security </a:t>
            </a:r>
            <a:r>
              <a:rPr lang="en-US" dirty="0" err="1" smtClean="0"/>
              <a:t>situat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smtClean="0"/>
              <a:t>ion in </a:t>
            </a:r>
            <a:r>
              <a:rPr lang="en-US" dirty="0" err="1" smtClean="0"/>
              <a:t>Diffa</a:t>
            </a:r>
            <a:r>
              <a:rPr lang="en-US" dirty="0" smtClean="0"/>
              <a:t> (no HH visited)</a:t>
            </a:r>
          </a:p>
          <a:p>
            <a:pPr lvl="3"/>
            <a:r>
              <a:rPr lang="en-US" dirty="0" smtClean="0"/>
              <a:t>Enumeration team attacked</a:t>
            </a:r>
            <a:br>
              <a:rPr lang="en-US" dirty="0" smtClean="0"/>
            </a:br>
            <a:r>
              <a:rPr lang="en-US" dirty="0" smtClean="0"/>
              <a:t>and robbed in </a:t>
            </a:r>
            <a:r>
              <a:rPr lang="en-US" dirty="0" err="1" smtClean="0"/>
              <a:t>Tillaberi</a:t>
            </a:r>
            <a:endParaRPr lang="en-US" dirty="0" smtClean="0"/>
          </a:p>
          <a:p>
            <a:pPr lvl="3"/>
            <a:r>
              <a:rPr lang="en-US" dirty="0" smtClean="0"/>
              <a:t>…but attrition still problematic</a:t>
            </a:r>
            <a:br>
              <a:rPr lang="en-US" dirty="0" smtClean="0"/>
            </a:br>
            <a:r>
              <a:rPr lang="en-US" dirty="0" smtClean="0"/>
              <a:t>in the rest of the country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731" y="2335509"/>
            <a:ext cx="3954207" cy="317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39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1625600"/>
            <a:ext cx="64643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68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800" y="1765300"/>
            <a:ext cx="59944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25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Reflections: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Questions arise about certainty of representativeness of the first wave, given fluid, unstable population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Panel data collection remains complicated in fluid security situations – tracking systems need to be in place from baseline, especially for those fleeing violence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Security of enumeration teams operating in conflict-affected or fragile countries should never be taken for granted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Despite large loss of data, sample remains usable at some levels - e.g. agro-pastoral regions – and useful for analysis but usefulness should never be assumed at the outset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</a:t>
            </a:r>
            <a:r>
              <a:rPr lang="en-US" dirty="0" smtClean="0"/>
              <a:t>articularly with major events and long but non-specific timelines, retrospective questions garner usable responses but must be carefully considered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Significant data collected by project partners (WFP) that could be useful but has not been collated – a cautionary tale for future effort</a:t>
            </a:r>
          </a:p>
          <a:p>
            <a:pPr marL="1371600" lvl="2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2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‘Fragility Module’</a:t>
            </a:r>
          </a:p>
          <a:p>
            <a:pPr lvl="1"/>
            <a:r>
              <a:rPr lang="en-US" dirty="0" smtClean="0"/>
              <a:t>Purpose: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To assess the notion that fragility can (or even should) be measured at the individual rather than national level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To test how experience of fragility varies over sub-national regions, gender, or other classifications</a:t>
            </a:r>
          </a:p>
          <a:p>
            <a:pPr marL="971550" lvl="1" indent="-457200"/>
            <a:r>
              <a:rPr lang="en-US" dirty="0" smtClean="0"/>
              <a:t>Results: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We find significant variation in exposure to and experience of fragility across groups in Liberia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We find a general reduction in individual experience of fragility in Liberia over time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91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Creation of </a:t>
            </a:r>
            <a:r>
              <a:rPr lang="en-US" dirty="0" err="1" smtClean="0"/>
              <a:t>operationalisable</a:t>
            </a:r>
            <a:r>
              <a:rPr lang="en-US" dirty="0" smtClean="0"/>
              <a:t> definition of ‘fragility’ that moves away from common state-centric approach</a:t>
            </a:r>
          </a:p>
          <a:p>
            <a:pPr lvl="1"/>
            <a:r>
              <a:rPr lang="en-US" dirty="0" smtClean="0"/>
              <a:t>Generation of a series of survey questions that measure individual exposure to a range of phenomena linked to this definition</a:t>
            </a:r>
          </a:p>
          <a:p>
            <a:pPr lvl="1"/>
            <a:r>
              <a:rPr lang="en-US" dirty="0" smtClean="0"/>
              <a:t>Creation of “off-the-shelf” fragility module, based on these questions, to be inserted in ongoing panel household surveys</a:t>
            </a:r>
          </a:p>
          <a:p>
            <a:pPr lvl="2"/>
            <a:r>
              <a:rPr lang="en-US" dirty="0" smtClean="0"/>
              <a:t>Data collection from two household surveys on-going:</a:t>
            </a:r>
          </a:p>
          <a:p>
            <a:pPr lvl="3"/>
            <a:r>
              <a:rPr lang="en-US" dirty="0" smtClean="0"/>
              <a:t>HORTINLEA Survey in rural Kenya</a:t>
            </a:r>
          </a:p>
          <a:p>
            <a:pPr lvl="3"/>
            <a:r>
              <a:rPr lang="en-US" dirty="0" smtClean="0"/>
              <a:t>Life in Kyrgyzstan Study Survey</a:t>
            </a:r>
          </a:p>
          <a:p>
            <a:pPr lvl="2"/>
            <a:r>
              <a:rPr lang="en-US" dirty="0" smtClean="0"/>
              <a:t>Use of sub-set of questions currently asked in Afro-Barometer</a:t>
            </a:r>
          </a:p>
          <a:p>
            <a:pPr lvl="1"/>
            <a:endParaRPr lang="en-US" dirty="0" smtClean="0"/>
          </a:p>
          <a:p>
            <a:pPr marL="1371600" lvl="2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33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marL="1371600" lvl="2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600" y="1417638"/>
            <a:ext cx="74168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224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Reflections: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Fragility is, in all likelihood, something that is experienced at the individual or household level and therefore requires data collected at this level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Collecting such data appears to be possible, yet both of our sample countries are not currently considered “fragile” even if areas within them are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Careful selection of our sample countries and surveys as ‘proof of concept’ – broadening this data collection effort is not a trivial matter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Consequently, collecting data in “more fragile” countries may suffer some of the same issues as our efforts in Niger</a:t>
            </a:r>
          </a:p>
          <a:p>
            <a:pPr marL="1371600" lvl="2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8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Introduction: Why Collect Data at the Micro-Level</a:t>
            </a:r>
          </a:p>
          <a:p>
            <a:r>
              <a:rPr lang="en-US" dirty="0" smtClean="0"/>
              <a:t>Case-studies: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Behavioural</a:t>
            </a:r>
            <a:r>
              <a:rPr lang="en-US" dirty="0" smtClean="0"/>
              <a:t> games in Kenya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Survey data on nutrition in Niger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‘Fragility Module’</a:t>
            </a:r>
          </a:p>
          <a:p>
            <a:pPr marL="571500" indent="-514350"/>
            <a:r>
              <a:rPr lang="en-US" dirty="0" smtClean="0"/>
              <a:t>Lessons Learned and Conclusions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4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1500" indent="-514350"/>
            <a:r>
              <a:rPr lang="en-US" dirty="0" smtClean="0"/>
              <a:t>Given the wide-array of research results derived from using micro-level data in FCS, the need for further work and further data is clear</a:t>
            </a:r>
          </a:p>
          <a:p>
            <a:pPr marL="571500" indent="-514350"/>
            <a:r>
              <a:rPr lang="en-US" dirty="0" smtClean="0"/>
              <a:t>Collecting said data, however, is not a trivial matter – FCS are highly fluid and complex scenarios and require data collection strategies to match</a:t>
            </a:r>
          </a:p>
          <a:p>
            <a:pPr marL="571500" indent="-514350"/>
            <a:r>
              <a:rPr lang="en-US" dirty="0" smtClean="0"/>
              <a:t>There are also very real dangers in collecting these data in FCS scenarios</a:t>
            </a:r>
          </a:p>
          <a:p>
            <a:pPr marL="571500" indent="-514350"/>
            <a:r>
              <a:rPr lang="en-US" dirty="0" smtClean="0"/>
              <a:t>Such data, however, is an invaluable research tool and the risks and benefits therefore must be weighed up</a:t>
            </a:r>
          </a:p>
          <a:p>
            <a:pPr marL="1371600" lvl="2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92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There is no single best fit method for data collection at the micro-level in FCS:</a:t>
            </a:r>
          </a:p>
          <a:p>
            <a:pPr lvl="1"/>
            <a:r>
              <a:rPr lang="en-US" dirty="0" err="1" smtClean="0"/>
              <a:t>Behavioural</a:t>
            </a:r>
            <a:r>
              <a:rPr lang="en-US" dirty="0" smtClean="0"/>
              <a:t> games provide only abstract links to the real world and real world conflicts</a:t>
            </a:r>
          </a:p>
          <a:p>
            <a:pPr lvl="1"/>
            <a:r>
              <a:rPr lang="en-US" dirty="0" smtClean="0"/>
              <a:t>Panel surveys, however, require complex (and expensive) strategies to ensure manageable attrition </a:t>
            </a:r>
          </a:p>
          <a:p>
            <a:pPr lvl="1"/>
            <a:r>
              <a:rPr lang="en-US" dirty="0" smtClean="0"/>
              <a:t>Both, however, offer significantly more insight than country-level and pan-national approaches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 Collection of such data can be difficult in challenging environments:</a:t>
            </a:r>
          </a:p>
          <a:p>
            <a:pPr lvl="1"/>
            <a:r>
              <a:rPr lang="en-US" dirty="0" smtClean="0"/>
              <a:t>Sample attrition and physical danger are both real and present concerns, as our experiences have shown</a:t>
            </a:r>
          </a:p>
          <a:p>
            <a:pPr lvl="1"/>
            <a:r>
              <a:rPr lang="en-US" dirty="0" smtClean="0"/>
              <a:t>Security concerns must be weighed up before collection is undertaken but there may also be scope for novel approaches, such as crowd-seeding or crowd-sourcing</a:t>
            </a:r>
          </a:p>
          <a:p>
            <a:pPr lvl="1"/>
            <a:r>
              <a:rPr lang="en-US" dirty="0" smtClean="0"/>
              <a:t>Innovative follow-up strategies are also needed in situations where populations are highly mobile or where the risk of displacement is high</a:t>
            </a:r>
          </a:p>
          <a:p>
            <a:pPr lvl="1"/>
            <a:r>
              <a:rPr lang="en-US" dirty="0" smtClean="0"/>
              <a:t>Displacement is a major concern: not only does it cause attrition but because urgent need remains to understand what happens to displaced populations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Retrospective questioning appears to be possible but is not without its risks: increases in accuracy of desired information come with cost of decreased accuracy of recall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Collection of these data provides unprecedented opportunity to understand the causes of and impacts of conflict, fragility, displacement, etc.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35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>
                <a:hlinkClick r:id="rId2"/>
              </a:rPr>
              <a:t>neil.ferguson@isd-center.org</a:t>
            </a:r>
            <a:endParaRPr lang="en-US" dirty="0" smtClean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 smtClean="0"/>
              <a:t>International Security and Development Center</a:t>
            </a:r>
          </a:p>
          <a:p>
            <a:pPr marL="457200" lvl="1" indent="0" algn="ctr">
              <a:buNone/>
            </a:pPr>
            <a:r>
              <a:rPr lang="en-US" dirty="0" smtClean="0"/>
              <a:t>Friedrich Str. 246</a:t>
            </a:r>
          </a:p>
          <a:p>
            <a:pPr marL="457200" lvl="1" indent="0" algn="ctr">
              <a:buNone/>
            </a:pPr>
            <a:r>
              <a:rPr lang="en-US" dirty="0" smtClean="0"/>
              <a:t>10969, Berlin</a:t>
            </a:r>
          </a:p>
          <a:p>
            <a:pPr marL="457200" lvl="1" indent="0" algn="ctr">
              <a:buNone/>
            </a:pPr>
            <a:r>
              <a:rPr lang="en-US" dirty="0" smtClean="0"/>
              <a:t>Germany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 smtClean="0">
                <a:hlinkClick r:id="rId3"/>
              </a:rPr>
              <a:t>info@isd-center.org</a:t>
            </a:r>
            <a:endParaRPr lang="en-US" dirty="0" smtClean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92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Why measure at the micro-level?</a:t>
            </a:r>
          </a:p>
          <a:p>
            <a:pPr lvl="1"/>
            <a:r>
              <a:rPr lang="en-US" dirty="0" smtClean="0"/>
              <a:t>An example from our work on conflict and fragility:</a:t>
            </a:r>
          </a:p>
          <a:p>
            <a:pPr lvl="1"/>
            <a:r>
              <a:rPr lang="en-US" dirty="0" smtClean="0"/>
              <a:t>Historical focus on ‘states’ of conflict</a:t>
            </a:r>
          </a:p>
          <a:p>
            <a:pPr lvl="2"/>
            <a:r>
              <a:rPr lang="en-US" dirty="0" smtClean="0"/>
              <a:t>Early data sets (e.g. PRIO/UCDP): binary information on whether a country was at war or not in a given year</a:t>
            </a:r>
          </a:p>
          <a:p>
            <a:pPr lvl="2"/>
            <a:r>
              <a:rPr lang="en-US" dirty="0" smtClean="0"/>
              <a:t>Lack of fine-grained information and susceptibility to thresholds</a:t>
            </a:r>
          </a:p>
          <a:p>
            <a:pPr lvl="1"/>
            <a:r>
              <a:rPr lang="en-US" dirty="0" smtClean="0"/>
              <a:t>More recent focus on ‘extent’ of conflict</a:t>
            </a:r>
          </a:p>
          <a:p>
            <a:pPr lvl="2"/>
            <a:r>
              <a:rPr lang="en-US" dirty="0" smtClean="0"/>
              <a:t>ACLED – geo-coded event count data for Africa and Asia</a:t>
            </a:r>
          </a:p>
          <a:p>
            <a:pPr lvl="2"/>
            <a:r>
              <a:rPr lang="en-US" dirty="0" err="1" smtClean="0"/>
              <a:t>Ushahidi</a:t>
            </a:r>
            <a:r>
              <a:rPr lang="en-US" dirty="0" smtClean="0"/>
              <a:t> – crowd-sourced event counts</a:t>
            </a:r>
          </a:p>
          <a:p>
            <a:pPr lvl="1"/>
            <a:r>
              <a:rPr lang="en-US" dirty="0" smtClean="0"/>
              <a:t>These approaches enforce a critical assumption on researchers:</a:t>
            </a:r>
          </a:p>
          <a:p>
            <a:pPr lvl="2"/>
            <a:r>
              <a:rPr lang="en-US" dirty="0" smtClean="0"/>
              <a:t>Everyone in a given area experiences conflict in the same way</a:t>
            </a:r>
          </a:p>
          <a:p>
            <a:pPr lvl="2"/>
            <a:r>
              <a:rPr lang="en-US" dirty="0" smtClean="0"/>
              <a:t>Same logic can be used to understand array of other / related phenomena: e.g. exposure to fragility, displacement…</a:t>
            </a:r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08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to measure conflict at the micro-level?</a:t>
            </a:r>
          </a:p>
          <a:p>
            <a:pPr lvl="1"/>
            <a:r>
              <a:rPr lang="en-US" dirty="0" smtClean="0"/>
              <a:t>Panel household surveys (</a:t>
            </a:r>
            <a:r>
              <a:rPr lang="en-US" dirty="0" err="1" smtClean="0"/>
              <a:t>Justino</a:t>
            </a:r>
            <a:r>
              <a:rPr lang="en-US" dirty="0" smtClean="0"/>
              <a:t> et al., 2013)</a:t>
            </a:r>
          </a:p>
          <a:p>
            <a:pPr lvl="2"/>
            <a:r>
              <a:rPr lang="en-US" dirty="0" smtClean="0"/>
              <a:t>Collects a range of socio-demographic data from representative group of individuals over time</a:t>
            </a:r>
          </a:p>
          <a:p>
            <a:pPr lvl="2"/>
            <a:r>
              <a:rPr lang="en-US" dirty="0" smtClean="0"/>
              <a:t>Augmented with ‘conflict module’ – questions on private experiences relating to conflict</a:t>
            </a:r>
          </a:p>
          <a:p>
            <a:pPr lvl="3"/>
            <a:r>
              <a:rPr lang="en-US" dirty="0" smtClean="0"/>
              <a:t>E.g. personal / familial </a:t>
            </a:r>
            <a:r>
              <a:rPr lang="en-US" dirty="0" err="1" smtClean="0"/>
              <a:t>victimisation</a:t>
            </a:r>
            <a:r>
              <a:rPr lang="en-US" dirty="0" smtClean="0"/>
              <a:t>; presence of armed groups; fear of violence</a:t>
            </a:r>
          </a:p>
          <a:p>
            <a:pPr lvl="1"/>
            <a:r>
              <a:rPr lang="en-US" dirty="0" err="1" smtClean="0"/>
              <a:t>Behavioural</a:t>
            </a:r>
            <a:r>
              <a:rPr lang="en-US" dirty="0" smtClean="0"/>
              <a:t> experiments (Bauer et al., 2013)</a:t>
            </a:r>
          </a:p>
          <a:p>
            <a:pPr lvl="2"/>
            <a:r>
              <a:rPr lang="en-US" dirty="0" smtClean="0"/>
              <a:t>Collects data on how individuals behave in a range of hypothetical scenarios</a:t>
            </a:r>
          </a:p>
          <a:p>
            <a:pPr lvl="2"/>
            <a:r>
              <a:rPr lang="en-US" dirty="0" smtClean="0"/>
              <a:t>Can ‘prime’ along ‘in-group’ and ‘out-group’ lines – e.g. testing the role of ethnicity in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2"/>
            <a:r>
              <a:rPr lang="en-US" dirty="0" smtClean="0"/>
              <a:t>…or on exposure to conflict – e.g. does exposure to, or experience of, conflict lead to changes in </a:t>
            </a:r>
            <a:r>
              <a:rPr lang="en-US" dirty="0" err="1" smtClean="0"/>
              <a:t>behaviour</a:t>
            </a:r>
            <a:r>
              <a:rPr lang="en-US" dirty="0" smtClean="0"/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64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Behavioural</a:t>
            </a:r>
            <a:r>
              <a:rPr lang="en-US" dirty="0" smtClean="0"/>
              <a:t> Games in Kenya</a:t>
            </a:r>
            <a:endParaRPr lang="en-US" dirty="0"/>
          </a:p>
          <a:p>
            <a:pPr lvl="1"/>
            <a:r>
              <a:rPr lang="en-US" dirty="0" smtClean="0"/>
              <a:t>Purpose: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To understand if exposure (regional and personal) to electoral violence affects economic decision-making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To understand if response to conflict different along in-group or out-group lines</a:t>
            </a:r>
          </a:p>
          <a:p>
            <a:pPr marL="971550" lvl="1" indent="-457200"/>
            <a:r>
              <a:rPr lang="en-US" dirty="0" smtClean="0"/>
              <a:t>Results: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Those exposed to conflict exhibit (surprisingly) different </a:t>
            </a:r>
            <a:r>
              <a:rPr lang="en-US" dirty="0" err="1" smtClean="0"/>
              <a:t>behaviour</a:t>
            </a:r>
            <a:r>
              <a:rPr lang="en-US" dirty="0" smtClean="0"/>
              <a:t>: expect better of others and reciprocate more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No apparent differences across in-group or out-group partners</a:t>
            </a:r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19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Three games played</a:t>
            </a:r>
          </a:p>
          <a:p>
            <a:pPr lvl="1"/>
            <a:r>
              <a:rPr lang="en-US" dirty="0" smtClean="0"/>
              <a:t>Elicited </a:t>
            </a:r>
            <a:r>
              <a:rPr lang="en-US" dirty="0" err="1" smtClean="0"/>
              <a:t>behaviour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dirty="0" smtClean="0"/>
              <a:t>expectations</a:t>
            </a:r>
          </a:p>
          <a:p>
            <a:pPr lvl="1"/>
            <a:r>
              <a:rPr lang="en-US" dirty="0" smtClean="0"/>
              <a:t>Survey conducted about</a:t>
            </a:r>
            <a:br>
              <a:rPr lang="en-US" dirty="0" smtClean="0"/>
            </a:br>
            <a:r>
              <a:rPr lang="en-US" dirty="0" smtClean="0"/>
              <a:t>experience of risky </a:t>
            </a:r>
            <a:r>
              <a:rPr lang="en-US" dirty="0" err="1" smtClean="0"/>
              <a:t>behav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iours</a:t>
            </a:r>
            <a:endParaRPr lang="en-US" dirty="0" smtClean="0"/>
          </a:p>
          <a:p>
            <a:pPr lvl="1"/>
            <a:r>
              <a:rPr lang="en-US" dirty="0" smtClean="0"/>
              <a:t>Data collected in:</a:t>
            </a:r>
          </a:p>
          <a:p>
            <a:pPr lvl="2"/>
            <a:r>
              <a:rPr lang="en-US" dirty="0" smtClean="0"/>
              <a:t>Multi-ethnic regions in </a:t>
            </a:r>
            <a:br>
              <a:rPr lang="en-US" dirty="0" smtClean="0"/>
            </a:br>
            <a:r>
              <a:rPr lang="en-US" dirty="0" smtClean="0"/>
              <a:t>Nairobi</a:t>
            </a:r>
          </a:p>
          <a:p>
            <a:pPr lvl="2"/>
            <a:r>
              <a:rPr lang="en-US" dirty="0" smtClean="0"/>
              <a:t>Mono-ethnic areas near</a:t>
            </a:r>
            <a:br>
              <a:rPr lang="en-US" dirty="0" smtClean="0"/>
            </a:br>
            <a:r>
              <a:rPr lang="en-US" dirty="0" smtClean="0"/>
              <a:t>Kisumu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980" y="1600200"/>
            <a:ext cx="4206020" cy="417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42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Data collected from 654</a:t>
            </a:r>
            <a:br>
              <a:rPr lang="en-US" dirty="0" smtClean="0"/>
            </a:br>
            <a:r>
              <a:rPr lang="en-US" dirty="0" smtClean="0"/>
              <a:t>individuals</a:t>
            </a:r>
          </a:p>
          <a:p>
            <a:pPr lvl="2"/>
            <a:r>
              <a:rPr lang="en-US" dirty="0" smtClean="0"/>
              <a:t>All men</a:t>
            </a:r>
          </a:p>
          <a:p>
            <a:pPr lvl="2"/>
            <a:r>
              <a:rPr lang="en-US" dirty="0" smtClean="0"/>
              <a:t>432 in Nairobi</a:t>
            </a:r>
          </a:p>
          <a:p>
            <a:pPr lvl="2"/>
            <a:r>
              <a:rPr lang="en-US" dirty="0" smtClean="0"/>
              <a:t>212 in Kisumu</a:t>
            </a:r>
          </a:p>
          <a:p>
            <a:pPr lvl="1"/>
            <a:r>
              <a:rPr lang="en-US" dirty="0" smtClean="0"/>
              <a:t>Data collected from two</a:t>
            </a:r>
            <a:br>
              <a:rPr lang="en-US" dirty="0" smtClean="0"/>
            </a:br>
            <a:r>
              <a:rPr lang="en-US" dirty="0" smtClean="0"/>
              <a:t>tribes:</a:t>
            </a:r>
          </a:p>
          <a:p>
            <a:pPr lvl="2"/>
            <a:r>
              <a:rPr lang="en-US" dirty="0" smtClean="0"/>
              <a:t>273 Kikuyu</a:t>
            </a:r>
          </a:p>
          <a:p>
            <a:pPr lvl="2"/>
            <a:r>
              <a:rPr lang="en-US" dirty="0" smtClean="0"/>
              <a:t>381 Luo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980" y="1600200"/>
            <a:ext cx="4206020" cy="417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56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Reflections: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Differing responses between those exposed and not exposed to conflict show importance of collecting </a:t>
            </a:r>
            <a:r>
              <a:rPr lang="en-US" dirty="0" err="1" smtClean="0"/>
              <a:t>behavioural</a:t>
            </a:r>
            <a:r>
              <a:rPr lang="en-US" dirty="0" smtClean="0"/>
              <a:t>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</a:t>
            </a:r>
            <a:r>
              <a:rPr lang="en-US" dirty="0" smtClean="0"/>
              <a:t>rivate experience has an impact over and above aggregate (</a:t>
            </a:r>
            <a:r>
              <a:rPr lang="en-US" dirty="0" err="1" smtClean="0"/>
              <a:t>neighbourhood</a:t>
            </a:r>
            <a:r>
              <a:rPr lang="en-US" dirty="0" smtClean="0"/>
              <a:t>) experience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Significant difficulties in collecting certain forms of data</a:t>
            </a:r>
          </a:p>
          <a:p>
            <a:pPr marL="1371600" lvl="2" indent="-514350"/>
            <a:r>
              <a:rPr lang="en-US" dirty="0" smtClean="0"/>
              <a:t>Few individuals admit engagement in risky </a:t>
            </a:r>
            <a:r>
              <a:rPr lang="en-US" dirty="0" err="1" smtClean="0"/>
              <a:t>behaviours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Certain level of abstraction remains, although not just in our case</a:t>
            </a:r>
          </a:p>
          <a:p>
            <a:pPr marL="971550" lvl="1" indent="-514350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748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Case Study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Nutrition in Niger:</a:t>
            </a:r>
          </a:p>
          <a:p>
            <a:pPr lvl="1"/>
            <a:r>
              <a:rPr lang="en-US" dirty="0" smtClean="0"/>
              <a:t>Purpose: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To understand the effectiveness of WFP </a:t>
            </a:r>
            <a:r>
              <a:rPr lang="en-US" dirty="0" err="1" smtClean="0"/>
              <a:t>programmes</a:t>
            </a:r>
            <a:r>
              <a:rPr lang="en-US" dirty="0" smtClean="0"/>
              <a:t> in “non-ideal” type circumstances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To understand presence of / extent of synergies between different programming modalities</a:t>
            </a:r>
          </a:p>
          <a:p>
            <a:pPr marL="971550" lvl="1" indent="-457200"/>
            <a:r>
              <a:rPr lang="en-US" dirty="0" smtClean="0"/>
              <a:t>Outcomes: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Research presently on-going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Endline</a:t>
            </a:r>
            <a:r>
              <a:rPr lang="en-US" dirty="0" smtClean="0"/>
              <a:t> survey data collected</a:t>
            </a:r>
          </a:p>
          <a:p>
            <a:pPr marL="1371600" lvl="2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515651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606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1359</Words>
  <Application>Microsoft Macintosh PowerPoint</Application>
  <PresentationFormat>On-screen Show (4:3)</PresentationFormat>
  <Paragraphs>192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Collecting Data at the Micro-Level: Reflections and Recommendations from Projects in Fragile and Conflict-Affected Scenarios</vt:lpstr>
      <vt:lpstr>Outline</vt:lpstr>
      <vt:lpstr>Introduction</vt:lpstr>
      <vt:lpstr>Introduction</vt:lpstr>
      <vt:lpstr>Case Study 1:</vt:lpstr>
      <vt:lpstr>Case Study 1:</vt:lpstr>
      <vt:lpstr>Case Study 1:</vt:lpstr>
      <vt:lpstr>Case Study 1:</vt:lpstr>
      <vt:lpstr>Case Study 2:</vt:lpstr>
      <vt:lpstr>Case Study 2:</vt:lpstr>
      <vt:lpstr>Case Study 2:</vt:lpstr>
      <vt:lpstr>Case Study 2:</vt:lpstr>
      <vt:lpstr>Case Study 2:</vt:lpstr>
      <vt:lpstr>Case Study 2:</vt:lpstr>
      <vt:lpstr>Case Study 2:</vt:lpstr>
      <vt:lpstr>Case Study 3:</vt:lpstr>
      <vt:lpstr>Case Study 3:</vt:lpstr>
      <vt:lpstr>Case Study 3:</vt:lpstr>
      <vt:lpstr>Case Study 3:</vt:lpstr>
      <vt:lpstr>Conclusions</vt:lpstr>
      <vt:lpstr>Lessons Learned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Ferguson</dc:creator>
  <cp:lastModifiedBy>Neil Ferguson</cp:lastModifiedBy>
  <cp:revision>241</cp:revision>
  <dcterms:created xsi:type="dcterms:W3CDTF">2016-09-13T13:58:45Z</dcterms:created>
  <dcterms:modified xsi:type="dcterms:W3CDTF">2016-12-20T07:50:49Z</dcterms:modified>
</cp:coreProperties>
</file>