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32" r:id="rId1"/>
  </p:sldMasterIdLst>
  <p:notesMasterIdLst>
    <p:notesMasterId r:id="rId13"/>
  </p:notesMasterIdLst>
  <p:sldIdLst>
    <p:sldId id="256" r:id="rId2"/>
    <p:sldId id="345" r:id="rId3"/>
    <p:sldId id="348" r:id="rId4"/>
    <p:sldId id="346" r:id="rId5"/>
    <p:sldId id="350" r:id="rId6"/>
    <p:sldId id="347" r:id="rId7"/>
    <p:sldId id="351" r:id="rId8"/>
    <p:sldId id="352" r:id="rId9"/>
    <p:sldId id="354" r:id="rId10"/>
    <p:sldId id="355" r:id="rId11"/>
    <p:sldId id="35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457" autoAdjust="0"/>
    <p:restoredTop sz="97786" autoAdjust="0"/>
  </p:normalViewPr>
  <p:slideViewPr>
    <p:cSldViewPr>
      <p:cViewPr>
        <p:scale>
          <a:sx n="100" d="100"/>
          <a:sy n="100" d="100"/>
        </p:scale>
        <p:origin x="-3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>
        <p:scale>
          <a:sx n="100" d="100"/>
          <a:sy n="100" d="100"/>
        </p:scale>
        <p:origin x="-2896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8E42B1-32F4-4609-88EF-EFD0024AE7AE}" type="datetimeFigureOut">
              <a:rPr lang="en-US" smtClean="0"/>
              <a:pPr/>
              <a:t>12/19/16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F1902A-2025-423A-843E-E35574EA49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5046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F1902A-2025-423A-843E-E35574EA4968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7A36A-C66E-4A77-B0E0-E1F2320189C1}" type="datetime1">
              <a:rPr lang="en-US" smtClean="0"/>
              <a:pPr/>
              <a:t>12/19/16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UNSD, ESCWA- Lebanon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6445E86D-9B44-4E9F-B571-F3BD328900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ransition xmlns:p14="http://schemas.microsoft.com/office/powerpoint/2010/main"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0CE0A-3BE1-4525-AE45-44507D056569}" type="datetime1">
              <a:rPr lang="en-US" smtClean="0"/>
              <a:pPr/>
              <a:t>12/19/16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UNSD, ESCWA- Lebanon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E86D-9B44-4E9F-B571-F3BD328900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05F2C-E924-4209-B689-AE06957F9F02}" type="datetime1">
              <a:rPr lang="en-US" smtClean="0"/>
              <a:pPr/>
              <a:t>12/19/16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UNSD, ESCWA- Lebanon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E86D-9B44-4E9F-B571-F3BD328900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22B3F-2AAC-41DB-BB64-0CC5F99EB00E}" type="datetime1">
              <a:rPr lang="en-US" smtClean="0"/>
              <a:pPr/>
              <a:t>12/19/16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UNSD, ESCWA- Lebanon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E86D-9B44-4E9F-B571-F3BD328900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 xmlns:p14="http://schemas.microsoft.com/office/powerpoint/2010/main"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2F6E2-36C0-42E1-8DF7-509C9943AEE4}" type="datetime1">
              <a:rPr lang="en-US" smtClean="0"/>
              <a:pPr/>
              <a:t>12/19/16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 smtClean="0"/>
              <a:t>UNSD, ESCWA- Lebanon</a:t>
            </a:r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445E86D-9B44-4E9F-B571-F3BD328900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DDB48-FB7F-40DD-8EC0-C6941651411D}" type="datetime1">
              <a:rPr lang="en-US" smtClean="0"/>
              <a:pPr/>
              <a:t>12/19/16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UNSD, ESCWA- Lebanon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E86D-9B44-4E9F-B571-F3BD328900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 xmlns:p14="http://schemas.microsoft.com/office/powerpoint/2010/main"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BFC90-4D14-48E2-8504-311C5AF748F7}" type="datetime1">
              <a:rPr lang="en-US" smtClean="0"/>
              <a:pPr/>
              <a:t>12/19/16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UNSD, ESCWA- Lebanon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E86D-9B44-4E9F-B571-F3BD328900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 xmlns:p14="http://schemas.microsoft.com/office/powerpoint/2010/main"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CB537-7D34-4107-978C-8C85385AAD4E}" type="datetime1">
              <a:rPr lang="en-US" smtClean="0"/>
              <a:pPr/>
              <a:t>12/19/16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UNSD, ESCWA- Lebanon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E86D-9B44-4E9F-B571-F3BD328900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DBACA-F607-42C3-9E3A-71A35F33A33A}" type="datetime1">
              <a:rPr lang="en-US" smtClean="0"/>
              <a:pPr/>
              <a:t>12/19/16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UNSD, ESCWA- Lebanon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E86D-9B44-4E9F-B571-F3BD328900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F2D46-B00B-4D56-956A-F3D381037C9E}" type="datetime1">
              <a:rPr lang="en-US" smtClean="0"/>
              <a:pPr/>
              <a:t>12/19/16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UNSD, ESCWA- Lebanon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E86D-9B44-4E9F-B571-F3BD328900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 xmlns:p14="http://schemas.microsoft.com/office/powerpoint/2010/main"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B289F-1C2D-43A9-8B68-4FC45C02F1C0}" type="datetime1">
              <a:rPr lang="en-US" smtClean="0"/>
              <a:pPr/>
              <a:t>12/19/16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 smtClean="0"/>
              <a:t>UNSD, ESCWA- Lebanon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445E86D-9B44-4E9F-B571-F3BD328900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  <p:transition xmlns:p14="http://schemas.microsoft.com/office/powerpoint/2010/main"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8742373-FD4F-4219-B6A9-BD0373B6D5A3}" type="datetime1">
              <a:rPr lang="en-US" smtClean="0"/>
              <a:pPr/>
              <a:t>12/19/16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UNSD, ESCWA- Lebanon</a:t>
            </a: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6445E86D-9B44-4E9F-B571-F3BD328900F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 xmlns:p14="http://schemas.microsoft.com/office/powerpoint/2010/main" spd="slow">
    <p:wipe/>
  </p:transition>
  <p:hf hd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10000"/>
            <a:ext cx="5791200" cy="2743200"/>
          </a:xfrm>
        </p:spPr>
        <p:txBody>
          <a:bodyPr>
            <a:normAutofit/>
          </a:bodyPr>
          <a:lstStyle/>
          <a:p>
            <a:pPr algn="l"/>
            <a:r>
              <a:rPr lang="en-US" sz="1800" dirty="0" smtClean="0">
                <a:latin typeface="+mj-lt"/>
              </a:rPr>
              <a:t>Romesh Silva, Ph.D.</a:t>
            </a:r>
          </a:p>
          <a:p>
            <a:pPr algn="l"/>
            <a:r>
              <a:rPr lang="en-US" sz="1800" dirty="0" smtClean="0">
                <a:latin typeface="+mj-lt"/>
              </a:rPr>
              <a:t>Demographic and Social Statistics Section</a:t>
            </a:r>
          </a:p>
          <a:p>
            <a:pPr algn="l"/>
            <a:r>
              <a:rPr lang="en-US" sz="1800" dirty="0" smtClean="0">
                <a:latin typeface="+mj-lt"/>
              </a:rPr>
              <a:t>Statistics Division</a:t>
            </a:r>
          </a:p>
          <a:p>
            <a:pPr algn="l"/>
            <a:endParaRPr lang="en-US" sz="2400" dirty="0" smtClean="0">
              <a:latin typeface="+mj-lt"/>
            </a:endParaRPr>
          </a:p>
          <a:p>
            <a:pPr algn="l"/>
            <a:r>
              <a:rPr lang="en-US" sz="1800" dirty="0" smtClean="0">
                <a:latin typeface="+mj-lt"/>
              </a:rPr>
              <a:t>UN-ESCWA Expert Group Meeting</a:t>
            </a:r>
          </a:p>
          <a:p>
            <a:pPr algn="l"/>
            <a:r>
              <a:rPr lang="en-US" sz="1800" dirty="0" smtClean="0">
                <a:latin typeface="+mj-lt"/>
              </a:rPr>
              <a:t>December 19</a:t>
            </a:r>
            <a:r>
              <a:rPr lang="en-US" sz="1800" smtClean="0">
                <a:latin typeface="+mj-lt"/>
              </a:rPr>
              <a:t>-20, </a:t>
            </a:r>
            <a:r>
              <a:rPr lang="en-US" sz="1800" dirty="0" smtClean="0">
                <a:latin typeface="+mj-lt"/>
              </a:rPr>
              <a:t>2016 </a:t>
            </a:r>
            <a:endParaRPr lang="en-US" sz="1800" dirty="0">
              <a:latin typeface="+mj-lt"/>
            </a:endParaRPr>
          </a:p>
        </p:txBody>
      </p:sp>
      <p:pic>
        <p:nvPicPr>
          <p:cNvPr id="4" name="Picture 3" descr="Screen Shot 2015-06-13 at 3.11.42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6681" y="3429000"/>
            <a:ext cx="1947719" cy="3060700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52400" y="1505930"/>
            <a:ext cx="8915400" cy="1470025"/>
          </a:xfrm>
        </p:spPr>
        <p:txBody>
          <a:bodyPr>
            <a:normAutofit/>
          </a:bodyPr>
          <a:lstStyle/>
          <a:p>
            <a:r>
              <a:rPr lang="en-GB" sz="3200" dirty="0"/>
              <a:t>Advancing Civil Registration and Vital Statistics in the Service of Syrian Refugees</a:t>
            </a:r>
            <a:endParaRPr lang="en-US" sz="3200" b="1" dirty="0"/>
          </a:p>
        </p:txBody>
      </p:sp>
    </p:spTree>
  </p:cSld>
  <p:clrMapOvr>
    <a:masterClrMapping/>
  </p:clrMapOvr>
  <p:transition xmlns:p14="http://schemas.microsoft.com/office/powerpoint/2010/main" spd="slow">
    <p:wip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Expected Outcome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E86D-9B44-4E9F-B571-F3BD328900F2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2400" dirty="0">
              <a:latin typeface="Calibri"/>
              <a:cs typeface="Calibri"/>
            </a:endParaRPr>
          </a:p>
          <a:p>
            <a:r>
              <a:rPr lang="en-US" sz="2400" dirty="0">
                <a:latin typeface="Calibri"/>
                <a:cs typeface="Calibri"/>
              </a:rPr>
              <a:t>P</a:t>
            </a:r>
            <a:r>
              <a:rPr lang="en-US" sz="2400" dirty="0" smtClean="0">
                <a:latin typeface="Calibri"/>
                <a:cs typeface="Calibri"/>
              </a:rPr>
              <a:t>roject </a:t>
            </a:r>
            <a:r>
              <a:rPr lang="en-US" sz="2400" dirty="0">
                <a:latin typeface="Calibri"/>
                <a:cs typeface="Calibri"/>
              </a:rPr>
              <a:t>outputs will provide a basis to guide policy discussions and practice improvements to enhance </a:t>
            </a:r>
            <a:r>
              <a:rPr lang="en-US" sz="2400" dirty="0" smtClean="0">
                <a:latin typeface="Calibri"/>
                <a:cs typeface="Calibri"/>
              </a:rPr>
              <a:t>civil </a:t>
            </a:r>
            <a:r>
              <a:rPr lang="en-US" sz="2400" dirty="0">
                <a:latin typeface="Calibri"/>
                <a:cs typeface="Calibri"/>
              </a:rPr>
              <a:t>registration processes </a:t>
            </a:r>
            <a:r>
              <a:rPr lang="en-US" sz="2400" dirty="0" smtClean="0">
                <a:latin typeface="Calibri"/>
                <a:cs typeface="Calibri"/>
              </a:rPr>
              <a:t>for </a:t>
            </a:r>
            <a:r>
              <a:rPr lang="en-US" sz="2400" dirty="0">
                <a:latin typeface="Calibri"/>
                <a:cs typeface="Calibri"/>
              </a:rPr>
              <a:t>Syrian refugees in Jordan and Lebanon</a:t>
            </a:r>
            <a:r>
              <a:rPr lang="en-US" sz="2400" dirty="0" smtClean="0">
                <a:latin typeface="Calibri"/>
                <a:cs typeface="Calibri"/>
              </a:rPr>
              <a:t>.</a:t>
            </a:r>
          </a:p>
          <a:p>
            <a:r>
              <a:rPr lang="en-US" sz="2400" dirty="0" smtClean="0">
                <a:latin typeface="Calibri"/>
                <a:cs typeface="Calibri"/>
              </a:rPr>
              <a:t>Project outputs will also provide a basis for the production of vital statistics on Syrian refugee population in Jordan and Lebanon  </a:t>
            </a:r>
          </a:p>
          <a:p>
            <a:r>
              <a:rPr lang="en-US" sz="2400" dirty="0" smtClean="0">
                <a:latin typeface="Calibri"/>
                <a:cs typeface="Calibri"/>
              </a:rPr>
              <a:t>Lessons that can inform </a:t>
            </a:r>
            <a:r>
              <a:rPr lang="en-US" sz="2400" dirty="0">
                <a:latin typeface="Calibri"/>
                <a:cs typeface="Calibri"/>
              </a:rPr>
              <a:t>CRVS practices and policies in other refugee </a:t>
            </a:r>
            <a:r>
              <a:rPr lang="en-US" sz="2400" dirty="0" smtClean="0">
                <a:latin typeface="Calibri"/>
                <a:cs typeface="Calibri"/>
              </a:rPr>
              <a:t>settings in the region. </a:t>
            </a:r>
            <a:endParaRPr lang="en-US" sz="2400" dirty="0">
              <a:latin typeface="Calibri"/>
              <a:cs typeface="Calibri"/>
            </a:endParaRPr>
          </a:p>
          <a:p>
            <a:pPr marL="0" indent="0">
              <a:buNone/>
            </a:pPr>
            <a:endParaRPr lang="en-US" sz="2400" dirty="0" smtClean="0">
              <a:latin typeface="Calibri"/>
              <a:cs typeface="Calibri"/>
            </a:endParaRPr>
          </a:p>
          <a:p>
            <a:endParaRPr lang="en-GB" sz="2400" dirty="0" smtClean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15463803"/>
      </p:ext>
    </p:extLst>
  </p:cSld>
  <p:clrMapOvr>
    <a:masterClrMapping/>
  </p:clrMapOvr>
  <p:transition xmlns:p14="http://schemas.microsoft.com/office/powerpoint/2010/main" spd="slow">
    <p:wip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Critical Questions &amp; Tasks for this EGM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E86D-9B44-4E9F-B571-F3BD328900F2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GB" sz="2000" dirty="0" smtClean="0">
                <a:latin typeface="Calibri"/>
                <a:cs typeface="Calibri"/>
              </a:rPr>
              <a:t>Review of </a:t>
            </a:r>
            <a:r>
              <a:rPr lang="en-GB" sz="2000" dirty="0">
                <a:latin typeface="Calibri"/>
                <a:cs typeface="Calibri"/>
              </a:rPr>
              <a:t>available (qualitative) studies on vital registration issues for Syrian refugees in </a:t>
            </a:r>
            <a:r>
              <a:rPr lang="en-GB" sz="2000" dirty="0" smtClean="0">
                <a:latin typeface="Calibri"/>
                <a:cs typeface="Calibri"/>
              </a:rPr>
              <a:t>Jordan and Lebanon,</a:t>
            </a:r>
            <a:endParaRPr lang="en-US" sz="2000" dirty="0">
              <a:latin typeface="Calibri"/>
              <a:cs typeface="Calibri"/>
            </a:endParaRPr>
          </a:p>
          <a:p>
            <a:pPr lvl="0"/>
            <a:r>
              <a:rPr lang="en-GB" sz="2000" dirty="0">
                <a:latin typeface="Calibri"/>
                <a:cs typeface="Calibri"/>
              </a:rPr>
              <a:t>Define and discuss the conceptual and definitional challenges associated with measurement of vital registration processes for Syrian refugees, </a:t>
            </a:r>
            <a:endParaRPr lang="en-US" sz="2000" dirty="0">
              <a:latin typeface="Calibri"/>
              <a:cs typeface="Calibri"/>
            </a:endParaRPr>
          </a:p>
          <a:p>
            <a:pPr lvl="0"/>
            <a:r>
              <a:rPr lang="en-GB" sz="2000" dirty="0">
                <a:latin typeface="Calibri"/>
                <a:cs typeface="Calibri"/>
              </a:rPr>
              <a:t>Explore the validation challenges of birth and death registration completeness and quality – particularly for non-camp Syrians in Jordan and </a:t>
            </a:r>
            <a:r>
              <a:rPr lang="en-GB" sz="2000" dirty="0" smtClean="0">
                <a:latin typeface="Calibri"/>
                <a:cs typeface="Calibri"/>
              </a:rPr>
              <a:t>Lebanon</a:t>
            </a:r>
          </a:p>
          <a:p>
            <a:pPr lvl="1"/>
            <a:r>
              <a:rPr lang="en-GB" sz="1800" dirty="0" smtClean="0">
                <a:latin typeface="Calibri"/>
                <a:cs typeface="Calibri"/>
              </a:rPr>
              <a:t>What are the possibilities for using existing data sources (such as 2015 Jordanian Census and UNHCR registration records) for the purposes of completeness/quality assessment?</a:t>
            </a:r>
          </a:p>
          <a:p>
            <a:pPr lvl="1"/>
            <a:r>
              <a:rPr lang="en-GB" sz="1800" dirty="0" smtClean="0">
                <a:latin typeface="Calibri"/>
                <a:cs typeface="Calibri"/>
              </a:rPr>
              <a:t>Is there a role for survey-based validation/completeness measurement? If so, what are the key design and implementation challenges for such a survey?</a:t>
            </a:r>
            <a:endParaRPr lang="en-US" sz="1800" dirty="0">
              <a:latin typeface="Calibri"/>
              <a:cs typeface="Calibri"/>
            </a:endParaRPr>
          </a:p>
          <a:p>
            <a:pPr lvl="0"/>
            <a:r>
              <a:rPr lang="en-GB" sz="2000" dirty="0" smtClean="0">
                <a:latin typeface="Calibri"/>
                <a:cs typeface="Calibri"/>
              </a:rPr>
              <a:t>Outline logical next steps in launching this initiative</a:t>
            </a:r>
            <a:endParaRPr lang="en-US" sz="20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99377859"/>
      </p:ext>
    </p:extLst>
  </p:cSld>
  <p:clrMapOvr>
    <a:masterClrMapping/>
  </p:clrMapOvr>
  <p:transition xmlns:p14="http://schemas.microsoft.com/office/powerpoint/2010/main" spd="slow">
    <p:wip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33400"/>
            <a:ext cx="7772400" cy="1143000"/>
          </a:xfrm>
        </p:spPr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E86D-9B44-4E9F-B571-F3BD328900F2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914400" y="2362200"/>
            <a:ext cx="7772400" cy="36576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Calibri"/>
                <a:cs typeface="Calibri"/>
              </a:rPr>
              <a:t>Short Introduction &amp; Motivation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Calibri"/>
                <a:cs typeface="Calibri"/>
              </a:rPr>
              <a:t>Project Idea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Calibri"/>
                <a:cs typeface="Calibri"/>
              </a:rPr>
              <a:t>Inception Phase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Calibri"/>
                <a:cs typeface="Calibri"/>
              </a:rPr>
              <a:t>Initial Project Launch</a:t>
            </a:r>
            <a:endParaRPr lang="en-US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83010542"/>
      </p:ext>
    </p:extLst>
  </p:cSld>
  <p:clrMapOvr>
    <a:masterClrMapping/>
  </p:clrMapOvr>
  <p:transition xmlns:p14="http://schemas.microsoft.com/office/powerpoint/2010/main" spd="slow">
    <p:wip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57200"/>
            <a:ext cx="77724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Civil Registration and Vital Statistics (CRVS) Systems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E86D-9B44-4E9F-B571-F3BD328900F2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914400" y="1981200"/>
            <a:ext cx="7772400" cy="4038600"/>
          </a:xfrm>
        </p:spPr>
        <p:txBody>
          <a:bodyPr>
            <a:normAutofit lnSpcReduction="10000"/>
          </a:bodyPr>
          <a:lstStyle/>
          <a:p>
            <a:r>
              <a:rPr lang="en-US" dirty="0">
                <a:latin typeface="Calibri"/>
                <a:cs typeface="Calibri"/>
              </a:rPr>
              <a:t>Civil Registration (CR) is the compulsory, continuous, universal and permanent recording of vital events such as births and deaths. </a:t>
            </a:r>
            <a:endParaRPr lang="en-US" dirty="0" smtClean="0">
              <a:latin typeface="Calibri"/>
              <a:cs typeface="Calibri"/>
            </a:endParaRPr>
          </a:p>
          <a:p>
            <a:pPr lvl="1"/>
            <a:r>
              <a:rPr lang="en-US" sz="1800" i="1" dirty="0" smtClean="0">
                <a:latin typeface="Calibri"/>
                <a:cs typeface="Calibri"/>
              </a:rPr>
              <a:t>Foundational basis of legal identity and social inclusion</a:t>
            </a:r>
          </a:p>
          <a:p>
            <a:endParaRPr lang="en-US" dirty="0" smtClean="0">
              <a:latin typeface="Calibri"/>
              <a:cs typeface="Calibri"/>
            </a:endParaRPr>
          </a:p>
          <a:p>
            <a:r>
              <a:rPr lang="en-US" dirty="0" smtClean="0">
                <a:latin typeface="Calibri"/>
                <a:cs typeface="Calibri"/>
              </a:rPr>
              <a:t>From </a:t>
            </a:r>
            <a:r>
              <a:rPr lang="en-US" dirty="0">
                <a:latin typeface="Calibri"/>
                <a:cs typeface="Calibri"/>
              </a:rPr>
              <a:t>these records, vital statistics (VS) on births, deaths, causes of death, fertility and mortality (and where migration data is also available – population estimates) can be produced for policy and planning</a:t>
            </a:r>
            <a:r>
              <a:rPr lang="en-US" dirty="0" smtClean="0">
                <a:latin typeface="Calibri"/>
                <a:cs typeface="Calibri"/>
              </a:rPr>
              <a:t>.</a:t>
            </a:r>
          </a:p>
          <a:p>
            <a:pPr lvl="1"/>
            <a:r>
              <a:rPr lang="en-US" sz="1800" i="1" dirty="0">
                <a:latin typeface="Calibri"/>
                <a:cs typeface="Calibri"/>
              </a:rPr>
              <a:t>In order to make people count, we need to count people. </a:t>
            </a:r>
            <a:r>
              <a:rPr lang="en-US" sz="1800" i="1" dirty="0" smtClean="0">
                <a:latin typeface="Calibri"/>
                <a:cs typeface="Calibri"/>
              </a:rPr>
              <a:t> </a:t>
            </a:r>
            <a:endParaRPr lang="en-GB" sz="1800" i="1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15093772"/>
      </p:ext>
    </p:extLst>
  </p:cSld>
  <p:clrMapOvr>
    <a:masterClrMapping/>
  </p:clrMapOvr>
  <p:transition xmlns:p14="http://schemas.microsoft.com/office/powerpoint/2010/main" spd="slow">
    <p:wip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are Civil Registration and Vital Statistics (CRVS) Systems important?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E86D-9B44-4E9F-B571-F3BD328900F2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US" sz="2200" u="sng" dirty="0" smtClean="0">
              <a:latin typeface="Calibri"/>
              <a:cs typeface="Calibri"/>
            </a:endParaRPr>
          </a:p>
          <a:p>
            <a:r>
              <a:rPr lang="en-US" sz="2200" u="sng" dirty="0" smtClean="0">
                <a:latin typeface="Calibri"/>
                <a:cs typeface="Calibri"/>
              </a:rPr>
              <a:t>Substantive level</a:t>
            </a:r>
            <a:r>
              <a:rPr lang="en-US" sz="2200" dirty="0" smtClean="0">
                <a:latin typeface="Calibri"/>
                <a:cs typeface="Calibri"/>
              </a:rPr>
              <a:t>: critical   </a:t>
            </a:r>
            <a:r>
              <a:rPr lang="en-US" sz="2200" dirty="0">
                <a:latin typeface="Calibri"/>
                <a:cs typeface="Calibri"/>
              </a:rPr>
              <a:t>mechanism   for   supporting good governance (through data driven planning and accountability, links with electoral rolls etc.), a tool for financial  management  (linkages  with  social  security) and data linkages (through identity management) and a key element in supporting human rights (through the recognition of identity and associated rights, and the accountability of measuring and recording deaths). </a:t>
            </a:r>
            <a:endParaRPr lang="en-US" sz="2200" dirty="0" smtClean="0">
              <a:latin typeface="Calibri"/>
              <a:cs typeface="Calibri"/>
            </a:endParaRPr>
          </a:p>
          <a:p>
            <a:endParaRPr lang="en-US" sz="2200" dirty="0" smtClean="0">
              <a:latin typeface="Calibri"/>
              <a:cs typeface="Calibri"/>
            </a:endParaRPr>
          </a:p>
          <a:p>
            <a:r>
              <a:rPr lang="en-US" sz="2200" u="sng" dirty="0" smtClean="0">
                <a:latin typeface="Calibri"/>
                <a:cs typeface="Calibri"/>
              </a:rPr>
              <a:t>Technical level: </a:t>
            </a:r>
            <a:r>
              <a:rPr lang="en-US" sz="2200" dirty="0" smtClean="0">
                <a:latin typeface="Calibri"/>
                <a:cs typeface="Calibri"/>
              </a:rPr>
              <a:t>CR is the preferred source of vital statistics. Accurate vital statistics are critical in understanding population dynamics and development progress of populations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2936067"/>
      </p:ext>
    </p:extLst>
  </p:cSld>
  <p:clrMapOvr>
    <a:masterClrMapping/>
  </p:clrMapOvr>
  <p:transition xmlns:p14="http://schemas.microsoft.com/office/powerpoint/2010/main" spd="slow">
    <p:wip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CRVS Connections for ESCWA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E86D-9B44-4E9F-B571-F3BD328900F2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381000" y="1447800"/>
            <a:ext cx="6400800" cy="4572000"/>
          </a:xfrm>
        </p:spPr>
        <p:txBody>
          <a:bodyPr>
            <a:normAutofit/>
          </a:bodyPr>
          <a:lstStyle/>
          <a:p>
            <a:r>
              <a:rPr lang="en-GB" sz="2400" dirty="0" smtClean="0">
                <a:latin typeface="Calibri"/>
                <a:cs typeface="Calibri"/>
              </a:rPr>
              <a:t>2030 Development Agenda</a:t>
            </a:r>
          </a:p>
          <a:p>
            <a:pPr lvl="1"/>
            <a:r>
              <a:rPr lang="en-GB" sz="1800" dirty="0" smtClean="0">
                <a:latin typeface="Calibri"/>
                <a:cs typeface="Calibri"/>
              </a:rPr>
              <a:t>‘Leave no one behind’</a:t>
            </a:r>
          </a:p>
          <a:p>
            <a:pPr lvl="1"/>
            <a:r>
              <a:rPr lang="en-GB" sz="1800" dirty="0" smtClean="0">
                <a:latin typeface="Calibri"/>
                <a:cs typeface="Calibri"/>
              </a:rPr>
              <a:t>SDG 16 – calls for universal civil registration and recognizes ‘legal identity’ as a critical driver of development progress</a:t>
            </a:r>
          </a:p>
          <a:p>
            <a:pPr lvl="1"/>
            <a:r>
              <a:rPr lang="en-GB" sz="1800" dirty="0" smtClean="0">
                <a:latin typeface="Calibri"/>
                <a:cs typeface="Calibri"/>
              </a:rPr>
              <a:t>Connections to several other SDGs </a:t>
            </a:r>
          </a:p>
          <a:p>
            <a:pPr lvl="2"/>
            <a:r>
              <a:rPr lang="en-GB" sz="1600" dirty="0" smtClean="0">
                <a:latin typeface="Calibri"/>
                <a:cs typeface="Calibri"/>
              </a:rPr>
              <a:t>Peace, justice, strong institutions</a:t>
            </a:r>
          </a:p>
          <a:p>
            <a:pPr lvl="2"/>
            <a:r>
              <a:rPr lang="en-GB" sz="1600" dirty="0" smtClean="0">
                <a:latin typeface="Calibri"/>
                <a:cs typeface="Calibri"/>
              </a:rPr>
              <a:t>Health and well-being</a:t>
            </a:r>
          </a:p>
          <a:p>
            <a:pPr lvl="2"/>
            <a:r>
              <a:rPr lang="en-GB" sz="1600" dirty="0" smtClean="0">
                <a:latin typeface="Calibri"/>
                <a:cs typeface="Calibri"/>
              </a:rPr>
              <a:t>Gender equality</a:t>
            </a:r>
          </a:p>
          <a:p>
            <a:r>
              <a:rPr lang="en-GB" sz="2400" dirty="0" smtClean="0">
                <a:latin typeface="Calibri"/>
                <a:cs typeface="Calibri"/>
              </a:rPr>
              <a:t>ESCWA thematic prioritization of social justice</a:t>
            </a:r>
          </a:p>
          <a:p>
            <a:r>
              <a:rPr lang="en-GB" sz="2400" dirty="0" smtClean="0">
                <a:latin typeface="Calibri"/>
                <a:cs typeface="Calibri"/>
              </a:rPr>
              <a:t>2014-2019 Strategic plan for improvement of CRVS systems in the Arab region (jointly with WHO-EMRO &amp; UNFPA-ASRO)</a:t>
            </a:r>
          </a:p>
          <a:p>
            <a:endParaRPr lang="en-GB" dirty="0"/>
          </a:p>
        </p:txBody>
      </p:sp>
      <p:pic>
        <p:nvPicPr>
          <p:cNvPr id="6" name="Content Placeholder 7" descr="Screen Shot 2015-11-04 at 11.53.07 AM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93" t="-740" r="-1712" b="740"/>
          <a:stretch/>
        </p:blipFill>
        <p:spPr>
          <a:xfrm>
            <a:off x="6781800" y="3657600"/>
            <a:ext cx="2057400" cy="2878228"/>
          </a:xfrm>
          <a:prstGeom prst="rect">
            <a:avLst/>
          </a:prstGeom>
        </p:spPr>
      </p:pic>
      <p:pic>
        <p:nvPicPr>
          <p:cNvPr id="7" name="Picture 6" descr="Screen Shot 2016-10-05 at 8.30.13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1447800"/>
            <a:ext cx="2133600" cy="1640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527327"/>
      </p:ext>
    </p:extLst>
  </p:cSld>
  <p:clrMapOvr>
    <a:masterClrMapping/>
  </p:clrMapOvr>
  <p:transition xmlns:p14="http://schemas.microsoft.com/office/powerpoint/2010/main" spd="slow">
    <p:wip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Motivation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E86D-9B44-4E9F-B571-F3BD328900F2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GB" sz="2000" dirty="0" smtClean="0">
                <a:latin typeface="Calibri"/>
                <a:cs typeface="Calibri"/>
              </a:rPr>
              <a:t>Syrian </a:t>
            </a:r>
            <a:r>
              <a:rPr lang="en-GB" sz="2000" dirty="0">
                <a:latin typeface="Calibri"/>
                <a:cs typeface="Calibri"/>
              </a:rPr>
              <a:t>conflict and </a:t>
            </a:r>
            <a:r>
              <a:rPr lang="en-GB" sz="2000" dirty="0" smtClean="0">
                <a:latin typeface="Calibri"/>
                <a:cs typeface="Calibri"/>
              </a:rPr>
              <a:t>resulting displacement have </a:t>
            </a:r>
            <a:r>
              <a:rPr lang="en-GB" sz="2000" dirty="0">
                <a:latin typeface="Calibri"/>
                <a:cs typeface="Calibri"/>
              </a:rPr>
              <a:t>obstructed the complete and accurate registration of vital events for an increasing number of Syrians</a:t>
            </a:r>
            <a:r>
              <a:rPr lang="en-GB" sz="2000" dirty="0" smtClean="0">
                <a:latin typeface="Calibri"/>
                <a:cs typeface="Calibri"/>
              </a:rPr>
              <a:t>.</a:t>
            </a:r>
          </a:p>
          <a:p>
            <a:r>
              <a:rPr lang="en-GB" sz="2000" dirty="0" smtClean="0">
                <a:latin typeface="Calibri"/>
                <a:cs typeface="Calibri"/>
              </a:rPr>
              <a:t>Impediments and challenges include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US" sz="1900" dirty="0" smtClean="0">
                <a:latin typeface="Calibri"/>
                <a:cs typeface="Calibri"/>
              </a:rPr>
              <a:t>lack </a:t>
            </a:r>
            <a:r>
              <a:rPr lang="en-US" sz="1900" dirty="0">
                <a:latin typeface="Calibri"/>
                <a:cs typeface="Calibri"/>
              </a:rPr>
              <a:t>of understanding of the importance of vital registration and of how to access and navigate vital registration </a:t>
            </a:r>
            <a:r>
              <a:rPr lang="en-US" sz="1900" dirty="0" smtClean="0">
                <a:latin typeface="Calibri"/>
                <a:cs typeface="Calibri"/>
              </a:rPr>
              <a:t>processes. 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US" sz="1900" dirty="0" smtClean="0">
                <a:latin typeface="Calibri"/>
                <a:cs typeface="Calibri"/>
              </a:rPr>
              <a:t>some </a:t>
            </a:r>
            <a:r>
              <a:rPr lang="en-US" sz="1900" dirty="0">
                <a:latin typeface="Calibri"/>
                <a:cs typeface="Calibri"/>
              </a:rPr>
              <a:t>persons are unable to provide the supporting documents required to register a vital event </a:t>
            </a:r>
            <a:endParaRPr lang="en-US" sz="1900" dirty="0" smtClean="0">
              <a:latin typeface="Calibri"/>
              <a:cs typeface="Calibri"/>
            </a:endParaRPr>
          </a:p>
          <a:p>
            <a:pPr marL="777240" lvl="1" indent="-457200">
              <a:buFont typeface="+mj-lt"/>
              <a:buAutoNum type="arabicPeriod"/>
            </a:pPr>
            <a:r>
              <a:rPr lang="en-US" sz="1900" dirty="0">
                <a:latin typeface="Calibri"/>
                <a:cs typeface="Calibri"/>
              </a:rPr>
              <a:t>large numbers of refugees can overwhelm public authorities and the functioning of their administrative systems. </a:t>
            </a:r>
            <a:endParaRPr lang="en-GB" sz="1900" dirty="0" smtClean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40392356"/>
      </p:ext>
    </p:extLst>
  </p:cSld>
  <p:clrMapOvr>
    <a:masterClrMapping/>
  </p:clrMapOvr>
  <p:transition xmlns:p14="http://schemas.microsoft.com/office/powerpoint/2010/main" spd="slow">
    <p:wip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Objective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E86D-9B44-4E9F-B571-F3BD328900F2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400" dirty="0" smtClean="0">
                <a:latin typeface="Calibri"/>
                <a:cs typeface="Calibri"/>
              </a:rPr>
              <a:t>To evaluate </a:t>
            </a:r>
            <a:r>
              <a:rPr lang="en-US" sz="2400" dirty="0">
                <a:latin typeface="Calibri"/>
                <a:cs typeface="Calibri"/>
              </a:rPr>
              <a:t>the completeness, strengths and weaknesses of vital registration for Syrian refugees in </a:t>
            </a:r>
            <a:r>
              <a:rPr lang="en-US" sz="2400" dirty="0" smtClean="0">
                <a:latin typeface="Calibri"/>
                <a:cs typeface="Calibri"/>
              </a:rPr>
              <a:t>Jordan and Lebanon </a:t>
            </a:r>
            <a:r>
              <a:rPr lang="en-US" sz="2400" dirty="0">
                <a:latin typeface="Calibri"/>
                <a:cs typeface="Calibri"/>
              </a:rPr>
              <a:t>and to guide policy and practice. </a:t>
            </a:r>
            <a:endParaRPr lang="en-US" sz="2400" dirty="0" smtClean="0">
              <a:latin typeface="Calibri"/>
              <a:cs typeface="Calibri"/>
            </a:endParaRPr>
          </a:p>
          <a:p>
            <a:pPr marL="1062990" lvl="2" indent="-514350">
              <a:buFont typeface="+mj-lt"/>
              <a:buAutoNum type="arabicPeriod"/>
            </a:pPr>
            <a:r>
              <a:rPr lang="en-US" dirty="0" smtClean="0">
                <a:latin typeface="Calibri"/>
                <a:cs typeface="Calibri"/>
              </a:rPr>
              <a:t>Such </a:t>
            </a:r>
            <a:r>
              <a:rPr lang="en-US" dirty="0">
                <a:latin typeface="Calibri"/>
                <a:cs typeface="Calibri"/>
              </a:rPr>
              <a:t>evaluation is important to identify gaps, blockages and weaknesses of existing civil registration practices and subpopulations of Syrian refugees that are currently invisible to these systems. </a:t>
            </a:r>
            <a:endParaRPr lang="en-US" dirty="0" smtClean="0">
              <a:latin typeface="Calibri"/>
              <a:cs typeface="Calibri"/>
            </a:endParaRPr>
          </a:p>
          <a:p>
            <a:pPr marL="1062990" lvl="2" indent="-514350">
              <a:buFont typeface="+mj-lt"/>
              <a:buAutoNum type="arabicPeriod"/>
            </a:pPr>
            <a:r>
              <a:rPr lang="en-US" dirty="0" smtClean="0">
                <a:latin typeface="Calibri"/>
                <a:cs typeface="Calibri"/>
              </a:rPr>
              <a:t>This </a:t>
            </a:r>
            <a:r>
              <a:rPr lang="en-US" dirty="0">
                <a:latin typeface="Calibri"/>
                <a:cs typeface="Calibri"/>
              </a:rPr>
              <a:t>kind of systematic evaluation is a critical input to improve plans civil registration and vital statistics systems for Syrian refugees in Lebanon and Jordan. </a:t>
            </a:r>
            <a:endParaRPr lang="en-US" dirty="0" smtClean="0">
              <a:latin typeface="Calibri"/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>
                <a:latin typeface="Calibri"/>
                <a:cs typeface="Calibri"/>
              </a:rPr>
              <a:t>To enhance </a:t>
            </a:r>
            <a:r>
              <a:rPr lang="en-US" sz="2400" dirty="0">
                <a:latin typeface="Calibri"/>
                <a:cs typeface="Calibri"/>
              </a:rPr>
              <a:t>knowledge sharing and coordinated efforts amongst national authorities and international agencies seeking to improve the responsiveness of civil registration and vital statistics systems in Lebanon and Jordan to refugee needs. </a:t>
            </a:r>
            <a:r>
              <a:rPr lang="en-GB" sz="2400" dirty="0" smtClean="0">
                <a:latin typeface="Calibri"/>
                <a:cs typeface="Calibri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4263925096"/>
      </p:ext>
    </p:extLst>
  </p:cSld>
  <p:clrMapOvr>
    <a:masterClrMapping/>
  </p:clrMapOvr>
  <p:transition xmlns:p14="http://schemas.microsoft.com/office/powerpoint/2010/main" spd="slow">
    <p:wip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Strategy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E86D-9B44-4E9F-B571-F3BD328900F2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400" dirty="0" smtClean="0">
                <a:latin typeface="Calibri"/>
                <a:cs typeface="Calibri"/>
              </a:rPr>
              <a:t>Four</a:t>
            </a:r>
            <a:r>
              <a:rPr lang="en-US" sz="2400" dirty="0">
                <a:latin typeface="Calibri"/>
                <a:cs typeface="Calibri"/>
              </a:rPr>
              <a:t>-part assessment of birth and death registration practices for Syrian refugees in Jordan and </a:t>
            </a:r>
            <a:r>
              <a:rPr lang="en-US" sz="2400" dirty="0" smtClean="0">
                <a:latin typeface="Calibri"/>
                <a:cs typeface="Calibri"/>
              </a:rPr>
              <a:t>Lebanon 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400" dirty="0" smtClean="0">
                <a:latin typeface="Calibri"/>
                <a:cs typeface="Calibri"/>
              </a:rPr>
              <a:t>Qualitative mapping of </a:t>
            </a:r>
            <a:r>
              <a:rPr lang="en-US" sz="2400" dirty="0" smtClean="0">
                <a:latin typeface="Calibri"/>
                <a:cs typeface="Calibri"/>
              </a:rPr>
              <a:t>laws, procedures and processes of vital registration vis-à-vis refugees in Lebanon and Jordan. </a:t>
            </a:r>
          </a:p>
          <a:p>
            <a:pPr marL="1005840" lvl="2" indent="-457200"/>
            <a:r>
              <a:rPr lang="en-US" sz="1800" i="1" dirty="0" smtClean="0">
                <a:latin typeface="Calibri"/>
                <a:cs typeface="Calibri"/>
              </a:rPr>
              <a:t>How has the current CRVS system been designed and implemented?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latin typeface="Calibri"/>
                <a:cs typeface="Calibri"/>
              </a:rPr>
              <a:t>A </a:t>
            </a:r>
            <a:r>
              <a:rPr lang="en-US" sz="2400" dirty="0">
                <a:latin typeface="Calibri"/>
                <a:cs typeface="Calibri"/>
              </a:rPr>
              <a:t>technical assessment of the completeness and quality of birth registration and death registration for Syrian </a:t>
            </a:r>
            <a:r>
              <a:rPr lang="en-US" sz="2400" dirty="0" smtClean="0">
                <a:latin typeface="Calibri"/>
                <a:cs typeface="Calibri"/>
              </a:rPr>
              <a:t>refugees</a:t>
            </a:r>
          </a:p>
          <a:p>
            <a:pPr marL="1005840" lvl="2" indent="-457200"/>
            <a:r>
              <a:rPr lang="en-US" sz="1800" i="1" dirty="0" smtClean="0">
                <a:latin typeface="Calibri"/>
                <a:cs typeface="Calibri"/>
              </a:rPr>
              <a:t>How complete and usable are current CR records?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latin typeface="Calibri"/>
                <a:cs typeface="Calibri"/>
              </a:rPr>
              <a:t>Series of in-depth interviews and focus groups to assess knowledge, attitude, and perceptions of the importance, accessibility and performance of civil registration processes for Syrian refugees </a:t>
            </a:r>
          </a:p>
          <a:p>
            <a:pPr lvl="2"/>
            <a:r>
              <a:rPr lang="en-US" sz="1800" i="1" dirty="0" smtClean="0">
                <a:latin typeface="Calibri"/>
                <a:cs typeface="Calibri"/>
              </a:rPr>
              <a:t>How is the current CRVS system and practices understood by stakeholders?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latin typeface="Calibri"/>
                <a:cs typeface="Calibri"/>
              </a:rPr>
              <a:t>Stakeholder consultation, coordination </a:t>
            </a:r>
            <a:r>
              <a:rPr lang="en-US" sz="2400" dirty="0">
                <a:latin typeface="Calibri"/>
                <a:cs typeface="Calibri"/>
              </a:rPr>
              <a:t>and dissemination of findings with key stakeholders. </a:t>
            </a:r>
            <a:endParaRPr lang="en-US" sz="2400" dirty="0" smtClean="0">
              <a:latin typeface="Calibri"/>
              <a:cs typeface="Calibri"/>
            </a:endParaRPr>
          </a:p>
          <a:p>
            <a:pPr marL="1005840" lvl="2" indent="-457200"/>
            <a:r>
              <a:rPr lang="en-US" sz="1800" dirty="0" smtClean="0">
                <a:latin typeface="Calibri"/>
                <a:cs typeface="Calibri"/>
              </a:rPr>
              <a:t>Capitalize on the cross-cutting nature of CRVS and the multi-stakeholder environment of both CRVS and humanitarian settings.</a:t>
            </a:r>
          </a:p>
          <a:p>
            <a:pPr marL="457200" indent="-457200">
              <a:buFont typeface="+mj-lt"/>
              <a:buAutoNum type="arabicPeriod"/>
            </a:pPr>
            <a:endParaRPr lang="en-GB" sz="2400" dirty="0" smtClean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58395787"/>
      </p:ext>
    </p:extLst>
  </p:cSld>
  <p:clrMapOvr>
    <a:masterClrMapping/>
  </p:clrMapOvr>
  <p:transition xmlns:p14="http://schemas.microsoft.com/office/powerpoint/2010/main" spd="slow">
    <p:wip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Expected Outputs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E86D-9B44-4E9F-B571-F3BD328900F2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2400" u="sng" dirty="0" smtClean="0">
              <a:latin typeface="Calibri"/>
              <a:cs typeface="Calibri"/>
            </a:endParaRPr>
          </a:p>
          <a:p>
            <a:r>
              <a:rPr lang="en-US" sz="2400" dirty="0" smtClean="0">
                <a:latin typeface="Calibri"/>
                <a:cs typeface="Calibri"/>
              </a:rPr>
              <a:t>Updated mapping </a:t>
            </a:r>
            <a:r>
              <a:rPr lang="en-US" sz="2400" dirty="0">
                <a:latin typeface="Calibri"/>
                <a:cs typeface="Calibri"/>
              </a:rPr>
              <a:t>of current procedures and practices will provide a detailed overview of how current vital registration practices have evolved  </a:t>
            </a:r>
          </a:p>
          <a:p>
            <a:r>
              <a:rPr lang="en-US" sz="2400" dirty="0">
                <a:latin typeface="Calibri"/>
                <a:cs typeface="Calibri"/>
              </a:rPr>
              <a:t>Quantitative assessment of </a:t>
            </a:r>
            <a:r>
              <a:rPr lang="en-US" sz="2400" dirty="0" smtClean="0">
                <a:latin typeface="Calibri"/>
                <a:cs typeface="Calibri"/>
              </a:rPr>
              <a:t>the completeness and quality of registered </a:t>
            </a:r>
            <a:r>
              <a:rPr lang="en-US" sz="2400" dirty="0">
                <a:latin typeface="Calibri"/>
                <a:cs typeface="Calibri"/>
              </a:rPr>
              <a:t>births and deaths </a:t>
            </a:r>
            <a:r>
              <a:rPr lang="en-US" sz="2400" dirty="0" smtClean="0">
                <a:latin typeface="Calibri"/>
                <a:cs typeface="Calibri"/>
              </a:rPr>
              <a:t>to </a:t>
            </a:r>
            <a:r>
              <a:rPr lang="en-US" sz="2400" dirty="0">
                <a:latin typeface="Calibri"/>
                <a:cs typeface="Calibri"/>
              </a:rPr>
              <a:t>Syrian refugees</a:t>
            </a:r>
            <a:r>
              <a:rPr lang="en-US" sz="2400" dirty="0" smtClean="0">
                <a:latin typeface="Calibri"/>
                <a:cs typeface="Calibri"/>
              </a:rPr>
              <a:t>.</a:t>
            </a:r>
            <a:endParaRPr lang="en-US" sz="2400" dirty="0">
              <a:latin typeface="Calibri"/>
              <a:cs typeface="Calibri"/>
            </a:endParaRPr>
          </a:p>
          <a:p>
            <a:r>
              <a:rPr lang="en-US" sz="2400" dirty="0" smtClean="0">
                <a:latin typeface="Calibri"/>
                <a:cs typeface="Calibri"/>
              </a:rPr>
              <a:t>In</a:t>
            </a:r>
            <a:r>
              <a:rPr lang="en-US" sz="2400" dirty="0">
                <a:latin typeface="Calibri"/>
                <a:cs typeface="Calibri"/>
              </a:rPr>
              <a:t>-depth interviews and focus groups on knowledge, attitudes and perceptions of vital registration laws, procedures and practices will provide insight about the perceptions of policy-makers and practitioners on current vital registration processes. </a:t>
            </a:r>
            <a:endParaRPr lang="en-US" sz="2400" dirty="0" smtClean="0">
              <a:latin typeface="Calibri"/>
              <a:cs typeface="Calibri"/>
            </a:endParaRPr>
          </a:p>
          <a:p>
            <a:endParaRPr lang="en-GB" sz="2400" dirty="0" smtClean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74178440"/>
      </p:ext>
    </p:extLst>
  </p:cSld>
  <p:clrMapOvr>
    <a:masterClrMapping/>
  </p:clrMapOvr>
  <p:transition xmlns:p14="http://schemas.microsoft.com/office/powerpoint/2010/main" spd="slow">
    <p:wip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25308</TotalTime>
  <Words>918</Words>
  <Application>Microsoft Macintosh PowerPoint</Application>
  <PresentationFormat>On-screen Show (4:3)</PresentationFormat>
  <Paragraphs>82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Equity</vt:lpstr>
      <vt:lpstr>Advancing Civil Registration and Vital Statistics in the Service of Syrian Refugees</vt:lpstr>
      <vt:lpstr>Outline</vt:lpstr>
      <vt:lpstr>Civil Registration and Vital Statistics (CRVS) Systems</vt:lpstr>
      <vt:lpstr>Why are Civil Registration and Vital Statistics (CRVS) Systems important?</vt:lpstr>
      <vt:lpstr>CRVS Connections for ESCWA</vt:lpstr>
      <vt:lpstr>Project Motivation</vt:lpstr>
      <vt:lpstr>Project Objective</vt:lpstr>
      <vt:lpstr>Project Strategy</vt:lpstr>
      <vt:lpstr>Expected Outputs</vt:lpstr>
      <vt:lpstr>Expected Outcome</vt:lpstr>
      <vt:lpstr>Critical Questions &amp; Tasks for this EGM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Evolution &amp; Current Status of  Death Registration Systems in Selected Arab States</dc:title>
  <dc:creator>Carole</dc:creator>
  <cp:lastModifiedBy>Romesh Silva</cp:lastModifiedBy>
  <cp:revision>345</cp:revision>
  <dcterms:created xsi:type="dcterms:W3CDTF">2015-06-12T14:39:27Z</dcterms:created>
  <dcterms:modified xsi:type="dcterms:W3CDTF">2016-12-19T06:24:54Z</dcterms:modified>
</cp:coreProperties>
</file>