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11"/>
  </p:notesMasterIdLst>
  <p:handoutMasterIdLst>
    <p:handoutMasterId r:id="rId12"/>
  </p:handoutMasterIdLst>
  <p:sldIdLst>
    <p:sldId id="256" r:id="rId2"/>
    <p:sldId id="260" r:id="rId3"/>
    <p:sldId id="268" r:id="rId4"/>
    <p:sldId id="291" r:id="rId5"/>
    <p:sldId id="297" r:id="rId6"/>
    <p:sldId id="289" r:id="rId7"/>
    <p:sldId id="298" r:id="rId8"/>
    <p:sldId id="318" r:id="rId9"/>
    <p:sldId id="31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8CA"/>
    <a:srgbClr val="134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97328" autoAdjust="0"/>
  </p:normalViewPr>
  <p:slideViewPr>
    <p:cSldViewPr snapToGrid="0" snapToObjects="1">
      <p:cViewPr varScale="1">
        <p:scale>
          <a:sx n="81" d="100"/>
          <a:sy n="81" d="100"/>
        </p:scale>
        <p:origin x="802"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432A5-9D1D-E844-A4AD-82CF61F20C4A}" type="datetimeFigureOut">
              <a:rPr lang="en-US" smtClean="0"/>
              <a:t>11/18/2020</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51B7D-5F64-5949-A811-97A405C7F271}"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63709-99DF-463E-B52F-E55C0E9F94CC}"/>
              </a:ext>
            </a:extLst>
          </p:cNvPr>
          <p:cNvSpPr txBox="1">
            <a:spLocks noChangeArrowheads="1"/>
          </p:cNvSpPr>
          <p:nvPr userDrawn="1"/>
        </p:nvSpPr>
        <p:spPr bwMode="auto">
          <a:xfrm>
            <a:off x="1337734" y="2582863"/>
            <a:ext cx="8652933" cy="277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a:solidFill>
                  <a:schemeClr val="bg1"/>
                </a:solidFill>
              </a:rPr>
              <a:t>Economic And Social Commission For Western Asia</a:t>
            </a:r>
          </a:p>
        </p:txBody>
      </p:sp>
      <p:sp>
        <p:nvSpPr>
          <p:cNvPr id="6" name="Text Placeholder 5"/>
          <p:cNvSpPr>
            <a:spLocks noGrp="1"/>
          </p:cNvSpPr>
          <p:nvPr>
            <p:ph type="body" sz="quarter" idx="10"/>
          </p:nvPr>
        </p:nvSpPr>
        <p:spPr>
          <a:xfrm>
            <a:off x="1462425" y="1145918"/>
            <a:ext cx="9512492"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22945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AEA1AE-2004-45FF-8FF6-C2F6672242A7}"/>
              </a:ext>
            </a:extLst>
          </p:cNvPr>
          <p:cNvSpPr/>
          <p:nvPr userDrawn="1"/>
        </p:nvSpPr>
        <p:spPr>
          <a:xfrm>
            <a:off x="2152651" y="1695451"/>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solidFill>
                <a:srgbClr val="FFFFFF"/>
              </a:solidFill>
              <a:latin typeface="Arial" charset="0"/>
              <a:ea typeface="MS PGothic" pitchFamily="34" charset="-128"/>
            </a:endParaRPr>
          </a:p>
        </p:txBody>
      </p:sp>
      <p:sp>
        <p:nvSpPr>
          <p:cNvPr id="6" name="TextBox 5">
            <a:extLst>
              <a:ext uri="{FF2B5EF4-FFF2-40B4-BE49-F238E27FC236}">
                <a16:creationId xmlns:a16="http://schemas.microsoft.com/office/drawing/2014/main" id="{0381378D-9B41-4085-BD65-B2449BD63E18}"/>
              </a:ext>
            </a:extLst>
          </p:cNvPr>
          <p:cNvSpPr txBox="1"/>
          <p:nvPr userDrawn="1"/>
        </p:nvSpPr>
        <p:spPr>
          <a:xfrm>
            <a:off x="914401" y="6418264"/>
            <a:ext cx="842433" cy="92333"/>
          </a:xfrm>
          <a:prstGeom prst="rect">
            <a:avLst/>
          </a:prstGeom>
          <a:noFill/>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600" b="1">
                <a:solidFill>
                  <a:srgbClr val="595959"/>
                </a:solidFill>
              </a:rPr>
              <a:t>Page </a:t>
            </a:r>
            <a:fld id="{77580C28-7645-4814-A002-4F6ABD8286FB}" type="slidenum">
              <a:rPr lang="en-US" altLang="en-US" sz="600" b="1" smtClean="0">
                <a:solidFill>
                  <a:srgbClr val="595959"/>
                </a:solidFill>
              </a:rPr>
              <a:pPr algn="r" eaLnBrk="1" hangingPunct="1">
                <a:defRPr/>
              </a:pPr>
              <a:t>‹#›</a:t>
            </a:fld>
            <a:endParaRPr lang="en-US" altLang="en-US" sz="600" b="1">
              <a:solidFill>
                <a:srgbClr val="595959"/>
              </a:solidFill>
            </a:endParaRPr>
          </a:p>
        </p:txBody>
      </p:sp>
      <p:sp>
        <p:nvSpPr>
          <p:cNvPr id="7" name="TextBox 6">
            <a:extLst>
              <a:ext uri="{FF2B5EF4-FFF2-40B4-BE49-F238E27FC236}">
                <a16:creationId xmlns:a16="http://schemas.microsoft.com/office/drawing/2014/main" id="{DAC99946-C8FB-4579-9666-764111354E22}"/>
              </a:ext>
            </a:extLst>
          </p:cNvPr>
          <p:cNvSpPr txBox="1"/>
          <p:nvPr userDrawn="1"/>
        </p:nvSpPr>
        <p:spPr>
          <a:xfrm>
            <a:off x="2044700" y="6359525"/>
            <a:ext cx="9442451" cy="184666"/>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2153573" y="814167"/>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a:t>Click to edit Master text styles</a:t>
            </a:r>
          </a:p>
        </p:txBody>
      </p:sp>
      <p:sp>
        <p:nvSpPr>
          <p:cNvPr id="9" name="Text Placeholder 10"/>
          <p:cNvSpPr>
            <a:spLocks noGrp="1"/>
          </p:cNvSpPr>
          <p:nvPr>
            <p:ph type="body" sz="quarter" idx="11"/>
          </p:nvPr>
        </p:nvSpPr>
        <p:spPr>
          <a:xfrm>
            <a:off x="2152952" y="931415"/>
            <a:ext cx="9249256"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a:t>Click to edit Master text styles</a:t>
            </a:r>
          </a:p>
        </p:txBody>
      </p:sp>
      <p:sp>
        <p:nvSpPr>
          <p:cNvPr id="13" name="Text Placeholder 23"/>
          <p:cNvSpPr>
            <a:spLocks noGrp="1"/>
          </p:cNvSpPr>
          <p:nvPr>
            <p:ph type="body" sz="quarter" idx="14"/>
          </p:nvPr>
        </p:nvSpPr>
        <p:spPr>
          <a:xfrm>
            <a:off x="2153573" y="2267081"/>
            <a:ext cx="9251027"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a:t>Click to edit Master text styles</a:t>
            </a:r>
          </a:p>
          <a:p>
            <a:pPr lvl="0"/>
            <a:endParaRPr lang="en-US" dirty="0"/>
          </a:p>
          <a:p>
            <a:pPr lvl="1"/>
            <a:r>
              <a:rPr lang="en-US" dirty="0"/>
              <a:t>FIRST level</a:t>
            </a:r>
          </a:p>
          <a:p>
            <a:pPr lvl="2"/>
            <a:r>
              <a:rPr lang="en-US" dirty="0"/>
              <a:t>Second level</a:t>
            </a:r>
          </a:p>
        </p:txBody>
      </p:sp>
    </p:spTree>
    <p:extLst>
      <p:ext uri="{BB962C8B-B14F-4D97-AF65-F5344CB8AC3E}">
        <p14:creationId xmlns:p14="http://schemas.microsoft.com/office/powerpoint/2010/main" val="41277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 id="2147483747" r:id="rId14"/>
    <p:sldLayoutId id="2147483748" r:id="rId15"/>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unescwa.org/sub-site/arab-population-housing-censuse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957942" y="1297306"/>
            <a:ext cx="10203543" cy="1879031"/>
          </a:xfrm>
        </p:spPr>
        <p:txBody>
          <a:bodyPr>
            <a:normAutofit/>
          </a:bodyPr>
          <a:lstStyle/>
          <a:p>
            <a:r>
              <a:rPr lang="ar-LB" sz="4000" dirty="0"/>
              <a:t>دور الاسكوا في تعزيز اجراء </a:t>
            </a:r>
            <a:r>
              <a:rPr lang="ar-SA" sz="4000" dirty="0"/>
              <a:t>تعدادات السكان والمساكن والسجلات المدنية والإحصاءات الحيوية</a:t>
            </a:r>
            <a:endParaRPr lang="en-US" sz="4000" dirty="0"/>
          </a:p>
        </p:txBody>
      </p:sp>
      <p:sp>
        <p:nvSpPr>
          <p:cNvPr id="4" name="Rectangle 1">
            <a:extLst>
              <a:ext uri="{FF2B5EF4-FFF2-40B4-BE49-F238E27FC236}">
                <a16:creationId xmlns:a16="http://schemas.microsoft.com/office/drawing/2014/main" id="{6DD9B72D-F1F5-4AA4-BE3D-EB8D0DFDA631}"/>
              </a:ext>
            </a:extLst>
          </p:cNvPr>
          <p:cNvSpPr>
            <a:spLocks noGrp="1" noChangeArrowheads="1"/>
          </p:cNvSpPr>
          <p:nvPr>
            <p:ph type="subTitle" idx="1"/>
          </p:nvPr>
        </p:nvSpPr>
        <p:spPr bwMode="auto">
          <a:xfrm>
            <a:off x="226503" y="3415725"/>
            <a:ext cx="1177814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rtl="0" eaLnBrk="0" fontAlgn="base" hangingPunct="0">
              <a:lnSpc>
                <a:spcPct val="100000"/>
              </a:lnSpc>
              <a:spcBef>
                <a:spcPct val="0"/>
              </a:spcBef>
              <a:spcAft>
                <a:spcPct val="0"/>
              </a:spcAft>
              <a:buClrTx/>
            </a:pPr>
            <a:r>
              <a:rPr lang="ar-SA" altLang="en-US" sz="2000" b="1" dirty="0">
                <a:ea typeface="Times New Roman" panose="02020603050405020304" pitchFamily="18" charset="0"/>
              </a:rPr>
              <a:t>ورشة عمل إقليمية حول قياس مؤشرات أهداف التنمية المستدامة </a:t>
            </a:r>
          </a:p>
          <a:p>
            <a:pPr lvl="0" rtl="0" eaLnBrk="0" fontAlgn="base" hangingPunct="0">
              <a:lnSpc>
                <a:spcPct val="100000"/>
              </a:lnSpc>
              <a:spcBef>
                <a:spcPct val="0"/>
              </a:spcBef>
              <a:spcAft>
                <a:spcPct val="0"/>
              </a:spcAft>
              <a:buClrTx/>
            </a:pPr>
            <a:r>
              <a:rPr lang="ar-SA" altLang="en-US" sz="2000" b="1" dirty="0">
                <a:ea typeface="Times New Roman" panose="02020603050405020304" pitchFamily="18" charset="0"/>
              </a:rPr>
              <a:t>من خلال تعدادات السكان والمساكن وبيانات السجلات المدنية في البلدان </a:t>
            </a:r>
            <a:r>
              <a:rPr lang="ar-SA" altLang="en-US" sz="2000" b="1" dirty="0"/>
              <a:t>العربي</a:t>
            </a:r>
            <a:r>
              <a:rPr lang="ar-LB" altLang="en-US" sz="2000" b="1" dirty="0"/>
              <a:t>ة</a:t>
            </a:r>
            <a:br>
              <a:rPr kumimoji="0" lang="en-US" altLang="en-US" sz="2000" b="1"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br>
            <a:r>
              <a:rPr kumimoji="0" lang="ar-SA" altLang="ja-JP" sz="1600" b="1" i="0" u="none" strike="noStrike" cap="none" normalizeH="0" baseline="0" dirty="0">
                <a:ln>
                  <a:noFill/>
                </a:ln>
                <a:effectLst/>
                <a:ea typeface="MS Mincho" panose="02020609040205080304" pitchFamily="49" charset="-128"/>
              </a:rPr>
              <a:t>17-19 تشرين </a:t>
            </a:r>
            <a:r>
              <a:rPr lang="ar-SA" altLang="ja-JP" sz="1600" b="1" dirty="0">
                <a:ea typeface="MS Mincho" panose="02020609040205080304" pitchFamily="49" charset="-128"/>
              </a:rPr>
              <a:t>الثاني / نوفمبر 2020</a:t>
            </a:r>
            <a:endParaRPr kumimoji="0" lang="en-US" altLang="ja-JP" sz="1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635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p:txBody>
          <a:bodyPr/>
          <a:lstStyle/>
          <a:p>
            <a:r>
              <a:rPr lang="ar-LB" dirty="0"/>
              <a:t>المحتويات</a:t>
            </a:r>
            <a:endParaRPr lang="en-US"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1069848" y="2133600"/>
            <a:ext cx="10309115" cy="3987800"/>
          </a:xfrm>
        </p:spPr>
        <p:txBody>
          <a:bodyPr/>
          <a:lstStyle/>
          <a:p>
            <a:pPr marL="1054100" lvl="1" indent="-514350">
              <a:buFont typeface="+mj-lt"/>
              <a:buAutoNum type="arabicPeriod"/>
            </a:pPr>
            <a:r>
              <a:rPr lang="ar-LB" dirty="0">
                <a:solidFill>
                  <a:schemeClr val="tx2"/>
                </a:solidFill>
              </a:rPr>
              <a:t>خلفية: التفويض</a:t>
            </a:r>
          </a:p>
          <a:p>
            <a:pPr marL="1054100" lvl="1" indent="-514350">
              <a:buFont typeface="+mj-lt"/>
              <a:buAutoNum type="arabicPeriod"/>
            </a:pPr>
            <a:r>
              <a:rPr lang="ar-LB" dirty="0">
                <a:solidFill>
                  <a:schemeClr val="tx2"/>
                </a:solidFill>
              </a:rPr>
              <a:t>تعدادات السكان والمساكن</a:t>
            </a:r>
            <a:endParaRPr lang="ar-SA" dirty="0">
              <a:solidFill>
                <a:schemeClr val="tx2"/>
              </a:solidFill>
            </a:endParaRPr>
          </a:p>
          <a:p>
            <a:pPr marL="1054100" lvl="1" indent="-514350">
              <a:buFont typeface="+mj-lt"/>
              <a:buAutoNum type="arabicPeriod"/>
            </a:pPr>
            <a:r>
              <a:rPr lang="ar-LB" dirty="0">
                <a:solidFill>
                  <a:schemeClr val="tx2"/>
                </a:solidFill>
              </a:rPr>
              <a:t>التسجيل المدني والإحصاءات الحيوية</a:t>
            </a:r>
            <a:endParaRPr lang="ar-SA" dirty="0">
              <a:solidFill>
                <a:schemeClr val="tx2"/>
              </a:solidFill>
            </a:endParaRPr>
          </a:p>
          <a:p>
            <a:pPr marL="1054100" lvl="1" indent="-514350">
              <a:buFont typeface="+mj-lt"/>
              <a:buAutoNum type="arabicPeriod"/>
            </a:pPr>
            <a:r>
              <a:rPr lang="ar-LB" dirty="0">
                <a:solidFill>
                  <a:schemeClr val="tx2"/>
                </a:solidFill>
              </a:rPr>
              <a:t>الشراكات</a:t>
            </a:r>
          </a:p>
          <a:p>
            <a:pPr lvl="1" indent="0">
              <a:buNone/>
            </a:pPr>
            <a:endParaRPr lang="ar-LB" dirty="0">
              <a:solidFill>
                <a:schemeClr val="tx2"/>
              </a:solidFill>
            </a:endParaRPr>
          </a:p>
        </p:txBody>
      </p:sp>
    </p:spTree>
    <p:extLst>
      <p:ext uri="{BB962C8B-B14F-4D97-AF65-F5344CB8AC3E}">
        <p14:creationId xmlns:p14="http://schemas.microsoft.com/office/powerpoint/2010/main" val="177790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381001"/>
            <a:ext cx="11053313" cy="736599"/>
          </a:xfrm>
        </p:spPr>
        <p:txBody>
          <a:bodyPr/>
          <a:lstStyle/>
          <a:p>
            <a:r>
              <a:rPr lang="ar-SA" dirty="0"/>
              <a:t>1. خلفية</a:t>
            </a:r>
            <a:endParaRPr lang="en-US"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1069848" y="1914525"/>
            <a:ext cx="10309115" cy="4529817"/>
          </a:xfrm>
        </p:spPr>
        <p:txBody>
          <a:bodyPr/>
          <a:lstStyle/>
          <a:p>
            <a:pPr lvl="0" indent="-342900" defTabSz="457200" eaLnBrk="0" fontAlgn="base" hangingPunct="0">
              <a:lnSpc>
                <a:spcPct val="100000"/>
              </a:lnSpc>
              <a:spcBef>
                <a:spcPct val="0"/>
              </a:spcBef>
              <a:spcAft>
                <a:spcPct val="0"/>
              </a:spcAft>
              <a:buClrTx/>
              <a:buFont typeface="Wingdings" panose="05000000000000000000" pitchFamily="2" charset="2"/>
              <a:buChar char="v"/>
            </a:pPr>
            <a:r>
              <a:rPr lang="ar-LB" altLang="en-US" u="sng" dirty="0">
                <a:solidFill>
                  <a:schemeClr val="tx2"/>
                </a:solidFill>
              </a:rPr>
              <a:t>المهمة والتفويض</a:t>
            </a:r>
            <a:r>
              <a:rPr lang="ar-LB" altLang="en-US" dirty="0">
                <a:solidFill>
                  <a:schemeClr val="tx2"/>
                </a:solidFill>
              </a:rPr>
              <a:t>: الدعم الفني وتنمية القدرات الإحصائية هي جزء من مهمة شعبة الإحصاء بالإسكوا بطلب من اللجنة الإحصائية للبلدان الأعضاء بالإسكوا وتوصيات المشاركين في ورشات العمل ذات الصلة وتوصيات اللجنة الفنية الاستشارية للإحصاءات الديمغرافية والاجتماعية للإسكوا،</a:t>
            </a:r>
          </a:p>
          <a:p>
            <a:pPr lvl="0" defTabSz="457200" eaLnBrk="0" fontAlgn="base" hangingPunct="0">
              <a:lnSpc>
                <a:spcPct val="100000"/>
              </a:lnSpc>
              <a:spcBef>
                <a:spcPct val="0"/>
              </a:spcBef>
              <a:spcAft>
                <a:spcPct val="0"/>
              </a:spcAft>
              <a:buClrTx/>
            </a:pPr>
            <a:r>
              <a:rPr lang="ar-LB" altLang="en-US" dirty="0">
                <a:solidFill>
                  <a:schemeClr val="tx2"/>
                </a:solidFill>
              </a:rPr>
              <a:t>- </a:t>
            </a:r>
            <a:r>
              <a:rPr lang="ar-SA" altLang="en-US" dirty="0">
                <a:solidFill>
                  <a:schemeClr val="tx2"/>
                </a:solidFill>
              </a:rPr>
              <a:t> </a:t>
            </a:r>
            <a:r>
              <a:rPr lang="ar-LB" altLang="en-US" u="sng" dirty="0">
                <a:solidFill>
                  <a:schemeClr val="tx2"/>
                </a:solidFill>
              </a:rPr>
              <a:t>موازنة دعم أنشطة التعاون الفني وبناء القدرات</a:t>
            </a:r>
            <a:r>
              <a:rPr lang="ar-LB" altLang="en-US" dirty="0">
                <a:solidFill>
                  <a:schemeClr val="tx2"/>
                </a:solidFill>
              </a:rPr>
              <a:t>: (التدريب والمهمات الاستشارية للبلدان)</a:t>
            </a:r>
          </a:p>
          <a:p>
            <a:pPr lvl="0" indent="-342900" defTabSz="457200" eaLnBrk="0" fontAlgn="base" hangingPunct="0">
              <a:lnSpc>
                <a:spcPct val="100000"/>
              </a:lnSpc>
              <a:spcBef>
                <a:spcPct val="0"/>
              </a:spcBef>
              <a:spcAft>
                <a:spcPct val="0"/>
              </a:spcAft>
              <a:buClrTx/>
              <a:buFont typeface="Wingdings" panose="05000000000000000000" pitchFamily="2" charset="2"/>
              <a:buChar char="§"/>
            </a:pPr>
            <a:r>
              <a:rPr lang="ar-LB" altLang="en-US" dirty="0">
                <a:solidFill>
                  <a:schemeClr val="tx2"/>
                </a:solidFill>
              </a:rPr>
              <a:t>مشروع الأمم المتحدة العالمي لبناء القدرات الإحصائية لإنتاج مؤشرات التنمية المستدامة (2016-</a:t>
            </a:r>
            <a:r>
              <a:rPr lang="ar-SA" altLang="en-US" dirty="0">
                <a:solidFill>
                  <a:schemeClr val="tx2"/>
                </a:solidFill>
              </a:rPr>
              <a:t>2020</a:t>
            </a:r>
            <a:r>
              <a:rPr lang="ar-LB" altLang="en-US" dirty="0">
                <a:solidFill>
                  <a:schemeClr val="tx2"/>
                </a:solidFill>
              </a:rPr>
              <a:t>) في المجالات:</a:t>
            </a:r>
          </a:p>
          <a:p>
            <a:pPr marL="342900" lvl="0" indent="-342900" defTabSz="457200" eaLnBrk="0" fontAlgn="base" hangingPunct="0">
              <a:lnSpc>
                <a:spcPct val="100000"/>
              </a:lnSpc>
              <a:spcBef>
                <a:spcPct val="0"/>
              </a:spcBef>
              <a:spcAft>
                <a:spcPct val="0"/>
              </a:spcAft>
              <a:buClrTx/>
              <a:buFont typeface="+mj-lt"/>
              <a:buAutoNum type="arabicPeriod"/>
            </a:pPr>
            <a:r>
              <a:rPr lang="ar-LB" altLang="en-US" sz="2400" dirty="0">
                <a:solidFill>
                  <a:schemeClr val="tx2"/>
                </a:solidFill>
              </a:rPr>
              <a:t>التعدادات السكانية والتكنولوجيا،		2.السجلات المدنية والإحصاءات الحيوية،</a:t>
            </a:r>
          </a:p>
          <a:p>
            <a:pPr lvl="0" defTabSz="457200" eaLnBrk="0" fontAlgn="base" hangingPunct="0">
              <a:lnSpc>
                <a:spcPct val="100000"/>
              </a:lnSpc>
              <a:spcBef>
                <a:spcPct val="0"/>
              </a:spcBef>
              <a:spcAft>
                <a:spcPct val="0"/>
              </a:spcAft>
              <a:buClrTx/>
            </a:pPr>
            <a:r>
              <a:rPr lang="ar-LB" altLang="en-US" sz="2400" dirty="0">
                <a:solidFill>
                  <a:schemeClr val="tx2"/>
                </a:solidFill>
              </a:rPr>
              <a:t>3. مؤشرات التجمعات البشرية،			4. مؤشرات الفقر ومستويات المعيشة</a:t>
            </a:r>
          </a:p>
          <a:p>
            <a:pPr indent="-342900" defTabSz="457200" eaLnBrk="0" fontAlgn="base" hangingPunct="0">
              <a:lnSpc>
                <a:spcPct val="100000"/>
              </a:lnSpc>
              <a:spcBef>
                <a:spcPct val="0"/>
              </a:spcBef>
              <a:spcAft>
                <a:spcPct val="0"/>
              </a:spcAft>
              <a:buClrTx/>
              <a:buFont typeface="Wingdings" panose="05000000000000000000" pitchFamily="2" charset="2"/>
              <a:buChar char="§"/>
            </a:pPr>
            <a:r>
              <a:rPr lang="ar-LB" altLang="en-US" dirty="0">
                <a:solidFill>
                  <a:schemeClr val="tx2"/>
                </a:solidFill>
              </a:rPr>
              <a:t>النهوض بعمليات اجراء التعدادات والسجلات المدنية (2020-2021)</a:t>
            </a:r>
            <a:endParaRPr lang="en-US" altLang="en-US" dirty="0">
              <a:solidFill>
                <a:schemeClr val="tx2"/>
              </a:solidFill>
            </a:endParaRPr>
          </a:p>
          <a:p>
            <a:endParaRPr lang="en-US" dirty="0"/>
          </a:p>
        </p:txBody>
      </p:sp>
    </p:spTree>
    <p:extLst>
      <p:ext uri="{BB962C8B-B14F-4D97-AF65-F5344CB8AC3E}">
        <p14:creationId xmlns:p14="http://schemas.microsoft.com/office/powerpoint/2010/main" val="417217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381001"/>
            <a:ext cx="11053313" cy="736599"/>
          </a:xfrm>
        </p:spPr>
        <p:txBody>
          <a:bodyPr/>
          <a:lstStyle/>
          <a:p>
            <a:r>
              <a:rPr lang="ar-SA" dirty="0"/>
              <a:t>2. </a:t>
            </a:r>
            <a:r>
              <a:rPr lang="ar-LB" dirty="0"/>
              <a:t>تعدادات السكان والمساكن</a:t>
            </a:r>
            <a:endParaRPr lang="ar-SA" dirty="0"/>
          </a:p>
          <a:p>
            <a:endParaRPr lang="en-US"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939219" y="1776639"/>
            <a:ext cx="10309115" cy="4638675"/>
          </a:xfrm>
        </p:spPr>
        <p:txBody>
          <a:bodyPr/>
          <a:lstStyle/>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r>
              <a:rPr lang="ar-LB" altLang="en-US" sz="3200" b="1" dirty="0">
                <a:solidFill>
                  <a:schemeClr val="tx2"/>
                </a:solidFill>
              </a:rPr>
              <a:t>اجتماعات الخبراء وورشات العمل - التدريبية: </a:t>
            </a:r>
          </a:p>
          <a:p>
            <a:pPr lvl="1" defTabSz="457200" eaLnBrk="0" fontAlgn="base" hangingPunct="0">
              <a:spcBef>
                <a:spcPct val="0"/>
              </a:spcBef>
              <a:spcAft>
                <a:spcPct val="0"/>
              </a:spcAft>
              <a:buClrTx/>
            </a:pPr>
            <a:r>
              <a:rPr lang="ar-LB" sz="2600" dirty="0">
                <a:solidFill>
                  <a:schemeClr val="tx2"/>
                </a:solidFill>
              </a:rPr>
              <a:t>سلسلة من الورشات وورشات العمل الإقليمية والوطنية</a:t>
            </a:r>
          </a:p>
          <a:p>
            <a:pPr lvl="1" defTabSz="457200" eaLnBrk="0" fontAlgn="base" hangingPunct="0">
              <a:spcBef>
                <a:spcPct val="0"/>
              </a:spcBef>
              <a:spcAft>
                <a:spcPct val="0"/>
              </a:spcAft>
              <a:buClrTx/>
            </a:pPr>
            <a:r>
              <a:rPr lang="ar-LB" sz="2600" dirty="0">
                <a:solidFill>
                  <a:schemeClr val="tx2"/>
                </a:solidFill>
              </a:rPr>
              <a:t>فريق عمل تعدادات السكان والمساكن للبلدان العربية في دورة 2020</a:t>
            </a:r>
          </a:p>
          <a:p>
            <a:pPr marL="274637" lvl="1" indent="0" defTabSz="457200" eaLnBrk="0" fontAlgn="base" hangingPunct="0">
              <a:spcBef>
                <a:spcPct val="0"/>
              </a:spcBef>
              <a:spcAft>
                <a:spcPct val="0"/>
              </a:spcAft>
              <a:buClrTx/>
              <a:buNone/>
            </a:pPr>
            <a:endParaRPr lang="ar-LB" sz="1500" dirty="0">
              <a:solidFill>
                <a:schemeClr val="tx2"/>
              </a:solidFill>
            </a:endParaRPr>
          </a:p>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r>
              <a:rPr lang="ar-LB" sz="3200" b="1" dirty="0">
                <a:solidFill>
                  <a:schemeClr val="tx2"/>
                </a:solidFill>
              </a:rPr>
              <a:t>الدراسات المنهجية وقاعدة المعرفة</a:t>
            </a:r>
          </a:p>
          <a:p>
            <a:pPr lvl="1" indent="-342900" defTabSz="457200" eaLnBrk="0" fontAlgn="base" hangingPunct="0">
              <a:spcBef>
                <a:spcPct val="0"/>
              </a:spcBef>
              <a:spcAft>
                <a:spcPct val="0"/>
              </a:spcAft>
              <a:buClrTx/>
            </a:pPr>
            <a:r>
              <a:rPr lang="ar-SA" sz="2600" dirty="0">
                <a:solidFill>
                  <a:schemeClr val="tx2"/>
                </a:solidFill>
              </a:rPr>
              <a:t>تعد</a:t>
            </a:r>
            <a:r>
              <a:rPr lang="ar-LB" sz="2600" dirty="0">
                <a:solidFill>
                  <a:schemeClr val="tx2"/>
                </a:solidFill>
              </a:rPr>
              <a:t>ا</a:t>
            </a:r>
            <a:r>
              <a:rPr lang="ar-SA" sz="2600" dirty="0" err="1">
                <a:solidFill>
                  <a:schemeClr val="tx2"/>
                </a:solidFill>
              </a:rPr>
              <a:t>دات</a:t>
            </a:r>
            <a:r>
              <a:rPr lang="ar-SA" sz="2600" dirty="0">
                <a:solidFill>
                  <a:schemeClr val="tx2"/>
                </a:solidFill>
              </a:rPr>
              <a:t> السكان والمساكن: المنهجيات المرتكزة على السجلات والمنهجيات المتعددة</a:t>
            </a:r>
            <a:endParaRPr lang="ar-LB" sz="2600" dirty="0">
              <a:solidFill>
                <a:schemeClr val="tx2"/>
              </a:solidFill>
            </a:endParaRPr>
          </a:p>
          <a:p>
            <a:pPr lvl="1" indent="-342900" defTabSz="457200" eaLnBrk="0" fontAlgn="base" hangingPunct="0">
              <a:spcBef>
                <a:spcPct val="0"/>
              </a:spcBef>
              <a:spcAft>
                <a:spcPct val="0"/>
              </a:spcAft>
              <a:buClrTx/>
            </a:pPr>
            <a:r>
              <a:rPr lang="ar-SA" sz="2600" dirty="0">
                <a:solidFill>
                  <a:schemeClr val="tx2"/>
                </a:solidFill>
              </a:rPr>
              <a:t>نشر واستخدام بيانات تعدادات السكان والمساكن</a:t>
            </a:r>
            <a:r>
              <a:rPr lang="ar-LB" sz="2600" dirty="0">
                <a:solidFill>
                  <a:schemeClr val="tx2"/>
                </a:solidFill>
              </a:rPr>
              <a:t>:</a:t>
            </a:r>
            <a:r>
              <a:rPr lang="ar-SA" sz="2600" dirty="0">
                <a:solidFill>
                  <a:schemeClr val="tx2"/>
                </a:solidFill>
              </a:rPr>
              <a:t> الأساليب المستجدة</a:t>
            </a:r>
            <a:endParaRPr lang="ar-LB" sz="2600" dirty="0">
              <a:solidFill>
                <a:schemeClr val="tx2"/>
              </a:solidFill>
            </a:endParaRPr>
          </a:p>
          <a:p>
            <a:pPr lvl="1" indent="-342900" defTabSz="457200" eaLnBrk="0" fontAlgn="base" hangingPunct="0">
              <a:spcBef>
                <a:spcPct val="0"/>
              </a:spcBef>
              <a:spcAft>
                <a:spcPct val="0"/>
              </a:spcAft>
              <a:buClrTx/>
            </a:pPr>
            <a:r>
              <a:rPr lang="ar-LB" sz="2600" dirty="0">
                <a:solidFill>
                  <a:schemeClr val="tx2"/>
                </a:solidFill>
              </a:rPr>
              <a:t>اجراء التعدادات السكانية بأسلوب العد الذاتي (الإلكتروني)</a:t>
            </a:r>
          </a:p>
          <a:p>
            <a:pPr lvl="1" indent="-342900" defTabSz="457200" eaLnBrk="0" fontAlgn="base" hangingPunct="0">
              <a:spcBef>
                <a:spcPct val="0"/>
              </a:spcBef>
              <a:spcAft>
                <a:spcPct val="0"/>
              </a:spcAft>
              <a:buClrTx/>
            </a:pPr>
            <a:r>
              <a:rPr lang="ar-LB" sz="2600" dirty="0">
                <a:solidFill>
                  <a:schemeClr val="tx2"/>
                </a:solidFill>
              </a:rPr>
              <a:t> تقييم البيانات العمرية لتعدادات البلدان العربية</a:t>
            </a:r>
          </a:p>
          <a:p>
            <a:pPr lvl="1" indent="-342900" defTabSz="457200" eaLnBrk="0" fontAlgn="base" hangingPunct="0">
              <a:spcBef>
                <a:spcPct val="0"/>
              </a:spcBef>
              <a:spcAft>
                <a:spcPct val="0"/>
              </a:spcAft>
              <a:buClrTx/>
            </a:pPr>
            <a:r>
              <a:rPr lang="ar-LB" sz="2600" dirty="0">
                <a:solidFill>
                  <a:schemeClr val="tx2"/>
                </a:solidFill>
              </a:rPr>
              <a:t>استخدام البيانات الفردية المعالجة </a:t>
            </a:r>
            <a:r>
              <a:rPr lang="en-US" sz="2600" dirty="0">
                <a:solidFill>
                  <a:schemeClr val="tx2"/>
                </a:solidFill>
              </a:rPr>
              <a:t>microdata</a:t>
            </a:r>
            <a:r>
              <a:rPr lang="ar-LB" sz="2600" dirty="0">
                <a:solidFill>
                  <a:schemeClr val="tx2"/>
                </a:solidFill>
              </a:rPr>
              <a:t> والبيانات التفصيلية (الصعوبات)</a:t>
            </a:r>
          </a:p>
          <a:p>
            <a:pPr lvl="1" indent="-342900" defTabSz="457200" eaLnBrk="0" fontAlgn="base" hangingPunct="0">
              <a:spcBef>
                <a:spcPct val="0"/>
              </a:spcBef>
              <a:spcAft>
                <a:spcPct val="0"/>
              </a:spcAft>
              <a:buClrTx/>
            </a:pPr>
            <a:r>
              <a:rPr lang="en-US" sz="1800" b="1" dirty="0">
                <a:solidFill>
                  <a:schemeClr val="tx2"/>
                </a:solidFill>
                <a:highlight>
                  <a:srgbClr val="0000FF"/>
                </a:highlight>
                <a:hlinkClick r:id="rId2"/>
              </a:rPr>
              <a:t>https://www.unescwa.org/sub-site/arab-population-housing-censuses</a:t>
            </a:r>
            <a:endParaRPr lang="ar-LB" sz="1800" b="1" dirty="0">
              <a:solidFill>
                <a:schemeClr val="tx2"/>
              </a:solidFill>
              <a:highlight>
                <a:srgbClr val="0000FF"/>
              </a:highlight>
            </a:endParaRPr>
          </a:p>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r>
              <a:rPr lang="ar-LB" sz="3200" b="1" dirty="0">
                <a:solidFill>
                  <a:schemeClr val="tx2"/>
                </a:solidFill>
              </a:rPr>
              <a:t>المهمات الاستشارية ونقل الخبرات </a:t>
            </a:r>
            <a:endParaRPr lang="ar-SA" sz="3200" b="1" dirty="0">
              <a:solidFill>
                <a:schemeClr val="tx2"/>
              </a:solidFill>
            </a:endParaRPr>
          </a:p>
          <a:p>
            <a:pPr marL="342900" lvl="0" indent="-342900" defTabSz="457200" eaLnBrk="0" fontAlgn="base" hangingPunct="0">
              <a:lnSpc>
                <a:spcPct val="100000"/>
              </a:lnSpc>
              <a:spcBef>
                <a:spcPct val="0"/>
              </a:spcBef>
              <a:spcAft>
                <a:spcPct val="0"/>
              </a:spcAft>
              <a:buClrTx/>
              <a:buFont typeface="Arial" panose="020B0604020202020204" pitchFamily="34" charset="0"/>
              <a:buAutoNum type="arabicPeriod"/>
            </a:pPr>
            <a:endParaRPr lang="ar-LB" sz="2600" dirty="0">
              <a:solidFill>
                <a:schemeClr val="tx2"/>
              </a:solidFill>
            </a:endParaRPr>
          </a:p>
          <a:p>
            <a:pPr lvl="0" indent="-342900" defTabSz="457200" eaLnBrk="0" fontAlgn="base" hangingPunct="0">
              <a:lnSpc>
                <a:spcPct val="100000"/>
              </a:lnSpc>
              <a:spcBef>
                <a:spcPct val="0"/>
              </a:spcBef>
              <a:spcAft>
                <a:spcPct val="0"/>
              </a:spcAft>
              <a:buClrTx/>
              <a:buFont typeface="Wingdings" panose="05000000000000000000" pitchFamily="2" charset="2"/>
              <a:buChar char="v"/>
            </a:pPr>
            <a:endParaRPr lang="ar-SA" altLang="en-US" dirty="0">
              <a:solidFill>
                <a:schemeClr val="tx2"/>
              </a:solidFill>
            </a:endParaRPr>
          </a:p>
          <a:p>
            <a:endParaRPr lang="en-US" dirty="0"/>
          </a:p>
        </p:txBody>
      </p:sp>
    </p:spTree>
    <p:extLst>
      <p:ext uri="{BB962C8B-B14F-4D97-AF65-F5344CB8AC3E}">
        <p14:creationId xmlns:p14="http://schemas.microsoft.com/office/powerpoint/2010/main" val="87153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381001"/>
            <a:ext cx="11053313" cy="736599"/>
          </a:xfrm>
        </p:spPr>
        <p:txBody>
          <a:bodyPr/>
          <a:lstStyle/>
          <a:p>
            <a:r>
              <a:rPr lang="ar-LB" dirty="0"/>
              <a:t>3</a:t>
            </a:r>
            <a:r>
              <a:rPr lang="ar-SA" dirty="0"/>
              <a:t>. </a:t>
            </a:r>
            <a:r>
              <a:rPr lang="ar-LB" dirty="0"/>
              <a:t>التسجيل المدني </a:t>
            </a:r>
            <a:endParaRPr lang="ar-SA" dirty="0"/>
          </a:p>
          <a:p>
            <a:endParaRPr lang="en-US"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939219" y="1776639"/>
            <a:ext cx="10309115" cy="4638675"/>
          </a:xfrm>
        </p:spPr>
        <p:txBody>
          <a:bodyPr/>
          <a:lstStyle/>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r>
              <a:rPr lang="ar-LB" altLang="en-US" sz="3200" b="1" dirty="0">
                <a:solidFill>
                  <a:schemeClr val="tx2"/>
                </a:solidFill>
              </a:rPr>
              <a:t>اجتماعات الخبراء وورشات العمل - التدريبية</a:t>
            </a:r>
          </a:p>
          <a:p>
            <a:pPr lvl="0" defTabSz="457200" eaLnBrk="0" fontAlgn="base" hangingPunct="0">
              <a:lnSpc>
                <a:spcPct val="100000"/>
              </a:lnSpc>
              <a:spcBef>
                <a:spcPct val="0"/>
              </a:spcBef>
              <a:spcAft>
                <a:spcPct val="0"/>
              </a:spcAft>
              <a:buClrTx/>
            </a:pPr>
            <a:r>
              <a:rPr lang="ar-LB" sz="2600" dirty="0">
                <a:solidFill>
                  <a:schemeClr val="tx2"/>
                </a:solidFill>
              </a:rPr>
              <a:t>جودة واكتمال السجلات، الربط </a:t>
            </a:r>
            <a:r>
              <a:rPr lang="ar-LB" sz="2600" dirty="0" err="1">
                <a:solidFill>
                  <a:schemeClr val="tx2"/>
                </a:solidFill>
              </a:rPr>
              <a:t>السجلي</a:t>
            </a:r>
            <a:r>
              <a:rPr lang="ar-LB" sz="2600" dirty="0">
                <a:solidFill>
                  <a:schemeClr val="tx2"/>
                </a:solidFill>
              </a:rPr>
              <a:t>، التقديرات الديمغرافية والاسقاطات السكانية</a:t>
            </a:r>
          </a:p>
          <a:p>
            <a:pPr lvl="0" defTabSz="457200" eaLnBrk="0" fontAlgn="base" hangingPunct="0">
              <a:lnSpc>
                <a:spcPct val="100000"/>
              </a:lnSpc>
              <a:spcBef>
                <a:spcPct val="0"/>
              </a:spcBef>
              <a:spcAft>
                <a:spcPct val="0"/>
              </a:spcAft>
              <a:buClrTx/>
            </a:pPr>
            <a:endParaRPr lang="ar-LB" sz="2600" dirty="0">
              <a:solidFill>
                <a:schemeClr val="tx2"/>
              </a:solidFill>
            </a:endParaRPr>
          </a:p>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r>
              <a:rPr lang="ar-LB" b="1" dirty="0">
                <a:solidFill>
                  <a:schemeClr val="tx2"/>
                </a:solidFill>
              </a:rPr>
              <a:t>الاستراتيجية الإقليمية للتسجيل المدني والإحصاءات الحيوية (2020-2024)</a:t>
            </a:r>
          </a:p>
          <a:p>
            <a:pPr lvl="0" defTabSz="457200" eaLnBrk="0" fontAlgn="base" hangingPunct="0">
              <a:lnSpc>
                <a:spcPct val="100000"/>
              </a:lnSpc>
              <a:spcBef>
                <a:spcPct val="0"/>
              </a:spcBef>
              <a:spcAft>
                <a:spcPct val="0"/>
              </a:spcAft>
              <a:buClrTx/>
            </a:pPr>
            <a:r>
              <a:rPr lang="ar-LB" sz="3200" b="1" dirty="0">
                <a:solidFill>
                  <a:schemeClr val="tx2"/>
                </a:solidFill>
              </a:rPr>
              <a:t>  	</a:t>
            </a:r>
            <a:r>
              <a:rPr lang="ar-LB" sz="2400" b="1" dirty="0">
                <a:solidFill>
                  <a:schemeClr val="tx2"/>
                </a:solidFill>
              </a:rPr>
              <a:t>لجنة التنسيق الاقليمية </a:t>
            </a:r>
            <a:r>
              <a:rPr lang="ar-LB" sz="3200" dirty="0">
                <a:solidFill>
                  <a:schemeClr val="tx2"/>
                </a:solidFill>
              </a:rPr>
              <a:t>(</a:t>
            </a:r>
            <a:r>
              <a:rPr lang="ar-LB" sz="2400" dirty="0">
                <a:solidFill>
                  <a:schemeClr val="tx2"/>
                </a:solidFill>
              </a:rPr>
              <a:t>الاسكوا، منظمة الصحة العالمية، الصندوق، الاونروا، اليونيسيف، مفوضية 	اللاجئين،</a:t>
            </a:r>
            <a:r>
              <a:rPr lang="ar-SA" altLang="en-US" sz="2400" dirty="0">
                <a:solidFill>
                  <a:srgbClr val="202124"/>
                </a:solidFill>
                <a:latin typeface="Google Sans"/>
              </a:rPr>
              <a:t> </a:t>
            </a:r>
            <a:r>
              <a:rPr lang="ar-LB" altLang="en-US" sz="2400" dirty="0">
                <a:solidFill>
                  <a:schemeClr val="tx2"/>
                </a:solidFill>
              </a:rPr>
              <a:t>أ</a:t>
            </a:r>
            <a:r>
              <a:rPr lang="ar-SA" altLang="en-US" sz="2400" dirty="0">
                <a:solidFill>
                  <a:schemeClr val="tx2"/>
                </a:solidFill>
              </a:rPr>
              <a:t>بحاث التنمية الدولية في كندا</a:t>
            </a:r>
            <a:r>
              <a:rPr lang="ar-LB" altLang="en-US" sz="2400" dirty="0">
                <a:solidFill>
                  <a:schemeClr val="tx2"/>
                </a:solidFill>
              </a:rPr>
              <a:t>، مركز النرويج لشؤن الهجرة)،</a:t>
            </a:r>
            <a:endParaRPr lang="ar-LB" sz="2400" dirty="0">
              <a:solidFill>
                <a:schemeClr val="tx2"/>
              </a:solidFill>
            </a:endParaRPr>
          </a:p>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endParaRPr lang="ar-LB" sz="3200" b="1" dirty="0">
              <a:solidFill>
                <a:schemeClr val="tx2"/>
              </a:solidFill>
            </a:endParaRPr>
          </a:p>
          <a:p>
            <a:pPr marL="457200" lvl="0" indent="-457200" defTabSz="457200" eaLnBrk="0" fontAlgn="base" hangingPunct="0">
              <a:lnSpc>
                <a:spcPct val="100000"/>
              </a:lnSpc>
              <a:spcBef>
                <a:spcPct val="0"/>
              </a:spcBef>
              <a:spcAft>
                <a:spcPct val="0"/>
              </a:spcAft>
              <a:buClrTx/>
              <a:buFont typeface="Wingdings" panose="05000000000000000000" pitchFamily="2" charset="2"/>
              <a:buChar char="q"/>
            </a:pPr>
            <a:r>
              <a:rPr lang="ar-LB" sz="3200" b="1" dirty="0">
                <a:solidFill>
                  <a:schemeClr val="tx2"/>
                </a:solidFill>
              </a:rPr>
              <a:t>المهمات الاستشارية والمشاريع المستقبلية</a:t>
            </a:r>
          </a:p>
          <a:p>
            <a:pPr lvl="0" defTabSz="457200" eaLnBrk="0" fontAlgn="base" hangingPunct="0">
              <a:lnSpc>
                <a:spcPct val="100000"/>
              </a:lnSpc>
              <a:spcBef>
                <a:spcPct val="0"/>
              </a:spcBef>
              <a:spcAft>
                <a:spcPct val="0"/>
              </a:spcAft>
              <a:buClrTx/>
            </a:pPr>
            <a:r>
              <a:rPr lang="ar-LB" altLang="en-US" sz="2600" dirty="0">
                <a:solidFill>
                  <a:schemeClr val="tx2"/>
                </a:solidFill>
              </a:rPr>
              <a:t>الاونروا، الصندوق</a:t>
            </a:r>
            <a:endParaRPr lang="ar-SA" altLang="en-US" dirty="0">
              <a:solidFill>
                <a:schemeClr val="tx2"/>
              </a:solidFill>
            </a:endParaRPr>
          </a:p>
          <a:p>
            <a:endParaRPr lang="en-US" dirty="0"/>
          </a:p>
        </p:txBody>
      </p:sp>
    </p:spTree>
    <p:extLst>
      <p:ext uri="{BB962C8B-B14F-4D97-AF65-F5344CB8AC3E}">
        <p14:creationId xmlns:p14="http://schemas.microsoft.com/office/powerpoint/2010/main" val="376246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69343" y="557783"/>
            <a:ext cx="11053313" cy="724918"/>
          </a:xfrm>
        </p:spPr>
        <p:txBody>
          <a:bodyPr/>
          <a:lstStyle/>
          <a:p>
            <a:r>
              <a:rPr lang="en-GB" dirty="0"/>
              <a:t>4</a:t>
            </a:r>
            <a:r>
              <a:rPr lang="ar-SA" dirty="0"/>
              <a:t>. الشراكات</a:t>
            </a:r>
            <a:r>
              <a:rPr lang="ar-LB" dirty="0"/>
              <a:t> (التعدادات والتسجيل المدني ومؤشرات التنمية المستدامة) </a:t>
            </a:r>
            <a:endParaRPr lang="ar-SA" dirty="0"/>
          </a:p>
          <a:p>
            <a:endParaRPr lang="en-US" dirty="0"/>
          </a:p>
        </p:txBody>
      </p:sp>
      <p:sp>
        <p:nvSpPr>
          <p:cNvPr id="3" name="Content Placeholder 2">
            <a:extLst>
              <a:ext uri="{FF2B5EF4-FFF2-40B4-BE49-F238E27FC236}">
                <a16:creationId xmlns:a16="http://schemas.microsoft.com/office/drawing/2014/main" id="{301CCAB4-840B-8C4C-B012-B06F659A6668}"/>
              </a:ext>
            </a:extLst>
          </p:cNvPr>
          <p:cNvSpPr>
            <a:spLocks noGrp="1"/>
          </p:cNvSpPr>
          <p:nvPr>
            <p:ph sz="half" idx="2"/>
          </p:nvPr>
        </p:nvSpPr>
        <p:spPr>
          <a:xfrm>
            <a:off x="711200" y="1727199"/>
            <a:ext cx="10667763" cy="4833257"/>
          </a:xfrm>
        </p:spPr>
        <p:txBody>
          <a:bodyPr/>
          <a:lstStyle/>
          <a:p>
            <a:pPr lvl="0" defTabSz="457200" eaLnBrk="0" fontAlgn="base" hangingPunct="0">
              <a:lnSpc>
                <a:spcPct val="100000"/>
              </a:lnSpc>
              <a:spcBef>
                <a:spcPts val="0"/>
              </a:spcBef>
              <a:spcAft>
                <a:spcPct val="0"/>
              </a:spcAft>
              <a:buClrTx/>
            </a:pPr>
            <a:r>
              <a:rPr lang="ar-LB" sz="2600" u="sng" dirty="0">
                <a:solidFill>
                  <a:schemeClr val="tx2"/>
                </a:solidFill>
              </a:rPr>
              <a:t>المنظمات الدولية  والإقليمية ذات الصلة</a:t>
            </a:r>
            <a:r>
              <a:rPr lang="ar-LB" sz="2600" dirty="0">
                <a:solidFill>
                  <a:schemeClr val="tx2"/>
                </a:solidFill>
              </a:rPr>
              <a:t>: </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شعبة الإحصاءات في الامم المتحدة: نيويورك</a:t>
            </a:r>
            <a:endParaRPr lang="en-US" sz="2400" dirty="0">
              <a:solidFill>
                <a:schemeClr val="tx2"/>
              </a:solidFill>
            </a:endParaRP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صندوق الأمم المتحدة للسكان: -	المكتب الإقليمي بالقاهرة- (38 من مؤشرات التنمية المستدامة المستندة الى مواضيع المؤتمر الدولي للسكان والتنمية)</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منظمة الصحة العالمية :المكتب الإقليمي بالقاهرة – (التسجيل المدني والإحصاءات الحيوية)</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اليونيسيف: المكتب الإقليمي في عمان</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الاونروا والمفوضية العليا لشؤون اللاجئين: المكتب الإقليمي في عمان (إحصاءات اللاجئين)</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برنامج الأمم المتحدة للمستوطنات البشرية (الموئل): نيروبي والقاهرة (مؤشرات الهدف رقم 11 والخطة الحضرية الجديدة)</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مركز الإحصاءات لدول مجلس التعاون الخليجي في مسقط</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المعهد العربي للتدريب والبحوث الإحصائية (عمان)</a:t>
            </a:r>
          </a:p>
          <a:p>
            <a:pPr marL="342900" lvl="0" indent="-342900" defTabSz="457200" eaLnBrk="0" fontAlgn="base" hangingPunct="0">
              <a:lnSpc>
                <a:spcPct val="100000"/>
              </a:lnSpc>
              <a:spcBef>
                <a:spcPts val="0"/>
              </a:spcBef>
              <a:spcAft>
                <a:spcPct val="0"/>
              </a:spcAft>
              <a:buClrTx/>
              <a:buFontTx/>
              <a:buChar char="-"/>
            </a:pPr>
            <a:r>
              <a:rPr lang="ar-LB" sz="2400" dirty="0">
                <a:solidFill>
                  <a:schemeClr val="tx2"/>
                </a:solidFill>
              </a:rPr>
              <a:t>مركز التدريب الاحصائي لدول منظمة المؤتمر الإسلامي (انقرة)</a:t>
            </a:r>
            <a:endParaRPr lang="en-US" sz="2400" dirty="0">
              <a:solidFill>
                <a:schemeClr val="tx2"/>
              </a:solidFill>
            </a:endParaRPr>
          </a:p>
          <a:p>
            <a:pPr defTabSz="457200" eaLnBrk="0" fontAlgn="base" hangingPunct="0">
              <a:lnSpc>
                <a:spcPct val="100000"/>
              </a:lnSpc>
              <a:spcBef>
                <a:spcPts val="0"/>
              </a:spcBef>
              <a:spcAft>
                <a:spcPct val="0"/>
              </a:spcAft>
              <a:buClrTx/>
            </a:pPr>
            <a:endParaRPr lang="ar-SA" sz="2400" dirty="0">
              <a:solidFill>
                <a:schemeClr val="tx2"/>
              </a:solidFill>
            </a:endParaRPr>
          </a:p>
          <a:p>
            <a:pPr marL="342900" lvl="0" indent="-342900" defTabSz="457200" eaLnBrk="0" fontAlgn="base" hangingPunct="0">
              <a:lnSpc>
                <a:spcPct val="100000"/>
              </a:lnSpc>
              <a:spcBef>
                <a:spcPts val="0"/>
              </a:spcBef>
              <a:spcAft>
                <a:spcPct val="0"/>
              </a:spcAft>
              <a:buClrTx/>
              <a:buFontTx/>
              <a:buChar char="-"/>
            </a:pPr>
            <a:endParaRPr lang="ar-LB" sz="2400" dirty="0">
              <a:solidFill>
                <a:schemeClr val="tx2"/>
              </a:solidFill>
            </a:endParaRPr>
          </a:p>
          <a:p>
            <a:pPr lvl="1">
              <a:lnSpc>
                <a:spcPct val="150000"/>
              </a:lnSpc>
              <a:buFont typeface="Wingdings" panose="05000000000000000000" pitchFamily="2" charset="2"/>
              <a:buChar char="v"/>
            </a:pPr>
            <a:endParaRPr lang="ar-SA" sz="2400" dirty="0"/>
          </a:p>
          <a:p>
            <a:pPr lvl="1">
              <a:lnSpc>
                <a:spcPct val="150000"/>
              </a:lnSpc>
              <a:buFont typeface="Wingdings" panose="05000000000000000000" pitchFamily="2" charset="2"/>
              <a:buChar char="v"/>
            </a:pPr>
            <a:endParaRPr lang="en-US" dirty="0">
              <a:solidFill>
                <a:schemeClr val="tx2"/>
              </a:solidFill>
            </a:endParaRPr>
          </a:p>
        </p:txBody>
      </p:sp>
      <p:sp>
        <p:nvSpPr>
          <p:cNvPr id="4" name="Oval 3">
            <a:extLst>
              <a:ext uri="{FF2B5EF4-FFF2-40B4-BE49-F238E27FC236}">
                <a16:creationId xmlns:a16="http://schemas.microsoft.com/office/drawing/2014/main" id="{0994D1DC-E535-4714-851F-112775F48775}"/>
              </a:ext>
            </a:extLst>
          </p:cNvPr>
          <p:cNvSpPr/>
          <p:nvPr/>
        </p:nvSpPr>
        <p:spPr>
          <a:xfrm>
            <a:off x="711200" y="6123398"/>
            <a:ext cx="9696521" cy="437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dirty="0">
                <a:solidFill>
                  <a:schemeClr val="tx2"/>
                </a:solidFill>
              </a:rPr>
              <a:t>الاسكوا: ا</a:t>
            </a:r>
            <a:r>
              <a:rPr lang="ar-SA" dirty="0">
                <a:solidFill>
                  <a:schemeClr val="tx2"/>
                </a:solidFill>
              </a:rPr>
              <a:t>لمجتمع العرب</a:t>
            </a:r>
            <a:r>
              <a:rPr lang="ar-LB" dirty="0">
                <a:solidFill>
                  <a:schemeClr val="tx2"/>
                </a:solidFill>
              </a:rPr>
              <a:t>ي</a:t>
            </a:r>
            <a:r>
              <a:rPr lang="ar-SA" dirty="0">
                <a:solidFill>
                  <a:schemeClr val="tx2"/>
                </a:solidFill>
              </a:rPr>
              <a:t>: مجموعة الاحصاءات والمؤشرات الاجتماعية</a:t>
            </a:r>
            <a:endParaRPr lang="en-US" dirty="0"/>
          </a:p>
        </p:txBody>
      </p:sp>
    </p:spTree>
    <p:extLst>
      <p:ext uri="{BB962C8B-B14F-4D97-AF65-F5344CB8AC3E}">
        <p14:creationId xmlns:p14="http://schemas.microsoft.com/office/powerpoint/2010/main" val="253219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SCWA PPT P-1.jpg">
            <a:extLst>
              <a:ext uri="{FF2B5EF4-FFF2-40B4-BE49-F238E27FC236}">
                <a16:creationId xmlns:a16="http://schemas.microsoft.com/office/drawing/2014/main" id="{8A273EF8-2671-41AC-849C-FD1BE82CE6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Placeholder 1">
            <a:extLst>
              <a:ext uri="{FF2B5EF4-FFF2-40B4-BE49-F238E27FC236}">
                <a16:creationId xmlns:a16="http://schemas.microsoft.com/office/drawing/2014/main" id="{DB1D58A8-6CC3-458D-A76E-2C057126B456}"/>
              </a:ext>
            </a:extLst>
          </p:cNvPr>
          <p:cNvSpPr txBox="1">
            <a:spLocks noChangeArrowheads="1"/>
          </p:cNvSpPr>
          <p:nvPr/>
        </p:nvSpPr>
        <p:spPr bwMode="auto">
          <a:xfrm>
            <a:off x="2620964" y="786582"/>
            <a:ext cx="6950075" cy="68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lnSpc>
                <a:spcPts val="2700"/>
              </a:lnSpc>
            </a:pPr>
            <a:endParaRPr lang="ar-LB" altLang="en-US" sz="3000" b="1" dirty="0">
              <a:solidFill>
                <a:srgbClr val="595959"/>
              </a:solidFill>
            </a:endParaRPr>
          </a:p>
          <a:p>
            <a:pPr algn="ctr">
              <a:lnSpc>
                <a:spcPts val="2700"/>
              </a:lnSpc>
            </a:pPr>
            <a:r>
              <a:rPr lang="ar-SA" altLang="en-US" sz="4400" dirty="0">
                <a:solidFill>
                  <a:schemeClr val="tx2"/>
                </a:solidFill>
                <a:ea typeface="+mn-ea"/>
                <a:cs typeface="Arial" panose="020B0604020202020204" pitchFamily="34" charset="0"/>
              </a:rPr>
              <a:t>شكراً</a:t>
            </a:r>
            <a:r>
              <a:rPr lang="ar-LB" altLang="en-US" sz="4400" dirty="0">
                <a:solidFill>
                  <a:schemeClr val="tx2"/>
                </a:solidFill>
                <a:ea typeface="+mn-ea"/>
                <a:cs typeface="Arial" panose="020B0604020202020204" pitchFamily="34" charset="0"/>
              </a:rPr>
              <a:t> لحسن استماعكم</a:t>
            </a:r>
          </a:p>
          <a:p>
            <a:pPr algn="ctr">
              <a:lnSpc>
                <a:spcPts val="2700"/>
              </a:lnSpc>
            </a:pPr>
            <a:endParaRPr lang="ar-LB" altLang="en-US" sz="4400" dirty="0">
              <a:solidFill>
                <a:schemeClr val="tx2"/>
              </a:solidFill>
              <a:ea typeface="+mn-ea"/>
              <a:cs typeface="Arial" panose="020B0604020202020204" pitchFamily="34" charset="0"/>
            </a:endParaRPr>
          </a:p>
          <a:p>
            <a:pPr algn="ctr">
              <a:lnSpc>
                <a:spcPts val="2700"/>
              </a:lnSpc>
            </a:pPr>
            <a:r>
              <a:rPr lang="en-US" altLang="en-US" sz="1400" b="1" dirty="0">
                <a:solidFill>
                  <a:srgbClr val="595959"/>
                </a:solidFill>
                <a:cs typeface="Arial" panose="020B0604020202020204" pitchFamily="34" charset="0"/>
              </a:rPr>
              <a:t>lubbad@un.org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4EAB0-516A-4630-89AD-37B841ACD55A}"/>
              </a:ext>
            </a:extLst>
          </p:cNvPr>
          <p:cNvSpPr>
            <a:spLocks noGrp="1"/>
          </p:cNvSpPr>
          <p:nvPr>
            <p:ph type="body" sz="quarter" idx="11"/>
          </p:nvPr>
        </p:nvSpPr>
        <p:spPr>
          <a:xfrm>
            <a:off x="2969624" y="1018903"/>
            <a:ext cx="7245531" cy="548640"/>
          </a:xfrm>
        </p:spPr>
        <p:txBody>
          <a:bodyPr/>
          <a:lstStyle/>
          <a:p>
            <a:pPr algn="r" rtl="1"/>
            <a:r>
              <a:rPr lang="ar-LB" altLang="en-US" dirty="0">
                <a:latin typeface="Arial" panose="020B0604020202020204" pitchFamily="34" charset="0"/>
                <a:cs typeface="Arial" panose="020B0604020202020204" pitchFamily="34" charset="0"/>
              </a:rPr>
              <a:t>. </a:t>
            </a:r>
            <a:r>
              <a:rPr lang="ar-LB" altLang="en-US" sz="2400" dirty="0">
                <a:solidFill>
                  <a:schemeClr val="accent1"/>
                </a:solidFill>
                <a:latin typeface="Sakkal Majalla" pitchFamily="2" charset="-78"/>
                <a:cs typeface="Sakkal Majalla" pitchFamily="2" charset="-78"/>
              </a:rPr>
              <a:t>ورشات العمل وتنمية القدرات الإحصائية</a:t>
            </a:r>
          </a:p>
          <a:p>
            <a:pPr algn="r" rtl="1"/>
            <a:endParaRPr lang="en-US" alt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86F837D-5B21-434F-93A8-95074A07FAAE}"/>
              </a:ext>
            </a:extLst>
          </p:cNvPr>
          <p:cNvSpPr>
            <a:spLocks noGrp="1"/>
          </p:cNvSpPr>
          <p:nvPr>
            <p:ph type="body" sz="quarter" idx="14"/>
          </p:nvPr>
        </p:nvSpPr>
        <p:spPr>
          <a:xfrm>
            <a:off x="2040835" y="1942012"/>
            <a:ext cx="8527774" cy="4101822"/>
          </a:xfrm>
        </p:spPr>
        <p:txBody>
          <a:bodyPr/>
          <a:lstStyle/>
          <a:p>
            <a:pPr algn="r" rtl="1">
              <a:spcBef>
                <a:spcPct val="0"/>
              </a:spcBef>
              <a:buFont typeface="Wingdings" panose="05000000000000000000" pitchFamily="2" charset="2"/>
              <a:buChar char="v"/>
            </a:pPr>
            <a:r>
              <a:rPr lang="ar-LB" altLang="en-US" sz="2800" b="1" dirty="0">
                <a:solidFill>
                  <a:srgbClr val="418FDE"/>
                </a:solidFill>
                <a:latin typeface="Sakkal Majalla" pitchFamily="2" charset="-78"/>
                <a:cs typeface="Sakkal Majalla" pitchFamily="2" charset="-78"/>
              </a:rPr>
              <a:t>اجتماعات الخبراء وورشات العمل: </a:t>
            </a:r>
          </a:p>
          <a:p>
            <a:pPr marL="342900" algn="r" rtl="1">
              <a:spcBef>
                <a:spcPct val="0"/>
              </a:spcBef>
              <a:buAutoNum type="arabicPeriod"/>
            </a:pPr>
            <a:r>
              <a:rPr lang="ar-LB" sz="2400" dirty="0">
                <a:solidFill>
                  <a:srgbClr val="418FDE"/>
                </a:solidFill>
                <a:latin typeface="Sakkal Majalla" pitchFamily="2" charset="-78"/>
                <a:cs typeface="Sakkal Majalla" pitchFamily="2" charset="-78"/>
              </a:rPr>
              <a:t>اجتماع فريق خبراء حول قضايا التسجيل المدني للاجئين وخصوصاً في بيئات غير مستقرة، بيروت،19-20 كانون الأول / ديسمبر 2016</a:t>
            </a:r>
            <a:endParaRPr lang="en-US" sz="2400" dirty="0">
              <a:solidFill>
                <a:srgbClr val="418FDE"/>
              </a:solidFill>
              <a:latin typeface="Sakkal Majalla" pitchFamily="2" charset="-78"/>
              <a:cs typeface="Sakkal Majalla" pitchFamily="2" charset="-78"/>
            </a:endParaRPr>
          </a:p>
          <a:p>
            <a:pPr marL="342900" algn="r" rtl="1">
              <a:spcBef>
                <a:spcPct val="0"/>
              </a:spcBef>
              <a:buFont typeface="Arial" panose="020B0604020202020204" pitchFamily="34" charset="0"/>
              <a:buAutoNum type="arabicPeriod"/>
            </a:pPr>
            <a:r>
              <a:rPr lang="ar-LB" sz="2400" dirty="0">
                <a:solidFill>
                  <a:srgbClr val="418FDE"/>
                </a:solidFill>
                <a:latin typeface="Sakkal Majalla" pitchFamily="2" charset="-78"/>
                <a:cs typeface="Sakkal Majalla" pitchFamily="2" charset="-78"/>
              </a:rPr>
              <a:t>الاجتماع الثاني لفريق عمل تعدادات السكان والمساكن للبلدان العربية في دورة 2020 ، القاهرة، </a:t>
            </a:r>
            <a:r>
              <a:rPr lang="ar-SA" sz="2400" dirty="0">
                <a:solidFill>
                  <a:srgbClr val="418FDE"/>
                </a:solidFill>
                <a:latin typeface="Sakkal Majalla" pitchFamily="2" charset="-78"/>
                <a:cs typeface="Sakkal Majalla" pitchFamily="2" charset="-78"/>
              </a:rPr>
              <a:t>22 إلى 23 كانون الثاني/ يناير 2017</a:t>
            </a:r>
            <a:r>
              <a:rPr lang="en-US" sz="2400" dirty="0">
                <a:solidFill>
                  <a:srgbClr val="418FDE"/>
                </a:solidFill>
                <a:latin typeface="Sakkal Majalla" pitchFamily="2" charset="-78"/>
                <a:cs typeface="Sakkal Majalla" pitchFamily="2" charset="-78"/>
              </a:rPr>
              <a:t>.</a:t>
            </a:r>
            <a:r>
              <a:rPr lang="ar-LB" sz="2400" dirty="0">
                <a:solidFill>
                  <a:srgbClr val="418FDE"/>
                </a:solidFill>
                <a:latin typeface="Sakkal Majalla" pitchFamily="2" charset="-78"/>
                <a:cs typeface="Sakkal Majalla" pitchFamily="2" charset="-78"/>
              </a:rPr>
              <a:t> (منهجيات بديلة ونشر بيانات التعداد)</a:t>
            </a:r>
          </a:p>
          <a:p>
            <a:pPr marL="342900" algn="r" rtl="1">
              <a:spcBef>
                <a:spcPct val="0"/>
              </a:spcBef>
              <a:buFont typeface="Arial" panose="020B0604020202020204" pitchFamily="34" charset="0"/>
              <a:buAutoNum type="arabicPeriod"/>
            </a:pPr>
            <a:r>
              <a:rPr lang="ar-SA" sz="2400" dirty="0">
                <a:solidFill>
                  <a:srgbClr val="418FDE"/>
                </a:solidFill>
                <a:latin typeface="Sakkal Majalla" pitchFamily="2" charset="-78"/>
                <a:cs typeface="Sakkal Majalla" pitchFamily="2" charset="-78"/>
              </a:rPr>
              <a:t>ورشة عمل حول اجراء التعدادات في ظل أنظمة فدرالية بالتعاون مع مركز الإحصاء في امارة راس الخيمة، في دولة الامارات العربية المتحدة في الفترة ما بين 17-18 </a:t>
            </a:r>
            <a:r>
              <a:rPr lang="ar-LB" sz="2400" dirty="0">
                <a:solidFill>
                  <a:srgbClr val="418FDE"/>
                </a:solidFill>
                <a:latin typeface="Sakkal Majalla" pitchFamily="2" charset="-78"/>
                <a:cs typeface="Sakkal Majalla" pitchFamily="2" charset="-78"/>
              </a:rPr>
              <a:t>تشرين الأول / </a:t>
            </a:r>
            <a:r>
              <a:rPr lang="ar-SA" sz="2400" dirty="0">
                <a:solidFill>
                  <a:srgbClr val="418FDE"/>
                </a:solidFill>
                <a:latin typeface="Sakkal Majalla" pitchFamily="2" charset="-78"/>
                <a:cs typeface="Sakkal Majalla" pitchFamily="2" charset="-78"/>
              </a:rPr>
              <a:t>أكتوبر 2017</a:t>
            </a:r>
            <a:endParaRPr lang="ar-LB" sz="2400" dirty="0">
              <a:solidFill>
                <a:srgbClr val="418FDE"/>
              </a:solidFill>
              <a:latin typeface="Sakkal Majalla" pitchFamily="2" charset="-78"/>
              <a:cs typeface="Sakkal Majalla" pitchFamily="2" charset="-78"/>
            </a:endParaRPr>
          </a:p>
          <a:p>
            <a:pPr marL="342900" algn="r" rtl="1">
              <a:spcBef>
                <a:spcPct val="0"/>
              </a:spcBef>
              <a:buAutoNum type="arabicPeriod"/>
            </a:pPr>
            <a:r>
              <a:rPr lang="en-US" sz="2400" dirty="0" err="1">
                <a:solidFill>
                  <a:srgbClr val="418FDE"/>
                </a:solidFill>
                <a:latin typeface="Sakkal Majalla" pitchFamily="2" charset="-78"/>
                <a:cs typeface="Sakkal Majalla" pitchFamily="2" charset="-78"/>
              </a:rPr>
              <a:t>اجتماع</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فريق</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خبراء</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حول</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استخدام</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دراسات</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الربط</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السجلي</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لتقييم</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اكتمال</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تسجيل</a:t>
            </a:r>
            <a:r>
              <a:rPr lang="en-US" sz="2400" dirty="0">
                <a:solidFill>
                  <a:srgbClr val="418FDE"/>
                </a:solidFill>
                <a:latin typeface="Sakkal Majalla" pitchFamily="2" charset="-78"/>
                <a:cs typeface="Sakkal Majalla" pitchFamily="2" charset="-78"/>
              </a:rPr>
              <a:t> </a:t>
            </a:r>
            <a:r>
              <a:rPr lang="en-US" sz="2400" dirty="0" err="1">
                <a:solidFill>
                  <a:srgbClr val="418FDE"/>
                </a:solidFill>
                <a:latin typeface="Sakkal Majalla" pitchFamily="2" charset="-78"/>
                <a:cs typeface="Sakkal Majalla" pitchFamily="2" charset="-78"/>
              </a:rPr>
              <a:t>الوفيات</a:t>
            </a:r>
            <a:r>
              <a:rPr lang="en-US" sz="2400" dirty="0">
                <a:solidFill>
                  <a:srgbClr val="418FDE"/>
                </a:solidFill>
                <a:latin typeface="Sakkal Majalla" pitchFamily="2" charset="-78"/>
                <a:cs typeface="Sakkal Majalla" pitchFamily="2" charset="-78"/>
              </a:rPr>
              <a:t>،</a:t>
            </a:r>
            <a:r>
              <a:rPr lang="ar-LB" sz="2400" dirty="0">
                <a:solidFill>
                  <a:srgbClr val="418FDE"/>
                </a:solidFill>
                <a:latin typeface="Sakkal Majalla" pitchFamily="2" charset="-78"/>
                <a:cs typeface="Sakkal Majalla" pitchFamily="2" charset="-78"/>
              </a:rPr>
              <a:t> بيروت، 21-22 كانون الأول / ديسمبر 2017</a:t>
            </a:r>
          </a:p>
          <a:p>
            <a:pPr marL="342900" algn="r" rtl="1">
              <a:spcBef>
                <a:spcPct val="0"/>
              </a:spcBef>
              <a:buFont typeface="Arial" panose="020B0604020202020204" pitchFamily="34" charset="0"/>
              <a:buAutoNum type="arabicPeriod"/>
            </a:pPr>
            <a:r>
              <a:rPr lang="ar-LB" sz="2400" dirty="0">
                <a:solidFill>
                  <a:srgbClr val="418FDE"/>
                </a:solidFill>
                <a:latin typeface="Sakkal Majalla" pitchFamily="2" charset="-78"/>
                <a:cs typeface="Sakkal Majalla" pitchFamily="2" charset="-78"/>
              </a:rPr>
              <a:t>الاجتماع الثالث لفريق عمل تعدادات السكان والمساكن للبلدان العربية في دورة 2020 ، </a:t>
            </a:r>
            <a:r>
              <a:rPr lang="ar-QA" sz="2400" dirty="0">
                <a:solidFill>
                  <a:srgbClr val="418FDE"/>
                </a:solidFill>
                <a:latin typeface="Sakkal Majalla" pitchFamily="2" charset="-78"/>
                <a:cs typeface="Sakkal Majalla" pitchFamily="2" charset="-78"/>
              </a:rPr>
              <a:t>القاهرة</a:t>
            </a:r>
            <a:br>
              <a:rPr lang="ar-LB" sz="2400" dirty="0">
                <a:solidFill>
                  <a:srgbClr val="418FDE"/>
                </a:solidFill>
                <a:latin typeface="Sakkal Majalla" pitchFamily="2" charset="-78"/>
                <a:cs typeface="Sakkal Majalla" pitchFamily="2" charset="-78"/>
              </a:rPr>
            </a:br>
            <a:r>
              <a:rPr lang="ar-QA" sz="2400" dirty="0">
                <a:solidFill>
                  <a:srgbClr val="418FDE"/>
                </a:solidFill>
                <a:latin typeface="Sakkal Majalla" pitchFamily="2" charset="-78"/>
                <a:cs typeface="Sakkal Majalla" pitchFamily="2" charset="-78"/>
              </a:rPr>
              <a:t>29 </a:t>
            </a:r>
            <a:r>
              <a:rPr lang="ar-LB" sz="2400" dirty="0">
                <a:solidFill>
                  <a:srgbClr val="418FDE"/>
                </a:solidFill>
                <a:latin typeface="Sakkal Majalla" pitchFamily="2" charset="-78"/>
                <a:cs typeface="Sakkal Majalla" pitchFamily="2" charset="-78"/>
              </a:rPr>
              <a:t>-</a:t>
            </a:r>
            <a:r>
              <a:rPr lang="ar-QA" sz="2400" dirty="0">
                <a:solidFill>
                  <a:srgbClr val="418FDE"/>
                </a:solidFill>
                <a:latin typeface="Sakkal Majalla" pitchFamily="2" charset="-78"/>
                <a:cs typeface="Sakkal Majalla" pitchFamily="2" charset="-78"/>
              </a:rPr>
              <a:t> 31 كانون الثاني/ يناير 2018</a:t>
            </a:r>
            <a:endParaRPr lang="ar-LB" sz="2400" dirty="0">
              <a:solidFill>
                <a:srgbClr val="418FDE"/>
              </a:solidFill>
              <a:latin typeface="Sakkal Majalla" pitchFamily="2" charset="-78"/>
              <a:cs typeface="Sakkal Majalla" pitchFamily="2" charset="-78"/>
            </a:endParaRPr>
          </a:p>
          <a:p>
            <a:pPr marL="342900" algn="r" rtl="1">
              <a:spcBef>
                <a:spcPct val="0"/>
              </a:spcBef>
              <a:buFont typeface="Arial" panose="020B0604020202020204" pitchFamily="34" charset="0"/>
              <a:buAutoNum type="arabicPeriod"/>
            </a:pPr>
            <a:endParaRPr lang="ar-LB" dirty="0"/>
          </a:p>
          <a:p>
            <a:pPr marL="342900" algn="r" rtl="1">
              <a:spcBef>
                <a:spcPct val="0"/>
              </a:spcBef>
              <a:buFont typeface="Arial" panose="020B0604020202020204" pitchFamily="34" charset="0"/>
              <a:buAutoNum type="arabicPeriod"/>
            </a:pPr>
            <a:endParaRPr lang="en-US" sz="1200" b="1" dirty="0"/>
          </a:p>
        </p:txBody>
      </p:sp>
    </p:spTree>
    <p:extLst>
      <p:ext uri="{BB962C8B-B14F-4D97-AF65-F5344CB8AC3E}">
        <p14:creationId xmlns:p14="http://schemas.microsoft.com/office/powerpoint/2010/main" val="4289983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4EAB0-516A-4630-89AD-37B841ACD55A}"/>
              </a:ext>
            </a:extLst>
          </p:cNvPr>
          <p:cNvSpPr>
            <a:spLocks noGrp="1"/>
          </p:cNvSpPr>
          <p:nvPr>
            <p:ph type="body" sz="quarter" idx="11"/>
          </p:nvPr>
        </p:nvSpPr>
        <p:spPr>
          <a:xfrm>
            <a:off x="2969624" y="1018903"/>
            <a:ext cx="7245531" cy="548640"/>
          </a:xfrm>
        </p:spPr>
        <p:txBody>
          <a:bodyPr/>
          <a:lstStyle/>
          <a:p>
            <a:pPr algn="r" rtl="1"/>
            <a:r>
              <a:rPr lang="ar-LB" altLang="en-US" dirty="0">
                <a:latin typeface="Arial" panose="020B0604020202020204" pitchFamily="34" charset="0"/>
                <a:cs typeface="Arial" panose="020B0604020202020204" pitchFamily="34" charset="0"/>
              </a:rPr>
              <a:t>. </a:t>
            </a:r>
            <a:r>
              <a:rPr lang="ar-LB" altLang="en-US" sz="2400" dirty="0">
                <a:solidFill>
                  <a:schemeClr val="accent1"/>
                </a:solidFill>
                <a:latin typeface="Sakkal Majalla" pitchFamily="2" charset="-78"/>
                <a:cs typeface="Sakkal Majalla" pitchFamily="2" charset="-78"/>
              </a:rPr>
              <a:t>ورشات العمل وتنمية القدرات الإحصائية (يتبع...)</a:t>
            </a:r>
          </a:p>
          <a:p>
            <a:pPr algn="r" rtl="1"/>
            <a:endParaRPr lang="en-US" alt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86F837D-5B21-434F-93A8-95074A07FAAE}"/>
              </a:ext>
            </a:extLst>
          </p:cNvPr>
          <p:cNvSpPr>
            <a:spLocks noGrp="1"/>
          </p:cNvSpPr>
          <p:nvPr>
            <p:ph type="body" sz="quarter" idx="14"/>
          </p:nvPr>
        </p:nvSpPr>
        <p:spPr>
          <a:xfrm>
            <a:off x="2040835" y="1733550"/>
            <a:ext cx="8527774" cy="4641850"/>
          </a:xfrm>
        </p:spPr>
        <p:txBody>
          <a:bodyPr/>
          <a:lstStyle/>
          <a:p>
            <a:pPr algn="r" rtl="1">
              <a:spcBef>
                <a:spcPct val="0"/>
              </a:spcBef>
              <a:buFont typeface="Wingdings" panose="05000000000000000000" pitchFamily="2" charset="2"/>
              <a:buChar char="v"/>
            </a:pPr>
            <a:r>
              <a:rPr lang="ar-LB" altLang="en-US" sz="2800" b="1" dirty="0">
                <a:solidFill>
                  <a:srgbClr val="418FDE"/>
                </a:solidFill>
                <a:latin typeface="Sakkal Majalla" pitchFamily="2" charset="-78"/>
                <a:cs typeface="Sakkal Majalla" pitchFamily="2" charset="-78"/>
              </a:rPr>
              <a:t>اجتماعات الخبراء وورشات العمل: </a:t>
            </a:r>
          </a:p>
          <a:p>
            <a:pPr marL="457200" indent="-457200" algn="r" rtl="1">
              <a:spcBef>
                <a:spcPct val="0"/>
              </a:spcBef>
              <a:buFont typeface="Arial" panose="020B0604020202020204" pitchFamily="34" charset="0"/>
              <a:buAutoNum type="arabicPeriod" startAt="6"/>
            </a:pPr>
            <a:r>
              <a:rPr lang="ar-QA" sz="2150" dirty="0">
                <a:solidFill>
                  <a:srgbClr val="418FDE"/>
                </a:solidFill>
                <a:latin typeface="Sakkal Majalla" pitchFamily="2" charset="-78"/>
                <a:cs typeface="Sakkal Majalla" pitchFamily="2" charset="-78"/>
              </a:rPr>
              <a:t>ورشة العمل الإقليمية حول طرق </a:t>
            </a:r>
            <a:r>
              <a:rPr lang="ar-SA" sz="2150" dirty="0">
                <a:solidFill>
                  <a:srgbClr val="418FDE"/>
                </a:solidFill>
                <a:latin typeface="Sakkal Majalla" pitchFamily="2" charset="-78"/>
                <a:cs typeface="Sakkal Majalla" pitchFamily="2" charset="-78"/>
              </a:rPr>
              <a:t>جمع وإعداد وإتاحة مؤشرات التجمعات/المستوطنات البشرية، بما في ذلك البيانات </a:t>
            </a:r>
            <a:r>
              <a:rPr lang="ar-LB" sz="2150" dirty="0">
                <a:solidFill>
                  <a:srgbClr val="418FDE"/>
                </a:solidFill>
                <a:latin typeface="Sakkal Majalla" pitchFamily="2" charset="-78"/>
                <a:cs typeface="Sakkal Majalla" pitchFamily="2" charset="-78"/>
              </a:rPr>
              <a:t>المكانية</a:t>
            </a:r>
            <a:r>
              <a:rPr lang="ar-QA" sz="2150" dirty="0">
                <a:solidFill>
                  <a:srgbClr val="418FDE"/>
                </a:solidFill>
                <a:latin typeface="Sakkal Majalla" pitchFamily="2" charset="-78"/>
                <a:cs typeface="Sakkal Majalla" pitchFamily="2" charset="-78"/>
              </a:rPr>
              <a:t>، القاهرة 3 </a:t>
            </a:r>
            <a:r>
              <a:rPr lang="ar-LB" sz="2150" dirty="0">
                <a:solidFill>
                  <a:srgbClr val="418FDE"/>
                </a:solidFill>
                <a:latin typeface="Sakkal Majalla" pitchFamily="2" charset="-78"/>
                <a:cs typeface="Sakkal Majalla" pitchFamily="2" charset="-78"/>
              </a:rPr>
              <a:t>-</a:t>
            </a:r>
            <a:r>
              <a:rPr lang="ar-QA" sz="2150" dirty="0">
                <a:solidFill>
                  <a:srgbClr val="418FDE"/>
                </a:solidFill>
                <a:latin typeface="Sakkal Majalla" pitchFamily="2" charset="-78"/>
                <a:cs typeface="Sakkal Majalla" pitchFamily="2" charset="-78"/>
              </a:rPr>
              <a:t> 5 تموز/ يوليو 2018. </a:t>
            </a:r>
            <a:endParaRPr lang="en-US" sz="2150" dirty="0">
              <a:solidFill>
                <a:srgbClr val="418FDE"/>
              </a:solidFill>
              <a:latin typeface="Sakkal Majalla" pitchFamily="2" charset="-78"/>
              <a:cs typeface="Sakkal Majalla" pitchFamily="2" charset="-78"/>
            </a:endParaRPr>
          </a:p>
          <a:p>
            <a:pPr marL="457200" indent="-457200" algn="r" rtl="1">
              <a:spcBef>
                <a:spcPct val="0"/>
              </a:spcBef>
              <a:buAutoNum type="arabicPeriod" startAt="6"/>
            </a:pPr>
            <a:r>
              <a:rPr lang="ar-SA" sz="2150" dirty="0">
                <a:solidFill>
                  <a:srgbClr val="418FDE"/>
                </a:solidFill>
                <a:latin typeface="Sakkal Majalla" pitchFamily="2" charset="-78"/>
                <a:cs typeface="Sakkal Majalla" pitchFamily="2" charset="-78"/>
              </a:rPr>
              <a:t>ورشة عمل حول التخطيط لإجراء تعدادات السكان والمساكن باستخدام التكنولوجيا في بلدان عربية مختارة بيروت،24- 27 تموز / يوليو 2018</a:t>
            </a:r>
            <a:endParaRPr lang="ar-LB" sz="2150" dirty="0">
              <a:solidFill>
                <a:srgbClr val="418FDE"/>
              </a:solidFill>
              <a:latin typeface="Sakkal Majalla" pitchFamily="2" charset="-78"/>
              <a:cs typeface="Sakkal Majalla" pitchFamily="2" charset="-78"/>
            </a:endParaRPr>
          </a:p>
          <a:p>
            <a:pPr marL="457200" indent="-457200" algn="r" rtl="1">
              <a:spcBef>
                <a:spcPct val="0"/>
              </a:spcBef>
              <a:buAutoNum type="arabicPeriod" startAt="6"/>
            </a:pPr>
            <a:r>
              <a:rPr lang="en-US" sz="2150" dirty="0" err="1">
                <a:solidFill>
                  <a:srgbClr val="418FDE"/>
                </a:solidFill>
                <a:latin typeface="Sakkal Majalla" pitchFamily="2" charset="-78"/>
                <a:cs typeface="Sakkal Majalla" pitchFamily="2" charset="-78"/>
              </a:rPr>
              <a:t>ورشة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العمل</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الإقليمية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حول</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تقييم</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الجودة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للتسجيل</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المدني</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والإحصاءات</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الحيوية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في</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الدول</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العربية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بيروت</a:t>
            </a:r>
            <a:r>
              <a:rPr lang="en-US" sz="2150" dirty="0">
                <a:solidFill>
                  <a:srgbClr val="418FDE"/>
                </a:solidFill>
                <a:latin typeface="Sakkal Majalla" pitchFamily="2" charset="-78"/>
                <a:cs typeface="Sakkal Majalla" pitchFamily="2" charset="-78"/>
              </a:rPr>
              <a:t>، </a:t>
            </a:r>
            <a:r>
              <a:rPr lang="ar-LB" sz="2150" dirty="0">
                <a:solidFill>
                  <a:srgbClr val="418FDE"/>
                </a:solidFill>
                <a:latin typeface="Sakkal Majalla" pitchFamily="2" charset="-78"/>
                <a:cs typeface="Sakkal Majalla" pitchFamily="2" charset="-78"/>
              </a:rPr>
              <a:t>9-10 </a:t>
            </a:r>
            <a:r>
              <a:rPr lang="en-US" sz="2150" dirty="0" err="1">
                <a:solidFill>
                  <a:srgbClr val="418FDE"/>
                </a:solidFill>
                <a:latin typeface="Sakkal Majalla" pitchFamily="2" charset="-78"/>
                <a:cs typeface="Sakkal Majalla" pitchFamily="2" charset="-78"/>
              </a:rPr>
              <a:t>تشرين</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الأول</a:t>
            </a:r>
            <a:r>
              <a:rPr lang="en-US" sz="2150" dirty="0">
                <a:solidFill>
                  <a:srgbClr val="418FDE"/>
                </a:solidFill>
                <a:latin typeface="Sakkal Majalla" pitchFamily="2" charset="-78"/>
                <a:cs typeface="Sakkal Majalla" pitchFamily="2" charset="-78"/>
              </a:rPr>
              <a:t> / </a:t>
            </a:r>
            <a:r>
              <a:rPr lang="en-US" sz="2150" dirty="0" err="1">
                <a:solidFill>
                  <a:srgbClr val="418FDE"/>
                </a:solidFill>
                <a:latin typeface="Sakkal Majalla" pitchFamily="2" charset="-78"/>
                <a:cs typeface="Sakkal Majalla" pitchFamily="2" charset="-78"/>
              </a:rPr>
              <a:t>أكتوبر</a:t>
            </a:r>
            <a:r>
              <a:rPr lang="en-US" sz="2150" dirty="0">
                <a:solidFill>
                  <a:srgbClr val="418FDE"/>
                </a:solidFill>
                <a:latin typeface="Sakkal Majalla" pitchFamily="2" charset="-78"/>
                <a:cs typeface="Sakkal Majalla" pitchFamily="2" charset="-78"/>
              </a:rPr>
              <a:t> 2018</a:t>
            </a:r>
            <a:endParaRPr lang="ar-LB" sz="2150" dirty="0">
              <a:solidFill>
                <a:srgbClr val="418FDE"/>
              </a:solidFill>
              <a:latin typeface="Sakkal Majalla" pitchFamily="2" charset="-78"/>
              <a:cs typeface="Sakkal Majalla" pitchFamily="2" charset="-78"/>
            </a:endParaRPr>
          </a:p>
          <a:p>
            <a:pPr marL="457200" indent="-457200" algn="r" rtl="1">
              <a:spcBef>
                <a:spcPct val="0"/>
              </a:spcBef>
              <a:buAutoNum type="arabicPeriod" startAt="6"/>
            </a:pPr>
            <a:r>
              <a:rPr lang="en-US" sz="2150" dirty="0" err="1">
                <a:solidFill>
                  <a:srgbClr val="418FDE"/>
                </a:solidFill>
                <a:latin typeface="Sakkal Majalla" pitchFamily="2" charset="-78"/>
                <a:cs typeface="Sakkal Majalla" pitchFamily="2" charset="-78"/>
              </a:rPr>
              <a:t>ورشة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تدريبية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إقليمية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لتطوير</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تقارير</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الإحصاءات</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الحيوية</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من</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التسجيل</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المدني</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بيروت</a:t>
            </a:r>
            <a:r>
              <a:rPr lang="en-US" sz="2150" dirty="0">
                <a:solidFill>
                  <a:srgbClr val="418FDE"/>
                </a:solidFill>
                <a:latin typeface="Sakkal Majalla" pitchFamily="2" charset="-78"/>
                <a:cs typeface="Sakkal Majalla" pitchFamily="2" charset="-78"/>
              </a:rPr>
              <a:t>، </a:t>
            </a:r>
            <a:r>
              <a:rPr lang="ar-LB" sz="2150" dirty="0">
                <a:solidFill>
                  <a:srgbClr val="418FDE"/>
                </a:solidFill>
                <a:latin typeface="Sakkal Majalla" pitchFamily="2" charset="-78"/>
                <a:cs typeface="Sakkal Majalla" pitchFamily="2" charset="-78"/>
              </a:rPr>
              <a:t>10-11</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تشرين</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الأول</a:t>
            </a:r>
            <a:r>
              <a:rPr lang="en-US" sz="2150" dirty="0">
                <a:solidFill>
                  <a:srgbClr val="418FDE"/>
                </a:solidFill>
                <a:latin typeface="Sakkal Majalla" pitchFamily="2" charset="-78"/>
                <a:cs typeface="Sakkal Majalla" pitchFamily="2" charset="-78"/>
              </a:rPr>
              <a:t> </a:t>
            </a:r>
            <a:r>
              <a:rPr lang="ar-LB" sz="2150" dirty="0">
                <a:solidFill>
                  <a:srgbClr val="418FDE"/>
                </a:solidFill>
                <a:latin typeface="Sakkal Majalla" pitchFamily="2" charset="-78"/>
                <a:cs typeface="Sakkal Majalla" pitchFamily="2" charset="-78"/>
              </a:rPr>
              <a:t>/</a:t>
            </a:r>
            <a:r>
              <a:rPr lang="en-US" sz="2150" dirty="0">
                <a:solidFill>
                  <a:srgbClr val="418FDE"/>
                </a:solidFill>
                <a:latin typeface="Sakkal Majalla" pitchFamily="2" charset="-78"/>
                <a:cs typeface="Sakkal Majalla" pitchFamily="2" charset="-78"/>
              </a:rPr>
              <a:t> </a:t>
            </a:r>
            <a:r>
              <a:rPr lang="en-US" sz="2150" dirty="0" err="1">
                <a:solidFill>
                  <a:srgbClr val="418FDE"/>
                </a:solidFill>
                <a:latin typeface="Sakkal Majalla" pitchFamily="2" charset="-78"/>
                <a:cs typeface="Sakkal Majalla" pitchFamily="2" charset="-78"/>
              </a:rPr>
              <a:t>أكتوبر</a:t>
            </a:r>
            <a:r>
              <a:rPr lang="en-US" sz="2150" dirty="0">
                <a:solidFill>
                  <a:srgbClr val="418FDE"/>
                </a:solidFill>
                <a:latin typeface="Sakkal Majalla" pitchFamily="2" charset="-78"/>
                <a:cs typeface="Sakkal Majalla" pitchFamily="2" charset="-78"/>
              </a:rPr>
              <a:t> 2018</a:t>
            </a:r>
            <a:endParaRPr lang="ar-LB" sz="2150" dirty="0">
              <a:solidFill>
                <a:srgbClr val="418FDE"/>
              </a:solidFill>
              <a:latin typeface="Sakkal Majalla" pitchFamily="2" charset="-78"/>
              <a:cs typeface="Sakkal Majalla" pitchFamily="2" charset="-78"/>
            </a:endParaRPr>
          </a:p>
          <a:p>
            <a:pPr marL="457200" indent="-457200" algn="r" rtl="1">
              <a:spcBef>
                <a:spcPct val="0"/>
              </a:spcBef>
              <a:buAutoNum type="arabicPeriod" startAt="6"/>
            </a:pPr>
            <a:r>
              <a:rPr lang="ar-LB" sz="2150" dirty="0">
                <a:solidFill>
                  <a:srgbClr val="418FDE"/>
                </a:solidFill>
                <a:latin typeface="Sakkal Majalla" pitchFamily="2" charset="-78"/>
                <a:cs typeface="Sakkal Majalla" pitchFamily="2" charset="-78"/>
              </a:rPr>
              <a:t>اجتماع خبراء حول تقييم بيانات التعدادات في بلدان عربية في البلدان العربية، الرباط، </a:t>
            </a:r>
            <a:r>
              <a:rPr lang="ar-SA" sz="2150" dirty="0">
                <a:solidFill>
                  <a:srgbClr val="418FDE"/>
                </a:solidFill>
                <a:latin typeface="Sakkal Majalla" pitchFamily="2" charset="-78"/>
                <a:cs typeface="Sakkal Majalla" pitchFamily="2" charset="-78"/>
              </a:rPr>
              <a:t>30 </a:t>
            </a:r>
            <a:r>
              <a:rPr lang="ar-QA" sz="2150" dirty="0">
                <a:solidFill>
                  <a:srgbClr val="418FDE"/>
                </a:solidFill>
                <a:latin typeface="Sakkal Majalla" pitchFamily="2" charset="-78"/>
                <a:cs typeface="Sakkal Majalla" pitchFamily="2" charset="-78"/>
              </a:rPr>
              <a:t>أيلول/سبتمبر </a:t>
            </a:r>
            <a:r>
              <a:rPr lang="ar-SA" sz="2150" dirty="0">
                <a:solidFill>
                  <a:srgbClr val="418FDE"/>
                </a:solidFill>
                <a:latin typeface="Sakkal Majalla" pitchFamily="2" charset="-78"/>
                <a:cs typeface="Sakkal Majalla" pitchFamily="2" charset="-78"/>
              </a:rPr>
              <a:t>2019</a:t>
            </a:r>
            <a:endParaRPr lang="en-US" sz="2150" dirty="0">
              <a:solidFill>
                <a:srgbClr val="418FDE"/>
              </a:solidFill>
              <a:latin typeface="Sakkal Majalla" pitchFamily="2" charset="-78"/>
              <a:cs typeface="Sakkal Majalla" pitchFamily="2" charset="-78"/>
            </a:endParaRPr>
          </a:p>
          <a:p>
            <a:pPr marL="457200" indent="-457200" algn="r" rtl="1">
              <a:spcBef>
                <a:spcPct val="0"/>
              </a:spcBef>
              <a:buFont typeface="Garamond" pitchFamily="18" charset="0"/>
              <a:buAutoNum type="arabicPeriod" startAt="6"/>
            </a:pPr>
            <a:r>
              <a:rPr lang="ar-QA" sz="2150" dirty="0">
                <a:solidFill>
                  <a:srgbClr val="418FDE"/>
                </a:solidFill>
                <a:latin typeface="Sakkal Majalla" pitchFamily="2" charset="-78"/>
                <a:cs typeface="Sakkal Majalla" pitchFamily="2" charset="-78"/>
              </a:rPr>
              <a:t>ورشة العمل الإقليمية حول استخدام بيانات التعداد لأغراض التخطيط للتنمية والبحث العلمي</a:t>
            </a:r>
            <a:r>
              <a:rPr lang="en-US" sz="2150" dirty="0">
                <a:solidFill>
                  <a:srgbClr val="418FDE"/>
                </a:solidFill>
                <a:latin typeface="Sakkal Majalla" pitchFamily="2" charset="-78"/>
                <a:cs typeface="Sakkal Majalla" pitchFamily="2" charset="-78"/>
              </a:rPr>
              <a:t> </a:t>
            </a:r>
            <a:br>
              <a:rPr lang="en-US" sz="2150" dirty="0">
                <a:solidFill>
                  <a:srgbClr val="418FDE"/>
                </a:solidFill>
                <a:latin typeface="Sakkal Majalla" pitchFamily="2" charset="-78"/>
                <a:cs typeface="Sakkal Majalla" pitchFamily="2" charset="-78"/>
              </a:rPr>
            </a:br>
            <a:r>
              <a:rPr lang="ar-LB" sz="2150" dirty="0">
                <a:solidFill>
                  <a:srgbClr val="418FDE"/>
                </a:solidFill>
                <a:latin typeface="Sakkal Majalla" pitchFamily="2" charset="-78"/>
                <a:cs typeface="Sakkal Majalla" pitchFamily="2" charset="-78"/>
              </a:rPr>
              <a:t>في البلدان العربية، الرباط،</a:t>
            </a:r>
            <a:r>
              <a:rPr lang="ar-SA" sz="2150" dirty="0">
                <a:solidFill>
                  <a:srgbClr val="418FDE"/>
                </a:solidFill>
                <a:latin typeface="Sakkal Majalla" pitchFamily="2" charset="-78"/>
                <a:cs typeface="Sakkal Majalla" pitchFamily="2" charset="-78"/>
              </a:rPr>
              <a:t>1-3</a:t>
            </a:r>
            <a:r>
              <a:rPr lang="ar-QA" sz="2150" dirty="0">
                <a:solidFill>
                  <a:srgbClr val="418FDE"/>
                </a:solidFill>
                <a:latin typeface="Sakkal Majalla" pitchFamily="2" charset="-78"/>
                <a:cs typeface="Sakkal Majalla" pitchFamily="2" charset="-78"/>
              </a:rPr>
              <a:t> تشرين الأول/أ</a:t>
            </a:r>
            <a:r>
              <a:rPr lang="ar-LB" sz="2150" dirty="0">
                <a:solidFill>
                  <a:srgbClr val="418FDE"/>
                </a:solidFill>
                <a:latin typeface="Sakkal Majalla" pitchFamily="2" charset="-78"/>
                <a:cs typeface="Sakkal Majalla" pitchFamily="2" charset="-78"/>
              </a:rPr>
              <a:t>كتوبر </a:t>
            </a:r>
            <a:r>
              <a:rPr lang="ar-SA" sz="2150" dirty="0">
                <a:solidFill>
                  <a:srgbClr val="418FDE"/>
                </a:solidFill>
                <a:latin typeface="Sakkal Majalla" pitchFamily="2" charset="-78"/>
                <a:cs typeface="Sakkal Majalla" pitchFamily="2" charset="-78"/>
              </a:rPr>
              <a:t>2019</a:t>
            </a:r>
            <a:endParaRPr lang="ar-LB" sz="2150" dirty="0">
              <a:solidFill>
                <a:srgbClr val="418FDE"/>
              </a:solidFill>
              <a:latin typeface="Sakkal Majalla" pitchFamily="2" charset="-78"/>
              <a:cs typeface="Sakkal Majalla" pitchFamily="2" charset="-78"/>
            </a:endParaRPr>
          </a:p>
          <a:p>
            <a:pPr marL="457200" indent="-457200" algn="r" rtl="1">
              <a:spcBef>
                <a:spcPct val="0"/>
              </a:spcBef>
              <a:buAutoNum type="arabicPeriod" startAt="6"/>
            </a:pPr>
            <a:r>
              <a:rPr lang="ar-LB" sz="2150" dirty="0">
                <a:solidFill>
                  <a:srgbClr val="418FDE"/>
                </a:solidFill>
                <a:latin typeface="Sakkal Majalla" pitchFamily="2" charset="-78"/>
                <a:cs typeface="Sakkal Majalla" pitchFamily="2" charset="-78"/>
              </a:rPr>
              <a:t>وأخيراً وليس اخراً، اجتماعنا اليوم</a:t>
            </a:r>
            <a:endParaRPr lang="en-US" sz="2150" dirty="0">
              <a:solidFill>
                <a:srgbClr val="418FDE"/>
              </a:solidFill>
              <a:latin typeface="Sakkal Majalla" pitchFamily="2" charset="-78"/>
              <a:cs typeface="Sakkal Majalla" pitchFamily="2" charset="-78"/>
            </a:endParaRPr>
          </a:p>
          <a:p>
            <a:pPr marL="342900" algn="r" rtl="1">
              <a:spcBef>
                <a:spcPct val="0"/>
              </a:spcBef>
              <a:buFont typeface="Arial" panose="020B0604020202020204" pitchFamily="34" charset="0"/>
              <a:buAutoNum type="arabicPeriod"/>
            </a:pPr>
            <a:endParaRPr lang="ar-LB" sz="2400" dirty="0">
              <a:solidFill>
                <a:srgbClr val="418FDE"/>
              </a:solidFill>
              <a:latin typeface="Sakkal Majalla" pitchFamily="2" charset="-78"/>
              <a:cs typeface="Sakkal Majalla" pitchFamily="2" charset="-78"/>
            </a:endParaRPr>
          </a:p>
          <a:p>
            <a:pPr marL="342900" algn="r" rtl="1">
              <a:spcBef>
                <a:spcPct val="0"/>
              </a:spcBef>
              <a:buFont typeface="Arial" panose="020B0604020202020204" pitchFamily="34" charset="0"/>
              <a:buAutoNum type="arabicPeriod"/>
            </a:pPr>
            <a:endParaRPr lang="en-US" sz="1200" b="1" dirty="0"/>
          </a:p>
        </p:txBody>
      </p:sp>
    </p:spTree>
    <p:extLst>
      <p:ext uri="{BB962C8B-B14F-4D97-AF65-F5344CB8AC3E}">
        <p14:creationId xmlns:p14="http://schemas.microsoft.com/office/powerpoint/2010/main" val="2784763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CA9D1C49-7894-0E4A-B88F-93A62C7B6C47}" vid="{4D5710C3-A91B-0146-B7B2-58BEF02F20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ESCWA_Logo-Motto_PPT-Ar-V2</Template>
  <TotalTime>1627</TotalTime>
  <Words>774</Words>
  <Application>Microsoft Office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Garamond</vt:lpstr>
      <vt:lpstr>Google Sans</vt:lpstr>
      <vt:lpstr>Sakkal Majalla</vt:lpstr>
      <vt:lpstr>Selawik Light</vt:lpstr>
      <vt:lpstr>Wingdings</vt:lpstr>
      <vt:lpstr>SavonVTI</vt:lpstr>
      <vt:lpstr>دور الاسكوا في تعزيز اجراء تعدادات السكان والمساكن والسجلات المدنية والإحصاءات الحيوية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نتائج استبيان: تكامل مصادر البيانات في احتساب مؤشرات أهداف التنمية المستدامة في بلدان عربية</dc:title>
  <dc:creator>Ismail Lubbad</dc:creator>
  <cp:lastModifiedBy>Dina Karanouh</cp:lastModifiedBy>
  <cp:revision>109</cp:revision>
  <dcterms:created xsi:type="dcterms:W3CDTF">2020-10-02T05:56:36Z</dcterms:created>
  <dcterms:modified xsi:type="dcterms:W3CDTF">2020-11-18T07:33:35Z</dcterms:modified>
</cp:coreProperties>
</file>