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1" r:id="rId4"/>
    <p:sldId id="257" r:id="rId5"/>
    <p:sldId id="268" r:id="rId6"/>
    <p:sldId id="267" r:id="rId7"/>
    <p:sldId id="265" r:id="rId8"/>
    <p:sldId id="262" r:id="rId9"/>
    <p:sldId id="266" r:id="rId10"/>
    <p:sldId id="260" r:id="rId11"/>
    <p:sldId id="263" r:id="rId12"/>
    <p:sldId id="276" r:id="rId13"/>
    <p:sldId id="269" r:id="rId14"/>
    <p:sldId id="275" r:id="rId15"/>
    <p:sldId id="272" r:id="rId16"/>
    <p:sldId id="274" r:id="rId17"/>
    <p:sldId id="27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Wehbe" initials="SW" lastIdx="1" clrIdx="0">
    <p:extLst>
      <p:ext uri="{19B8F6BF-5375-455C-9EA6-DF929625EA0E}">
        <p15:presenceInfo xmlns:p15="http://schemas.microsoft.com/office/powerpoint/2012/main" userId="33fd1b7c0bc9ae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D314B-18B8-4AD8-B1D3-E6E77BA4F6E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6C71AA-21C9-4422-82A8-D1840FB973E7}">
      <dgm:prSet phldrT="[Text]" custT="1"/>
      <dgm:spPr/>
      <dgm:t>
        <a:bodyPr/>
        <a:lstStyle/>
        <a:p>
          <a:pPr rtl="1"/>
          <a:r>
            <a:rPr lang="en-US" sz="1600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 Jan 2020</a:t>
          </a:r>
        </a:p>
        <a:p>
          <a:pPr rtl="1"/>
          <a:r>
            <a:rPr lang="ar-LB" sz="1600" dirty="0">
              <a:effectLst/>
              <a:latin typeface="Tahoma" panose="020B0604030504040204" pitchFamily="34" charset="0"/>
              <a:cs typeface="Arial" panose="020B0604020202020204" pitchFamily="34" charset="0"/>
            </a:rPr>
            <a:t>ترشيح الخبراء </a:t>
          </a:r>
          <a:endParaRPr lang="en-US" sz="1600" dirty="0"/>
        </a:p>
      </dgm:t>
    </dgm:pt>
    <dgm:pt modelId="{862B33AE-91CC-4448-BA18-BA0B9408122F}" type="parTrans" cxnId="{FBA2CD24-B824-4778-A957-9D79C911EDA1}">
      <dgm:prSet/>
      <dgm:spPr/>
      <dgm:t>
        <a:bodyPr/>
        <a:lstStyle/>
        <a:p>
          <a:endParaRPr lang="en-US" sz="1600"/>
        </a:p>
      </dgm:t>
    </dgm:pt>
    <dgm:pt modelId="{2582CFEF-B58C-4A17-93E3-342FD3290E20}" type="sibTrans" cxnId="{FBA2CD24-B824-4778-A957-9D79C911EDA1}">
      <dgm:prSet/>
      <dgm:spPr/>
      <dgm:t>
        <a:bodyPr/>
        <a:lstStyle/>
        <a:p>
          <a:endParaRPr lang="en-US" sz="1600"/>
        </a:p>
      </dgm:t>
    </dgm:pt>
    <dgm:pt modelId="{DE895961-E208-4CDA-8A53-4EBF77BBC682}">
      <dgm:prSet phldrT="[Text]" custT="1"/>
      <dgm:spPr/>
      <dgm:t>
        <a:bodyPr/>
        <a:lstStyle/>
        <a:p>
          <a:pPr rtl="1"/>
          <a:r>
            <a:rPr lang="en-US" sz="1600" kern="1200" dirty="0">
              <a:solidFill>
                <a:schemeClr val="accent5"/>
              </a:solidFill>
              <a:latin typeface="Tahoma" panose="020B0604030504040204" pitchFamily="34" charset="0"/>
              <a:cs typeface="Arial" panose="020B0604020202020204" pitchFamily="34" charset="0"/>
            </a:rPr>
            <a:t>May–Dec2020</a:t>
          </a:r>
        </a:p>
        <a:p>
          <a:pPr rtl="1"/>
          <a:r>
            <a:rPr lang="en-US" sz="1600" kern="1200" dirty="0">
              <a:solidFill>
                <a:schemeClr val="accent5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48</a:t>
          </a:r>
          <a:r>
            <a:rPr lang="ar-LB" sz="1600" kern="1200" dirty="0">
              <a:solidFill>
                <a:schemeClr val="accent5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خبير</a:t>
          </a:r>
          <a:endParaRPr lang="en-US" sz="1600" kern="1200" dirty="0">
            <a:solidFill>
              <a:schemeClr val="accent5"/>
            </a:solidFill>
          </a:endParaRPr>
        </a:p>
      </dgm:t>
    </dgm:pt>
    <dgm:pt modelId="{F3FA5AF6-198B-471A-BED3-1B130D0AE257}" type="parTrans" cxnId="{AFA88585-DB96-4872-A2C6-76067A736212}">
      <dgm:prSet/>
      <dgm:spPr/>
      <dgm:t>
        <a:bodyPr/>
        <a:lstStyle/>
        <a:p>
          <a:endParaRPr lang="en-US" sz="1600"/>
        </a:p>
      </dgm:t>
    </dgm:pt>
    <dgm:pt modelId="{A8090D41-7901-4652-8339-880E74BC7B97}" type="sibTrans" cxnId="{AFA88585-DB96-4872-A2C6-76067A736212}">
      <dgm:prSet/>
      <dgm:spPr/>
      <dgm:t>
        <a:bodyPr/>
        <a:lstStyle/>
        <a:p>
          <a:endParaRPr lang="en-US" sz="1600"/>
        </a:p>
      </dgm:t>
    </dgm:pt>
    <dgm:pt modelId="{10728586-E5BD-4388-B7B2-06E307B3FD76}">
      <dgm:prSet phldrT="[Text]" custT="1"/>
      <dgm:spPr/>
      <dgm:t>
        <a:bodyPr/>
        <a:lstStyle/>
        <a:p>
          <a:pPr rtl="1"/>
          <a:r>
            <a:rPr lang="en-US" sz="1600" dirty="0">
              <a:solidFill>
                <a:schemeClr val="accent5"/>
              </a:solidFill>
              <a:latin typeface="Tahoma" panose="020B0604030504040204" pitchFamily="34" charset="0"/>
              <a:cs typeface="Arial" panose="020B0604020202020204" pitchFamily="34" charset="0"/>
            </a:rPr>
            <a:t>May–Dec2020</a:t>
          </a:r>
        </a:p>
        <a:p>
          <a:pPr rtl="1"/>
          <a:r>
            <a:rPr lang="ar-LB" sz="1600" dirty="0">
              <a:solidFill>
                <a:srgbClr val="42B051"/>
              </a:solidFill>
              <a:effectLst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16 فريق</a:t>
          </a:r>
          <a:endParaRPr lang="en-US" sz="1600" dirty="0"/>
        </a:p>
      </dgm:t>
    </dgm:pt>
    <dgm:pt modelId="{476C7C26-42B7-4776-8369-FD5BDF1BF4E6}" type="parTrans" cxnId="{05E5B22F-34BE-4B38-A371-1D5495876A4A}">
      <dgm:prSet/>
      <dgm:spPr/>
      <dgm:t>
        <a:bodyPr/>
        <a:lstStyle/>
        <a:p>
          <a:endParaRPr lang="en-US" sz="1600"/>
        </a:p>
      </dgm:t>
    </dgm:pt>
    <dgm:pt modelId="{37DF06EE-BCDF-41CB-B0FB-E091D27C1B8F}" type="sibTrans" cxnId="{05E5B22F-34BE-4B38-A371-1D5495876A4A}">
      <dgm:prSet/>
      <dgm:spPr/>
      <dgm:t>
        <a:bodyPr/>
        <a:lstStyle/>
        <a:p>
          <a:endParaRPr lang="en-US" sz="1600"/>
        </a:p>
      </dgm:t>
    </dgm:pt>
    <dgm:pt modelId="{D3DF54F6-208D-4133-9F4A-F8FC2BA6F710}">
      <dgm:prSet phldrT="[Text]" custT="1"/>
      <dgm:spPr/>
      <dgm:t>
        <a:bodyPr/>
        <a:lstStyle/>
        <a:p>
          <a:pPr rtl="1"/>
          <a:r>
            <a:rPr lang="en-GB" sz="1600" dirty="0"/>
            <a:t>Dec 2020</a:t>
          </a:r>
        </a:p>
        <a:p>
          <a:pPr rtl="1"/>
          <a:r>
            <a:rPr lang="ar-LB" sz="1600" dirty="0">
              <a:solidFill>
                <a:schemeClr val="accent5"/>
              </a:solidFill>
            </a:rPr>
            <a:t>18 </a:t>
          </a:r>
          <a:r>
            <a:rPr lang="ar-LB" sz="1600" dirty="0">
              <a:solidFill>
                <a:schemeClr val="accent5"/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اجتماع</a:t>
          </a:r>
          <a:endParaRPr lang="en-US" sz="1600" dirty="0">
            <a:solidFill>
              <a:schemeClr val="accent5"/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8 دول:</a:t>
          </a:r>
          <a:endParaRPr lang="en-US" sz="16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مصر</a:t>
          </a:r>
          <a:endParaRPr lang="en-US" sz="16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العراق</a:t>
          </a:r>
          <a:endParaRPr lang="en-US" sz="16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الأردن</a:t>
          </a:r>
          <a:r>
            <a:rPr lang="en-US" sz="16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المغرب</a:t>
          </a:r>
        </a:p>
        <a:p>
          <a:pPr rtl="1"/>
          <a:r>
            <a:rPr lang="en-US" sz="16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فلسطين</a:t>
          </a:r>
          <a:r>
            <a:rPr lang="en-US" sz="16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قطر</a:t>
          </a: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تونس</a:t>
          </a:r>
          <a:endParaRPr lang="en-US" sz="16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dirty="0">
              <a:latin typeface="Tahoma" panose="020B0604030504040204" pitchFamily="34" charset="0"/>
              <a:cs typeface="Arial" panose="020B0604020202020204" pitchFamily="34" charset="0"/>
            </a:rPr>
            <a:t>الأمارات</a:t>
          </a:r>
          <a:endParaRPr lang="en-US" sz="1600" dirty="0"/>
        </a:p>
      </dgm:t>
    </dgm:pt>
    <dgm:pt modelId="{46F144F7-F020-45FF-8C8E-A3A1CFCB0365}" type="parTrans" cxnId="{5F896319-34FA-4BF0-AD9F-4A2A540EF5DE}">
      <dgm:prSet/>
      <dgm:spPr/>
      <dgm:t>
        <a:bodyPr/>
        <a:lstStyle/>
        <a:p>
          <a:endParaRPr lang="en-US"/>
        </a:p>
      </dgm:t>
    </dgm:pt>
    <dgm:pt modelId="{7AB3909D-9FC3-45DC-A0CA-EF3D7DA4549D}" type="sibTrans" cxnId="{5F896319-34FA-4BF0-AD9F-4A2A540EF5DE}">
      <dgm:prSet/>
      <dgm:spPr/>
      <dgm:t>
        <a:bodyPr/>
        <a:lstStyle/>
        <a:p>
          <a:endParaRPr lang="en-US"/>
        </a:p>
      </dgm:t>
    </dgm:pt>
    <dgm:pt modelId="{36ADC0EE-633E-4887-9E09-DB086E98C028}">
      <dgm:prSet phldrT="[Text]" custT="1"/>
      <dgm:spPr/>
      <dgm:t>
        <a:bodyPr/>
        <a:lstStyle/>
        <a:p>
          <a:pPr rtl="1"/>
          <a:r>
            <a:rPr lang="en-GB" sz="1600" kern="1200" dirty="0"/>
            <a:t>Jan 2021</a:t>
          </a:r>
        </a:p>
        <a:p>
          <a:pPr rtl="1"/>
          <a:r>
            <a:rPr lang="ar-LB" sz="1600" kern="1200" dirty="0">
              <a:solidFill>
                <a:srgbClr val="42B051"/>
              </a:solidFill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rPr>
            <a:t>7 معاجم جديدة</a:t>
          </a: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الزراعة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مصايد الأسماك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المياه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الاشخاص ذوي الاعاقة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الصحة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العمالة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rtl="1"/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السكان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1C1CC415-3684-4266-A07D-1C2397FD3D3D}" type="parTrans" cxnId="{22101C82-0A49-44A1-BCC3-D749C0041F55}">
      <dgm:prSet/>
      <dgm:spPr/>
      <dgm:t>
        <a:bodyPr/>
        <a:lstStyle/>
        <a:p>
          <a:endParaRPr lang="en-US"/>
        </a:p>
      </dgm:t>
    </dgm:pt>
    <dgm:pt modelId="{17E1FB09-2DCA-43D6-8F3B-5E9A94E10214}" type="sibTrans" cxnId="{22101C82-0A49-44A1-BCC3-D749C0041F55}">
      <dgm:prSet/>
      <dgm:spPr/>
      <dgm:t>
        <a:bodyPr/>
        <a:lstStyle/>
        <a:p>
          <a:endParaRPr lang="en-US"/>
        </a:p>
      </dgm:t>
    </dgm:pt>
    <dgm:pt modelId="{BD235CCF-930E-47D1-A3E5-26538CA59565}" type="pres">
      <dgm:prSet presAssocID="{FB8D314B-18B8-4AD8-B1D3-E6E77BA4F6E3}" presName="rootnode" presStyleCnt="0">
        <dgm:presLayoutVars>
          <dgm:chMax/>
          <dgm:chPref/>
          <dgm:dir/>
          <dgm:animLvl val="lvl"/>
        </dgm:presLayoutVars>
      </dgm:prSet>
      <dgm:spPr/>
    </dgm:pt>
    <dgm:pt modelId="{7D855FC2-7F12-4BB0-9073-3789E14AFCBD}" type="pres">
      <dgm:prSet presAssocID="{8C6C71AA-21C9-4422-82A8-D1840FB973E7}" presName="composite" presStyleCnt="0"/>
      <dgm:spPr/>
    </dgm:pt>
    <dgm:pt modelId="{C8CCDAE2-141E-42B3-88F7-5837ABF61219}" type="pres">
      <dgm:prSet presAssocID="{8C6C71AA-21C9-4422-82A8-D1840FB973E7}" presName="LShape" presStyleLbl="alignNode1" presStyleIdx="0" presStyleCnt="9" custLinFactNeighborY="0"/>
      <dgm:spPr/>
    </dgm:pt>
    <dgm:pt modelId="{5FAE781B-A247-4664-AC4C-FCCC983E0764}" type="pres">
      <dgm:prSet presAssocID="{8C6C71AA-21C9-4422-82A8-D1840FB973E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73180A4-3792-4CE2-9D2D-205789CAEA4D}" type="pres">
      <dgm:prSet presAssocID="{8C6C71AA-21C9-4422-82A8-D1840FB973E7}" presName="Triangle" presStyleLbl="alignNode1" presStyleIdx="1" presStyleCnt="9"/>
      <dgm:spPr/>
    </dgm:pt>
    <dgm:pt modelId="{427D5EC4-CE5B-4001-83EC-BB7E7A1BB462}" type="pres">
      <dgm:prSet presAssocID="{2582CFEF-B58C-4A17-93E3-342FD3290E20}" presName="sibTrans" presStyleCnt="0"/>
      <dgm:spPr/>
    </dgm:pt>
    <dgm:pt modelId="{F8EE8131-EF3D-444B-9B24-F5B351B68524}" type="pres">
      <dgm:prSet presAssocID="{2582CFEF-B58C-4A17-93E3-342FD3290E20}" presName="space" presStyleCnt="0"/>
      <dgm:spPr/>
    </dgm:pt>
    <dgm:pt modelId="{393FF923-50FC-47E5-809C-92A6B20E38EF}" type="pres">
      <dgm:prSet presAssocID="{DE895961-E208-4CDA-8A53-4EBF77BBC682}" presName="composite" presStyleCnt="0"/>
      <dgm:spPr/>
    </dgm:pt>
    <dgm:pt modelId="{2A27F42E-42BF-4CA0-A071-725D26BF3E62}" type="pres">
      <dgm:prSet presAssocID="{DE895961-E208-4CDA-8A53-4EBF77BBC682}" presName="LShape" presStyleLbl="alignNode1" presStyleIdx="2" presStyleCnt="9"/>
      <dgm:spPr/>
    </dgm:pt>
    <dgm:pt modelId="{E89E6966-F97B-4900-B0B4-615526861221}" type="pres">
      <dgm:prSet presAssocID="{DE895961-E208-4CDA-8A53-4EBF77BBC682}" presName="ParentText" presStyleLbl="revTx" presStyleIdx="1" presStyleCnt="5" custScaleX="119775" custScaleY="189280" custLinFactNeighborX="6486" custLinFactNeighborY="47384">
        <dgm:presLayoutVars>
          <dgm:chMax val="0"/>
          <dgm:chPref val="0"/>
          <dgm:bulletEnabled val="1"/>
        </dgm:presLayoutVars>
      </dgm:prSet>
      <dgm:spPr/>
    </dgm:pt>
    <dgm:pt modelId="{0F67C8FD-298B-41D6-A4A2-06FC110EA3F3}" type="pres">
      <dgm:prSet presAssocID="{DE895961-E208-4CDA-8A53-4EBF77BBC682}" presName="Triangle" presStyleLbl="alignNode1" presStyleIdx="3" presStyleCnt="9"/>
      <dgm:spPr/>
    </dgm:pt>
    <dgm:pt modelId="{EC9BFE0C-B9F0-4F4B-8C4E-BD3C1AEF8691}" type="pres">
      <dgm:prSet presAssocID="{A8090D41-7901-4652-8339-880E74BC7B97}" presName="sibTrans" presStyleCnt="0"/>
      <dgm:spPr/>
    </dgm:pt>
    <dgm:pt modelId="{CF58BC36-0BDC-4609-B774-0067310366FF}" type="pres">
      <dgm:prSet presAssocID="{A8090D41-7901-4652-8339-880E74BC7B97}" presName="space" presStyleCnt="0"/>
      <dgm:spPr/>
    </dgm:pt>
    <dgm:pt modelId="{89F95390-9A54-444C-8684-F9AE7B755F12}" type="pres">
      <dgm:prSet presAssocID="{10728586-E5BD-4388-B7B2-06E307B3FD76}" presName="composite" presStyleCnt="0"/>
      <dgm:spPr/>
    </dgm:pt>
    <dgm:pt modelId="{D10D8A1E-4A7C-4E74-9D50-A706B3390834}" type="pres">
      <dgm:prSet presAssocID="{10728586-E5BD-4388-B7B2-06E307B3FD76}" presName="LShape" presStyleLbl="alignNode1" presStyleIdx="4" presStyleCnt="9"/>
      <dgm:spPr/>
    </dgm:pt>
    <dgm:pt modelId="{502F53D8-5F79-42AD-B7CE-90891437118A}" type="pres">
      <dgm:prSet presAssocID="{10728586-E5BD-4388-B7B2-06E307B3FD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4276C37-A528-4448-9E53-85D5411C5843}" type="pres">
      <dgm:prSet presAssocID="{10728586-E5BD-4388-B7B2-06E307B3FD76}" presName="Triangle" presStyleLbl="alignNode1" presStyleIdx="5" presStyleCnt="9"/>
      <dgm:spPr/>
    </dgm:pt>
    <dgm:pt modelId="{A407AFF5-4BFD-46CA-AE86-F12D7B97BD30}" type="pres">
      <dgm:prSet presAssocID="{37DF06EE-BCDF-41CB-B0FB-E091D27C1B8F}" presName="sibTrans" presStyleCnt="0"/>
      <dgm:spPr/>
    </dgm:pt>
    <dgm:pt modelId="{1C1A0A43-803D-4171-85D1-7D566C76EA71}" type="pres">
      <dgm:prSet presAssocID="{37DF06EE-BCDF-41CB-B0FB-E091D27C1B8F}" presName="space" presStyleCnt="0"/>
      <dgm:spPr/>
    </dgm:pt>
    <dgm:pt modelId="{9E6D665D-EED7-4294-93B6-FF9D6DEF7504}" type="pres">
      <dgm:prSet presAssocID="{D3DF54F6-208D-4133-9F4A-F8FC2BA6F710}" presName="composite" presStyleCnt="0"/>
      <dgm:spPr/>
    </dgm:pt>
    <dgm:pt modelId="{0D7D70BE-EA7E-4FB4-8C1E-1DC5382CB2E7}" type="pres">
      <dgm:prSet presAssocID="{D3DF54F6-208D-4133-9F4A-F8FC2BA6F710}" presName="LShape" presStyleLbl="alignNode1" presStyleIdx="6" presStyleCnt="9"/>
      <dgm:spPr/>
    </dgm:pt>
    <dgm:pt modelId="{35CA2860-A94D-4C1E-93E7-E107BCC910E9}" type="pres">
      <dgm:prSet presAssocID="{D3DF54F6-208D-4133-9F4A-F8FC2BA6F71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3428697-BFC2-4F22-BECA-2AD356142F26}" type="pres">
      <dgm:prSet presAssocID="{D3DF54F6-208D-4133-9F4A-F8FC2BA6F710}" presName="Triangle" presStyleLbl="alignNode1" presStyleIdx="7" presStyleCnt="9"/>
      <dgm:spPr/>
    </dgm:pt>
    <dgm:pt modelId="{605E08FF-68EA-48B8-AC5E-CA915A7A8F3A}" type="pres">
      <dgm:prSet presAssocID="{7AB3909D-9FC3-45DC-A0CA-EF3D7DA4549D}" presName="sibTrans" presStyleCnt="0"/>
      <dgm:spPr/>
    </dgm:pt>
    <dgm:pt modelId="{413B7C01-0938-4BDD-875E-D48678D1DB2A}" type="pres">
      <dgm:prSet presAssocID="{7AB3909D-9FC3-45DC-A0CA-EF3D7DA4549D}" presName="space" presStyleCnt="0"/>
      <dgm:spPr/>
    </dgm:pt>
    <dgm:pt modelId="{EBA2D012-C152-4F3F-AC8E-C945B2322E1D}" type="pres">
      <dgm:prSet presAssocID="{36ADC0EE-633E-4887-9E09-DB086E98C028}" presName="composite" presStyleCnt="0"/>
      <dgm:spPr/>
    </dgm:pt>
    <dgm:pt modelId="{12E726D7-2A78-44C2-9751-DB75307AB727}" type="pres">
      <dgm:prSet presAssocID="{36ADC0EE-633E-4887-9E09-DB086E98C028}" presName="LShape" presStyleLbl="alignNode1" presStyleIdx="8" presStyleCnt="9"/>
      <dgm:spPr/>
    </dgm:pt>
    <dgm:pt modelId="{DEC75C74-FAF2-4672-A929-D37FF609574D}" type="pres">
      <dgm:prSet presAssocID="{36ADC0EE-633E-4887-9E09-DB086E98C028}" presName="ParentText" presStyleLbl="revTx" presStyleIdx="4" presStyleCnt="5" custScaleX="106802" custScaleY="99286">
        <dgm:presLayoutVars>
          <dgm:chMax val="0"/>
          <dgm:chPref val="0"/>
          <dgm:bulletEnabled val="1"/>
        </dgm:presLayoutVars>
      </dgm:prSet>
      <dgm:spPr/>
    </dgm:pt>
  </dgm:ptLst>
  <dgm:cxnLst>
    <dgm:cxn modelId="{5F896319-34FA-4BF0-AD9F-4A2A540EF5DE}" srcId="{FB8D314B-18B8-4AD8-B1D3-E6E77BA4F6E3}" destId="{D3DF54F6-208D-4133-9F4A-F8FC2BA6F710}" srcOrd="3" destOrd="0" parTransId="{46F144F7-F020-45FF-8C8E-A3A1CFCB0365}" sibTransId="{7AB3909D-9FC3-45DC-A0CA-EF3D7DA4549D}"/>
    <dgm:cxn modelId="{FBA2CD24-B824-4778-A957-9D79C911EDA1}" srcId="{FB8D314B-18B8-4AD8-B1D3-E6E77BA4F6E3}" destId="{8C6C71AA-21C9-4422-82A8-D1840FB973E7}" srcOrd="0" destOrd="0" parTransId="{862B33AE-91CC-4448-BA18-BA0B9408122F}" sibTransId="{2582CFEF-B58C-4A17-93E3-342FD3290E20}"/>
    <dgm:cxn modelId="{1934DC27-37FF-4D1C-841F-37F95DE095FB}" type="presOf" srcId="{36ADC0EE-633E-4887-9E09-DB086E98C028}" destId="{DEC75C74-FAF2-4672-A929-D37FF609574D}" srcOrd="0" destOrd="0" presId="urn:microsoft.com/office/officeart/2009/3/layout/StepUpProcess"/>
    <dgm:cxn modelId="{B288752F-4A90-4CBD-8B5B-B2FDA5AEC843}" type="presOf" srcId="{FB8D314B-18B8-4AD8-B1D3-E6E77BA4F6E3}" destId="{BD235CCF-930E-47D1-A3E5-26538CA59565}" srcOrd="0" destOrd="0" presId="urn:microsoft.com/office/officeart/2009/3/layout/StepUpProcess"/>
    <dgm:cxn modelId="{05E5B22F-34BE-4B38-A371-1D5495876A4A}" srcId="{FB8D314B-18B8-4AD8-B1D3-E6E77BA4F6E3}" destId="{10728586-E5BD-4388-B7B2-06E307B3FD76}" srcOrd="2" destOrd="0" parTransId="{476C7C26-42B7-4776-8369-FD5BDF1BF4E6}" sibTransId="{37DF06EE-BCDF-41CB-B0FB-E091D27C1B8F}"/>
    <dgm:cxn modelId="{4C760331-8BE0-4441-AA80-4F23E885A379}" type="presOf" srcId="{8C6C71AA-21C9-4422-82A8-D1840FB973E7}" destId="{5FAE781B-A247-4664-AC4C-FCCC983E0764}" srcOrd="0" destOrd="0" presId="urn:microsoft.com/office/officeart/2009/3/layout/StepUpProcess"/>
    <dgm:cxn modelId="{22101C82-0A49-44A1-BCC3-D749C0041F55}" srcId="{FB8D314B-18B8-4AD8-B1D3-E6E77BA4F6E3}" destId="{36ADC0EE-633E-4887-9E09-DB086E98C028}" srcOrd="4" destOrd="0" parTransId="{1C1CC415-3684-4266-A07D-1C2397FD3D3D}" sibTransId="{17E1FB09-2DCA-43D6-8F3B-5E9A94E10214}"/>
    <dgm:cxn modelId="{AFA88585-DB96-4872-A2C6-76067A736212}" srcId="{FB8D314B-18B8-4AD8-B1D3-E6E77BA4F6E3}" destId="{DE895961-E208-4CDA-8A53-4EBF77BBC682}" srcOrd="1" destOrd="0" parTransId="{F3FA5AF6-198B-471A-BED3-1B130D0AE257}" sibTransId="{A8090D41-7901-4652-8339-880E74BC7B97}"/>
    <dgm:cxn modelId="{BB939BC6-15E0-4C4A-A35E-312EAEF6502F}" type="presOf" srcId="{D3DF54F6-208D-4133-9F4A-F8FC2BA6F710}" destId="{35CA2860-A94D-4C1E-93E7-E107BCC910E9}" srcOrd="0" destOrd="0" presId="urn:microsoft.com/office/officeart/2009/3/layout/StepUpProcess"/>
    <dgm:cxn modelId="{63321CEB-4285-4E44-A54B-743DC917BAA6}" type="presOf" srcId="{DE895961-E208-4CDA-8A53-4EBF77BBC682}" destId="{E89E6966-F97B-4900-B0B4-615526861221}" srcOrd="0" destOrd="0" presId="urn:microsoft.com/office/officeart/2009/3/layout/StepUpProcess"/>
    <dgm:cxn modelId="{308A13FE-619C-4F1B-851E-6614EC0A23F2}" type="presOf" srcId="{10728586-E5BD-4388-B7B2-06E307B3FD76}" destId="{502F53D8-5F79-42AD-B7CE-90891437118A}" srcOrd="0" destOrd="0" presId="urn:microsoft.com/office/officeart/2009/3/layout/StepUpProcess"/>
    <dgm:cxn modelId="{E9BA6AE7-BA4C-4B6D-93F0-79965D3F4B66}" type="presParOf" srcId="{BD235CCF-930E-47D1-A3E5-26538CA59565}" destId="{7D855FC2-7F12-4BB0-9073-3789E14AFCBD}" srcOrd="0" destOrd="0" presId="urn:microsoft.com/office/officeart/2009/3/layout/StepUpProcess"/>
    <dgm:cxn modelId="{34321999-E802-4E28-8306-498B40C6CD33}" type="presParOf" srcId="{7D855FC2-7F12-4BB0-9073-3789E14AFCBD}" destId="{C8CCDAE2-141E-42B3-88F7-5837ABF61219}" srcOrd="0" destOrd="0" presId="urn:microsoft.com/office/officeart/2009/3/layout/StepUpProcess"/>
    <dgm:cxn modelId="{A2054F6A-9B19-4C24-81E0-09D4EF9B4EE7}" type="presParOf" srcId="{7D855FC2-7F12-4BB0-9073-3789E14AFCBD}" destId="{5FAE781B-A247-4664-AC4C-FCCC983E0764}" srcOrd="1" destOrd="0" presId="urn:microsoft.com/office/officeart/2009/3/layout/StepUpProcess"/>
    <dgm:cxn modelId="{7F311AB2-D3BB-4EDB-A31F-5BAD4BC0154F}" type="presParOf" srcId="{7D855FC2-7F12-4BB0-9073-3789E14AFCBD}" destId="{A73180A4-3792-4CE2-9D2D-205789CAEA4D}" srcOrd="2" destOrd="0" presId="urn:microsoft.com/office/officeart/2009/3/layout/StepUpProcess"/>
    <dgm:cxn modelId="{A7FFED40-98DD-47C2-9B0F-49A05162269E}" type="presParOf" srcId="{BD235CCF-930E-47D1-A3E5-26538CA59565}" destId="{427D5EC4-CE5B-4001-83EC-BB7E7A1BB462}" srcOrd="1" destOrd="0" presId="urn:microsoft.com/office/officeart/2009/3/layout/StepUpProcess"/>
    <dgm:cxn modelId="{93728EAF-B003-4C37-BCE4-2F5BF052A418}" type="presParOf" srcId="{427D5EC4-CE5B-4001-83EC-BB7E7A1BB462}" destId="{F8EE8131-EF3D-444B-9B24-F5B351B68524}" srcOrd="0" destOrd="0" presId="urn:microsoft.com/office/officeart/2009/3/layout/StepUpProcess"/>
    <dgm:cxn modelId="{FBD921C7-2640-4092-BD35-CAE15CEF48DB}" type="presParOf" srcId="{BD235CCF-930E-47D1-A3E5-26538CA59565}" destId="{393FF923-50FC-47E5-809C-92A6B20E38EF}" srcOrd="2" destOrd="0" presId="urn:microsoft.com/office/officeart/2009/3/layout/StepUpProcess"/>
    <dgm:cxn modelId="{500BD6F8-A102-4361-BCFE-D2A2B2416558}" type="presParOf" srcId="{393FF923-50FC-47E5-809C-92A6B20E38EF}" destId="{2A27F42E-42BF-4CA0-A071-725D26BF3E62}" srcOrd="0" destOrd="0" presId="urn:microsoft.com/office/officeart/2009/3/layout/StepUpProcess"/>
    <dgm:cxn modelId="{79191F57-073A-4E24-93F0-EF10EA39DF0A}" type="presParOf" srcId="{393FF923-50FC-47E5-809C-92A6B20E38EF}" destId="{E89E6966-F97B-4900-B0B4-615526861221}" srcOrd="1" destOrd="0" presId="urn:microsoft.com/office/officeart/2009/3/layout/StepUpProcess"/>
    <dgm:cxn modelId="{9C908AB7-FE4B-4EFE-AED6-082F6EA99394}" type="presParOf" srcId="{393FF923-50FC-47E5-809C-92A6B20E38EF}" destId="{0F67C8FD-298B-41D6-A4A2-06FC110EA3F3}" srcOrd="2" destOrd="0" presId="urn:microsoft.com/office/officeart/2009/3/layout/StepUpProcess"/>
    <dgm:cxn modelId="{0B18A4A8-5FF8-4EF5-B9C9-9FCEBDB235BD}" type="presParOf" srcId="{BD235CCF-930E-47D1-A3E5-26538CA59565}" destId="{EC9BFE0C-B9F0-4F4B-8C4E-BD3C1AEF8691}" srcOrd="3" destOrd="0" presId="urn:microsoft.com/office/officeart/2009/3/layout/StepUpProcess"/>
    <dgm:cxn modelId="{D32244C9-4CAA-44FE-9C87-0291BF872937}" type="presParOf" srcId="{EC9BFE0C-B9F0-4F4B-8C4E-BD3C1AEF8691}" destId="{CF58BC36-0BDC-4609-B774-0067310366FF}" srcOrd="0" destOrd="0" presId="urn:microsoft.com/office/officeart/2009/3/layout/StepUpProcess"/>
    <dgm:cxn modelId="{BCC4738B-59F1-428C-B35D-81065C80C9BE}" type="presParOf" srcId="{BD235CCF-930E-47D1-A3E5-26538CA59565}" destId="{89F95390-9A54-444C-8684-F9AE7B755F12}" srcOrd="4" destOrd="0" presId="urn:microsoft.com/office/officeart/2009/3/layout/StepUpProcess"/>
    <dgm:cxn modelId="{A42C3567-AA86-4B84-BE72-3243077D9488}" type="presParOf" srcId="{89F95390-9A54-444C-8684-F9AE7B755F12}" destId="{D10D8A1E-4A7C-4E74-9D50-A706B3390834}" srcOrd="0" destOrd="0" presId="urn:microsoft.com/office/officeart/2009/3/layout/StepUpProcess"/>
    <dgm:cxn modelId="{3F70942C-7777-4529-A5AE-0BD354B85BE7}" type="presParOf" srcId="{89F95390-9A54-444C-8684-F9AE7B755F12}" destId="{502F53D8-5F79-42AD-B7CE-90891437118A}" srcOrd="1" destOrd="0" presId="urn:microsoft.com/office/officeart/2009/3/layout/StepUpProcess"/>
    <dgm:cxn modelId="{FA3590F7-2E64-4A11-8064-6E38D7A5E19E}" type="presParOf" srcId="{89F95390-9A54-444C-8684-F9AE7B755F12}" destId="{84276C37-A528-4448-9E53-85D5411C5843}" srcOrd="2" destOrd="0" presId="urn:microsoft.com/office/officeart/2009/3/layout/StepUpProcess"/>
    <dgm:cxn modelId="{513F7462-75DA-4AEB-8F5B-425542FC8315}" type="presParOf" srcId="{BD235CCF-930E-47D1-A3E5-26538CA59565}" destId="{A407AFF5-4BFD-46CA-AE86-F12D7B97BD30}" srcOrd="5" destOrd="0" presId="urn:microsoft.com/office/officeart/2009/3/layout/StepUpProcess"/>
    <dgm:cxn modelId="{803A9E0E-E0F7-4212-AED4-BE47D6013CA4}" type="presParOf" srcId="{A407AFF5-4BFD-46CA-AE86-F12D7B97BD30}" destId="{1C1A0A43-803D-4171-85D1-7D566C76EA71}" srcOrd="0" destOrd="0" presId="urn:microsoft.com/office/officeart/2009/3/layout/StepUpProcess"/>
    <dgm:cxn modelId="{B4F44955-AED6-4665-9925-2D5020B8CA16}" type="presParOf" srcId="{BD235CCF-930E-47D1-A3E5-26538CA59565}" destId="{9E6D665D-EED7-4294-93B6-FF9D6DEF7504}" srcOrd="6" destOrd="0" presId="urn:microsoft.com/office/officeart/2009/3/layout/StepUpProcess"/>
    <dgm:cxn modelId="{C4B0DE36-D97B-4F71-8A66-DC6B13BDE384}" type="presParOf" srcId="{9E6D665D-EED7-4294-93B6-FF9D6DEF7504}" destId="{0D7D70BE-EA7E-4FB4-8C1E-1DC5382CB2E7}" srcOrd="0" destOrd="0" presId="urn:microsoft.com/office/officeart/2009/3/layout/StepUpProcess"/>
    <dgm:cxn modelId="{D1724AEF-1D8F-4083-BD6B-C30740D7E9C6}" type="presParOf" srcId="{9E6D665D-EED7-4294-93B6-FF9D6DEF7504}" destId="{35CA2860-A94D-4C1E-93E7-E107BCC910E9}" srcOrd="1" destOrd="0" presId="urn:microsoft.com/office/officeart/2009/3/layout/StepUpProcess"/>
    <dgm:cxn modelId="{80EE1722-1FED-42D3-AAC4-A8BA3153AF62}" type="presParOf" srcId="{9E6D665D-EED7-4294-93B6-FF9D6DEF7504}" destId="{43428697-BFC2-4F22-BECA-2AD356142F26}" srcOrd="2" destOrd="0" presId="urn:microsoft.com/office/officeart/2009/3/layout/StepUpProcess"/>
    <dgm:cxn modelId="{60398AF2-A068-4C29-85F4-7951690C7CDB}" type="presParOf" srcId="{BD235CCF-930E-47D1-A3E5-26538CA59565}" destId="{605E08FF-68EA-48B8-AC5E-CA915A7A8F3A}" srcOrd="7" destOrd="0" presId="urn:microsoft.com/office/officeart/2009/3/layout/StepUpProcess"/>
    <dgm:cxn modelId="{27A1D6AE-096A-4765-B678-A41B77B97CCB}" type="presParOf" srcId="{605E08FF-68EA-48B8-AC5E-CA915A7A8F3A}" destId="{413B7C01-0938-4BDD-875E-D48678D1DB2A}" srcOrd="0" destOrd="0" presId="urn:microsoft.com/office/officeart/2009/3/layout/StepUpProcess"/>
    <dgm:cxn modelId="{272EE92F-3D1A-436F-9AFE-90F8118B0983}" type="presParOf" srcId="{BD235CCF-930E-47D1-A3E5-26538CA59565}" destId="{EBA2D012-C152-4F3F-AC8E-C945B2322E1D}" srcOrd="8" destOrd="0" presId="urn:microsoft.com/office/officeart/2009/3/layout/StepUpProcess"/>
    <dgm:cxn modelId="{1A28E15D-1F7B-434A-9FEB-3E1753F4851F}" type="presParOf" srcId="{EBA2D012-C152-4F3F-AC8E-C945B2322E1D}" destId="{12E726D7-2A78-44C2-9751-DB75307AB727}" srcOrd="0" destOrd="0" presId="urn:microsoft.com/office/officeart/2009/3/layout/StepUpProcess"/>
    <dgm:cxn modelId="{AB354970-3E55-432E-97D6-7E9F3FD8D80E}" type="presParOf" srcId="{EBA2D012-C152-4F3F-AC8E-C945B2322E1D}" destId="{DEC75C74-FAF2-4672-A929-D37FF60957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DAE2-141E-42B3-88F7-5837ABF61219}">
      <dsp:nvSpPr>
        <dsp:cNvPr id="0" name=""/>
        <dsp:cNvSpPr/>
      </dsp:nvSpPr>
      <dsp:spPr>
        <a:xfrm rot="5400000">
          <a:off x="367022" y="2427718"/>
          <a:ext cx="1105334" cy="18392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781B-A247-4664-AC4C-FCCC983E0764}">
      <dsp:nvSpPr>
        <dsp:cNvPr id="0" name=""/>
        <dsp:cNvSpPr/>
      </dsp:nvSpPr>
      <dsp:spPr>
        <a:xfrm>
          <a:off x="182515" y="2977258"/>
          <a:ext cx="1660486" cy="145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 Jan 2020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effectLst/>
              <a:latin typeface="Tahoma" panose="020B0604030504040204" pitchFamily="34" charset="0"/>
              <a:cs typeface="Arial" panose="020B0604020202020204" pitchFamily="34" charset="0"/>
            </a:rPr>
            <a:t>ترشيح الخبراء </a:t>
          </a:r>
          <a:endParaRPr lang="en-US" sz="1600" kern="1200" dirty="0"/>
        </a:p>
      </dsp:txBody>
      <dsp:txXfrm>
        <a:off x="182515" y="2977258"/>
        <a:ext cx="1660486" cy="1455513"/>
      </dsp:txXfrm>
    </dsp:sp>
    <dsp:sp modelId="{A73180A4-3792-4CE2-9D2D-205789CAEA4D}">
      <dsp:nvSpPr>
        <dsp:cNvPr id="0" name=""/>
        <dsp:cNvSpPr/>
      </dsp:nvSpPr>
      <dsp:spPr>
        <a:xfrm>
          <a:off x="1529702" y="2292311"/>
          <a:ext cx="313299" cy="31329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F42E-42BF-4CA0-A071-725D26BF3E62}">
      <dsp:nvSpPr>
        <dsp:cNvPr id="0" name=""/>
        <dsp:cNvSpPr/>
      </dsp:nvSpPr>
      <dsp:spPr>
        <a:xfrm rot="5400000">
          <a:off x="2399782" y="1274969"/>
          <a:ext cx="1105334" cy="183925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6966-F97B-4900-B0B4-615526861221}">
      <dsp:nvSpPr>
        <dsp:cNvPr id="0" name=""/>
        <dsp:cNvSpPr/>
      </dsp:nvSpPr>
      <dsp:spPr>
        <a:xfrm>
          <a:off x="2158793" y="1811320"/>
          <a:ext cx="1988847" cy="2754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5"/>
              </a:solidFill>
              <a:latin typeface="Tahoma" panose="020B0604030504040204" pitchFamily="34" charset="0"/>
              <a:cs typeface="Arial" panose="020B0604020202020204" pitchFamily="34" charset="0"/>
            </a:rPr>
            <a:t>May–Dec2020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5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48</a:t>
          </a:r>
          <a:r>
            <a:rPr lang="ar-LB" sz="1600" kern="1200" dirty="0">
              <a:solidFill>
                <a:schemeClr val="accent5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خبير</a:t>
          </a:r>
          <a:endParaRPr lang="en-US" sz="1600" kern="1200" dirty="0">
            <a:solidFill>
              <a:schemeClr val="accent5"/>
            </a:solidFill>
          </a:endParaRPr>
        </a:p>
      </dsp:txBody>
      <dsp:txXfrm>
        <a:off x="2158793" y="1811320"/>
        <a:ext cx="1988847" cy="2754996"/>
      </dsp:txXfrm>
    </dsp:sp>
    <dsp:sp modelId="{0F67C8FD-298B-41D6-A4A2-06FC110EA3F3}">
      <dsp:nvSpPr>
        <dsp:cNvPr id="0" name=""/>
        <dsp:cNvSpPr/>
      </dsp:nvSpPr>
      <dsp:spPr>
        <a:xfrm>
          <a:off x="3562461" y="1139561"/>
          <a:ext cx="313299" cy="31329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8A1E-4A7C-4E74-9D50-A706B3390834}">
      <dsp:nvSpPr>
        <dsp:cNvPr id="0" name=""/>
        <dsp:cNvSpPr/>
      </dsp:nvSpPr>
      <dsp:spPr>
        <a:xfrm rot="5400000">
          <a:off x="4432541" y="771960"/>
          <a:ext cx="1105334" cy="183925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53D8-5F79-42AD-B7CE-90891437118A}">
      <dsp:nvSpPr>
        <dsp:cNvPr id="0" name=""/>
        <dsp:cNvSpPr/>
      </dsp:nvSpPr>
      <dsp:spPr>
        <a:xfrm>
          <a:off x="4248034" y="1321500"/>
          <a:ext cx="1660486" cy="145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5"/>
              </a:solidFill>
              <a:latin typeface="Tahoma" panose="020B0604030504040204" pitchFamily="34" charset="0"/>
              <a:cs typeface="Arial" panose="020B0604020202020204" pitchFamily="34" charset="0"/>
            </a:rPr>
            <a:t>May–Dec2020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solidFill>
                <a:srgbClr val="42B051"/>
              </a:solidFill>
              <a:effectLst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16 فريق</a:t>
          </a:r>
          <a:endParaRPr lang="en-US" sz="1600" kern="1200" dirty="0"/>
        </a:p>
      </dsp:txBody>
      <dsp:txXfrm>
        <a:off x="4248034" y="1321500"/>
        <a:ext cx="1660486" cy="1455513"/>
      </dsp:txXfrm>
    </dsp:sp>
    <dsp:sp modelId="{84276C37-A528-4448-9E53-85D5411C5843}">
      <dsp:nvSpPr>
        <dsp:cNvPr id="0" name=""/>
        <dsp:cNvSpPr/>
      </dsp:nvSpPr>
      <dsp:spPr>
        <a:xfrm>
          <a:off x="5595221" y="636553"/>
          <a:ext cx="313299" cy="31329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D70BE-EA7E-4FB4-8C1E-1DC5382CB2E7}">
      <dsp:nvSpPr>
        <dsp:cNvPr id="0" name=""/>
        <dsp:cNvSpPr/>
      </dsp:nvSpPr>
      <dsp:spPr>
        <a:xfrm rot="5400000">
          <a:off x="6465301" y="268952"/>
          <a:ext cx="1105334" cy="18392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A2860-A94D-4C1E-93E7-E107BCC910E9}">
      <dsp:nvSpPr>
        <dsp:cNvPr id="0" name=""/>
        <dsp:cNvSpPr/>
      </dsp:nvSpPr>
      <dsp:spPr>
        <a:xfrm>
          <a:off x="6280793" y="818492"/>
          <a:ext cx="1660486" cy="145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Dec 2020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solidFill>
                <a:schemeClr val="accent5"/>
              </a:solidFill>
            </a:rPr>
            <a:t>18 </a:t>
          </a:r>
          <a:r>
            <a:rPr lang="ar-LB" sz="1600" kern="1200" dirty="0">
              <a:solidFill>
                <a:schemeClr val="accent5"/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اجتماع</a:t>
          </a:r>
          <a:endParaRPr lang="en-US" sz="1600" kern="1200" dirty="0">
            <a:solidFill>
              <a:schemeClr val="accent5"/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8 دول: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مصر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العراق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الأردن</a:t>
          </a:r>
          <a:r>
            <a:rPr lang="en-US" sz="1600" kern="12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المغرب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فلسطين</a:t>
          </a:r>
          <a:r>
            <a:rPr lang="en-US" sz="1600" kern="1200" dirty="0">
              <a:latin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قطر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تونس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الأمارات</a:t>
          </a:r>
          <a:endParaRPr lang="en-US" sz="1600" kern="1200" dirty="0"/>
        </a:p>
      </dsp:txBody>
      <dsp:txXfrm>
        <a:off x="6280793" y="818492"/>
        <a:ext cx="1660486" cy="1455513"/>
      </dsp:txXfrm>
    </dsp:sp>
    <dsp:sp modelId="{43428697-BFC2-4F22-BECA-2AD356142F26}">
      <dsp:nvSpPr>
        <dsp:cNvPr id="0" name=""/>
        <dsp:cNvSpPr/>
      </dsp:nvSpPr>
      <dsp:spPr>
        <a:xfrm>
          <a:off x="7627980" y="133544"/>
          <a:ext cx="313299" cy="31329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726D7-2A78-44C2-9751-DB75307AB727}">
      <dsp:nvSpPr>
        <dsp:cNvPr id="0" name=""/>
        <dsp:cNvSpPr/>
      </dsp:nvSpPr>
      <dsp:spPr>
        <a:xfrm rot="5400000">
          <a:off x="8498060" y="-228859"/>
          <a:ext cx="1105334" cy="18392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5C74-FAF2-4672-A929-D37FF609574D}">
      <dsp:nvSpPr>
        <dsp:cNvPr id="0" name=""/>
        <dsp:cNvSpPr/>
      </dsp:nvSpPr>
      <dsp:spPr>
        <a:xfrm>
          <a:off x="8257080" y="325876"/>
          <a:ext cx="1773432" cy="144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Jan 2021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solidFill>
                <a:srgbClr val="42B051"/>
              </a:solidFill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rPr>
            <a:t>7 معاجم جديدة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الزراعة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مصايد الأسماك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المياه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إحصاءات الاشخاص ذوي الاعاقة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الصحة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العمالة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>
              <a:latin typeface="Tahoma" panose="020B0604030504040204" pitchFamily="34" charset="0"/>
              <a:cs typeface="Arial" panose="020B0604020202020204" pitchFamily="34" charset="0"/>
            </a:rPr>
            <a:t>السكان</a:t>
          </a:r>
          <a:endParaRPr lang="en-US" sz="1600" kern="1200" dirty="0"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8257080" y="325876"/>
        <a:ext cx="1773432" cy="144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30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7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44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FD91-379D-40ED-98D2-806B676EE2E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F9BB23-20C5-494C-ACC8-A5AF3D3A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1DB4-442C-42D4-BB00-E9C24A2B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794" y="1609296"/>
            <a:ext cx="7693844" cy="3216703"/>
          </a:xfrm>
        </p:spPr>
        <p:txBody>
          <a:bodyPr anchor="ctr">
            <a:noAutofit/>
          </a:bodyPr>
          <a:lstStyle/>
          <a:p>
            <a:pPr rtl="1"/>
            <a:r>
              <a:rPr lang="ar-LB" sz="6000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اجتماع الخبراء الإقليمي حول المعايير الإحصائية العربية</a:t>
            </a:r>
            <a:endParaRPr lang="en-US" sz="6000" dirty="0">
              <a:solidFill>
                <a:schemeClr val="accent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F6E59-7D70-4AD4-BB64-036722F5D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4492925"/>
            <a:ext cx="6730518" cy="424515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8 شباط</a:t>
            </a:r>
            <a:r>
              <a:rPr lang="ar-LB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/فبراير2021 – الساعة العاشرة صباحاً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8AF1BF1-E85A-4174-82E9-E1756014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" y="5589824"/>
            <a:ext cx="3280613" cy="11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32D007-95A0-495D-9131-51AD7807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692" y="1320800"/>
            <a:ext cx="3107184" cy="3593851"/>
          </a:xfrm>
        </p:spPr>
        <p:txBody>
          <a:bodyPr>
            <a:noAutofit/>
          </a:bodyPr>
          <a:lstStyle/>
          <a:p>
            <a:pPr algn="r" rtl="1"/>
            <a:r>
              <a:rPr lang="ar-LB" sz="22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إجمالي 20 </a:t>
            </a:r>
            <a:r>
              <a:rPr lang="ar-LB" sz="220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معجم باللغتين </a:t>
            </a:r>
            <a:r>
              <a:rPr lang="ar-LB" sz="22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الإنجليزية والعربية</a:t>
            </a:r>
          </a:p>
          <a:p>
            <a:pPr algn="r" rtl="1"/>
            <a:endParaRPr lang="en-GB" sz="22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/>
            <a:r>
              <a:rPr lang="ar-LB" sz="22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تمت مراجعة وادخال أكثر من 11000 مصطلح وتعريف جديد</a:t>
            </a:r>
          </a:p>
          <a:p>
            <a:pPr algn="r" rtl="1"/>
            <a:endParaRPr lang="ar-LB" sz="22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/>
            <a:r>
              <a:rPr lang="ar-LB" sz="22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المعاجم هي وثائق حية يتم العمل على تحسينها وتطويرها بالتعاون مع البلدان الأعضاء</a:t>
            </a:r>
            <a:endParaRPr lang="en-US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47A071-6314-408A-A094-76AB24B2F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9913"/>
              </p:ext>
            </p:extLst>
          </p:nvPr>
        </p:nvGraphicFramePr>
        <p:xfrm>
          <a:off x="334540" y="114282"/>
          <a:ext cx="7627028" cy="658817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71152">
                  <a:extLst>
                    <a:ext uri="{9D8B030D-6E8A-4147-A177-3AD203B41FA5}">
                      <a16:colId xmlns:a16="http://schemas.microsoft.com/office/drawing/2014/main" val="343353131"/>
                    </a:ext>
                  </a:extLst>
                </a:gridCol>
                <a:gridCol w="1995287">
                  <a:extLst>
                    <a:ext uri="{9D8B030D-6E8A-4147-A177-3AD203B41FA5}">
                      <a16:colId xmlns:a16="http://schemas.microsoft.com/office/drawing/2014/main" val="209530643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077139471"/>
                    </a:ext>
                  </a:extLst>
                </a:gridCol>
                <a:gridCol w="1818220">
                  <a:extLst>
                    <a:ext uri="{9D8B030D-6E8A-4147-A177-3AD203B41FA5}">
                      <a16:colId xmlns:a16="http://schemas.microsoft.com/office/drawing/2014/main" val="641277669"/>
                    </a:ext>
                  </a:extLst>
                </a:gridCol>
              </a:tblGrid>
              <a:tr h="50411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1" kern="1200" cap="all" spc="6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+mn-ea"/>
                          <a:cs typeface="Simplified Arabic" panose="02020603050405020304" pitchFamily="18" charset="-78"/>
                        </a:rPr>
                        <a:t>معاجم باللغة العربية</a:t>
                      </a:r>
                      <a:endParaRPr lang="en-US" sz="1400" b="1" kern="1200" cap="all" spc="6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+mn-ea"/>
                        <a:cs typeface="Simplified Arabic" panose="02020603050405020304" pitchFamily="18" charset="-78"/>
                      </a:endParaRPr>
                    </a:p>
                  </a:txBody>
                  <a:tcPr marL="9246" marR="9246" marT="15900" marB="159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1" kern="1200" cap="all" spc="6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+mn-ea"/>
                          <a:cs typeface="Simplified Arabic" panose="02020603050405020304" pitchFamily="18" charset="-78"/>
                        </a:rPr>
                        <a:t>معاجم باللغة الإنجليزية</a:t>
                      </a:r>
                      <a:endParaRPr lang="en-US" sz="1400" b="1" kern="1200" cap="all" spc="6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+mn-ea"/>
                        <a:cs typeface="Simplified Arabic" panose="02020603050405020304" pitchFamily="18" charset="-78"/>
                      </a:endParaRPr>
                    </a:p>
                  </a:txBody>
                  <a:tcPr marL="9246" marR="9246" marT="15900" marB="159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1" cap="all" spc="6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عدد المصطلحات الجديدة التي تمت مراجعتها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15900" marB="159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1" kern="1200" cap="all" spc="6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+mn-ea"/>
                          <a:cs typeface="Simplified Arabic" panose="02020603050405020304" pitchFamily="18" charset="-78"/>
                        </a:rPr>
                        <a:t>العدد الإجمالي للمصطلحات</a:t>
                      </a:r>
                      <a:endParaRPr lang="en-US" sz="1400" b="1" kern="1200" cap="all" spc="6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+mn-ea"/>
                        <a:cs typeface="Simplified Arabic" panose="02020603050405020304" pitchFamily="18" charset="-78"/>
                      </a:endParaRPr>
                    </a:p>
                  </a:txBody>
                  <a:tcPr marL="9246" marR="9246" marT="15900" marB="159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41246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إحصاءات الزراعة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Agriculture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3056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3056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1578259807"/>
                  </a:ext>
                </a:extLst>
              </a:tr>
              <a:tr h="27751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إحصاءات الاشخاص ذوي الاعاقة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Disability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131080224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الإحصاءات الاقتصادية والحسابات القومية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Economic and National Accounts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862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216010898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التعليم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78716645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الطاقة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054832551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البيئة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885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1861234520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التجارة الدولية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External/ International Trade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258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2541003409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إحصاءات المالية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1439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2969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752882857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مصايد الأسماك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Fishery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1939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1939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2161271990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النوع الاجتماعي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595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595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1658972996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الصحة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2889847302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تكنولوجيا المعلومات والاتصالات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ICT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968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1059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6029402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الصناعة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Industry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395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4069682595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العمالة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257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257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813058477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السكان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Population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extLst>
                  <a:ext uri="{0D108BD9-81ED-4DB2-BD59-A6C34878D82A}">
                    <a16:rowId xmlns:a16="http://schemas.microsoft.com/office/drawing/2014/main" val="3941656192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إحصاءات النقل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Transport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939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1263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249051904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إحصاءات المياه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419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419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723946665"/>
                  </a:ext>
                </a:extLst>
              </a:tr>
              <a:tr h="32999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 </a:t>
                      </a:r>
                      <a:r>
                        <a:rPr lang="ar-LB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الجودة الإحصائية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Statistical Quality 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ar-SA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3877307207"/>
                  </a:ext>
                </a:extLst>
              </a:tr>
              <a:tr h="32999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Calibri" panose="020F0502020204030204" pitchFamily="34" charset="0"/>
                          <a:cs typeface="Simplified Arabic" panose="02020603050405020304" pitchFamily="18" charset="-78"/>
                        </a:rPr>
                        <a:t>البيانات الوصفية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Metadata</a:t>
                      </a: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1499</a:t>
                      </a: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861911908"/>
                  </a:ext>
                </a:extLst>
              </a:tr>
              <a:tr h="44056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b="0" cap="none" spc="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Calibri" panose="020F0502020204030204" pitchFamily="34" charset="0"/>
                          <a:cs typeface="Simplified Arabic" panose="02020603050405020304" pitchFamily="18" charset="-78"/>
                        </a:rPr>
                        <a:t>السجل الإحصائي للمؤسسات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 Business Registry</a:t>
                      </a:r>
                    </a:p>
                  </a:txBody>
                  <a:tcPr marL="9246" marR="9246" marT="0" marB="1590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246" marR="9246" marT="0" marB="15900" anchor="ctr"/>
                </a:tc>
                <a:extLst>
                  <a:ext uri="{0D108BD9-81ED-4DB2-BD59-A6C34878D82A}">
                    <a16:rowId xmlns:a16="http://schemas.microsoft.com/office/drawing/2014/main" val="670952002"/>
                  </a:ext>
                </a:extLst>
              </a:tr>
              <a:tr h="2247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 number of Terms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ar-SA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579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16979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46" marR="9246" marT="0" marB="1590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9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7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C1933-B32F-44DA-8334-4CEDA7BE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39" y="588964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https://www.unescwa.org/sub-site/statistics-information-portal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31409F-2692-4D9D-8A5C-FF96469B1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11" y="3943212"/>
            <a:ext cx="3465365" cy="280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595D1-DA82-4B94-B862-6FF7AC9C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809" y="3966362"/>
            <a:ext cx="3012416" cy="280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4C7AB8-D4BB-449C-860D-04D00283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12" y="91151"/>
            <a:ext cx="6684114" cy="365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03C7A81-E543-49E3-A5AC-2D5069BC8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48"/>
            <a:ext cx="2299317" cy="7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1AA94-B87A-4F14-8B41-B60B334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17" y="433783"/>
            <a:ext cx="8512278" cy="6424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5305AC-BFF5-4820-AF27-9F5A4CDBB7FE}"/>
              </a:ext>
            </a:extLst>
          </p:cNvPr>
          <p:cNvSpPr/>
          <p:nvPr/>
        </p:nvSpPr>
        <p:spPr>
          <a:xfrm>
            <a:off x="389817" y="20714"/>
            <a:ext cx="415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https://www.unescwa.org/sd-glossary</a:t>
            </a:r>
          </a:p>
        </p:txBody>
      </p:sp>
    </p:spTree>
    <p:extLst>
      <p:ext uri="{BB962C8B-B14F-4D97-AF65-F5344CB8AC3E}">
        <p14:creationId xmlns:p14="http://schemas.microsoft.com/office/powerpoint/2010/main" val="228169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65360-14BD-4588-848D-B2E7D569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52" y="528320"/>
            <a:ext cx="4432147" cy="1490755"/>
          </a:xfrm>
        </p:spPr>
        <p:txBody>
          <a:bodyPr anchor="ctr">
            <a:normAutofit/>
          </a:bodyPr>
          <a:lstStyle/>
          <a:p>
            <a:pPr algn="r" rtl="1"/>
            <a:r>
              <a:rPr lang="ar-LB" sz="3300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دليل البيانات الوصفية لأهداف التنمية المستدامة</a:t>
            </a:r>
            <a:endParaRPr lang="en-US" sz="3300" dirty="0">
              <a:solidFill>
                <a:schemeClr val="accent1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D427-1C06-444B-A16F-60EACFED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52" y="2160589"/>
            <a:ext cx="4203045" cy="3809389"/>
          </a:xfrm>
        </p:spPr>
        <p:txBody>
          <a:bodyPr>
            <a:noAutofit/>
          </a:bodyPr>
          <a:lstStyle/>
          <a:p>
            <a:pPr algn="r" rtl="1"/>
            <a:r>
              <a:rPr lang="ar-LB" sz="2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تتضمن 240 بيان وصفي لمؤشرات أهداف التنمية المستدامة باللغة العربية</a:t>
            </a: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إطار أهداف التنمية المستدامة </a:t>
            </a: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نقاط الاتصال لكل مؤشر</a:t>
            </a: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موارد أخرى</a:t>
            </a:r>
          </a:p>
          <a:p>
            <a:pPr algn="r" rtl="1"/>
            <a:endParaRPr lang="ar-LB" sz="20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ar-LB" sz="20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الرابط الإلكتروني:</a:t>
            </a:r>
            <a:endParaRPr lang="en-US" sz="20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https://www.escwa.org/sdg-ebook-metadata-ar</a:t>
            </a:r>
            <a:endParaRPr lang="ar-LB" sz="16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601B2021-33A0-429C-AA13-CB219695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16" y="1157934"/>
            <a:ext cx="5589764" cy="498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3" name="Picture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1580908-2AF1-4703-858B-7078892AA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48"/>
            <a:ext cx="2299317" cy="7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429BA4-06B4-4196-95F1-6D20BD328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57629"/>
              </p:ext>
            </p:extLst>
          </p:nvPr>
        </p:nvGraphicFramePr>
        <p:xfrm>
          <a:off x="1521143" y="849948"/>
          <a:ext cx="7490123" cy="73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401">
                  <a:extLst>
                    <a:ext uri="{9D8B030D-6E8A-4147-A177-3AD203B41FA5}">
                      <a16:colId xmlns:a16="http://schemas.microsoft.com/office/drawing/2014/main" val="394575052"/>
                    </a:ext>
                  </a:extLst>
                </a:gridCol>
                <a:gridCol w="2109722">
                  <a:extLst>
                    <a:ext uri="{9D8B030D-6E8A-4147-A177-3AD203B41FA5}">
                      <a16:colId xmlns:a16="http://schemas.microsoft.com/office/drawing/2014/main" val="161831768"/>
                    </a:ext>
                  </a:extLst>
                </a:gridCol>
              </a:tblGrid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مناقشة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10:20-10:45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6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5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9987-C2C0-4BBF-B98D-ED0A41E5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الجلسة الثانية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874E4-879D-4B2A-8B1C-4EAFD41F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10034"/>
            <a:ext cx="8334586" cy="3880773"/>
          </a:xfrm>
        </p:spPr>
        <p:txBody>
          <a:bodyPr/>
          <a:lstStyle/>
          <a:p>
            <a:pPr algn="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عقد اجتماع لأصحاب المصلحة على المستوى الإقليمي لتبادل نتائج فرق العمل ومناقشة البيئة التشريعية وخريطة الطريق لإعطاء الطابع الرسمي على استخدام المصطلحات المعيارية في البلدان العربية.</a:t>
            </a:r>
          </a:p>
          <a:p>
            <a:pPr algn="r" rtl="1"/>
            <a:endParaRPr lang="ar-LB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E46EB25-48E2-4E7F-BB58-F2CFB5751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0156"/>
              </p:ext>
            </p:extLst>
          </p:nvPr>
        </p:nvGraphicFramePr>
        <p:xfrm>
          <a:off x="819376" y="1388863"/>
          <a:ext cx="8454626" cy="83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4626">
                  <a:extLst>
                    <a:ext uri="{9D8B030D-6E8A-4147-A177-3AD203B41FA5}">
                      <a16:colId xmlns:a16="http://schemas.microsoft.com/office/drawing/2014/main" val="544802597"/>
                    </a:ext>
                  </a:extLst>
                </a:gridCol>
              </a:tblGrid>
              <a:tr h="833515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تطبيق المعايير الإحصائية على المستوى الوطني، والإقليمي، والعالمي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42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2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A975BFA-D8FA-4EFF-AD48-404349AD4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698466"/>
              </p:ext>
            </p:extLst>
          </p:nvPr>
        </p:nvGraphicFramePr>
        <p:xfrm>
          <a:off x="1177603" y="1220107"/>
          <a:ext cx="8022255" cy="83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255">
                  <a:extLst>
                    <a:ext uri="{9D8B030D-6E8A-4147-A177-3AD203B41FA5}">
                      <a16:colId xmlns:a16="http://schemas.microsoft.com/office/drawing/2014/main" val="544802597"/>
                    </a:ext>
                  </a:extLst>
                </a:gridCol>
              </a:tblGrid>
              <a:tr h="833515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الاستنتاجات والتوصيات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3276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37C3A96-0296-4400-BC0B-6F443AD7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0" y="281126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ar-LB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الجلسة الثالثة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95CB4-B922-4FC9-A3D6-775F110C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10034"/>
            <a:ext cx="8334586" cy="3880773"/>
          </a:xfrm>
        </p:spPr>
        <p:txBody>
          <a:bodyPr/>
          <a:lstStyle/>
          <a:p>
            <a:pPr algn="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النتائج النهائية لقائمة المصطلحات الإحصائية العربية الشاملة الى اللجنة الإحصائية الرابعة عشر للمصادقة عليها</a:t>
            </a: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9987-C2C0-4BBF-B98D-ED0A41E5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0" y="281126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ar-LB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الجلسة الثالثة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E46EB25-48E2-4E7F-BB58-F2CFB5751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463393"/>
              </p:ext>
            </p:extLst>
          </p:nvPr>
        </p:nvGraphicFramePr>
        <p:xfrm>
          <a:off x="1177603" y="1220107"/>
          <a:ext cx="8022255" cy="83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255">
                  <a:extLst>
                    <a:ext uri="{9D8B030D-6E8A-4147-A177-3AD203B41FA5}">
                      <a16:colId xmlns:a16="http://schemas.microsoft.com/office/drawing/2014/main" val="544802597"/>
                    </a:ext>
                  </a:extLst>
                </a:gridCol>
              </a:tblGrid>
              <a:tr h="833515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الاستنتاجات والتوصيات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32767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942B82A-BE4A-455A-B353-A1827EE9B5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1677" y="2174054"/>
            <a:ext cx="8131683" cy="45910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توصيات الدول: </a:t>
            </a:r>
            <a:endParaRPr lang="en-GB" altLang="en-US" sz="2000" dirty="0">
              <a:solidFill>
                <a:srgbClr val="202124"/>
              </a:solidFill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يدعو الاجتماع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اللجنة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الإحصائية للإسكوا الى المصادقة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على المعايير الإحصائية العربية للمعاجم والبيانات الوصفية التي نشرتها الإسكوا بالتعاون مع الدول الأعضاء</a:t>
            </a:r>
            <a:endParaRPr kumimoji="0" lang="ar-LB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LB" altLang="en-US" sz="2000" dirty="0">
              <a:solidFill>
                <a:srgbClr val="202124"/>
              </a:solidFill>
              <a:latin typeface="Google Sans"/>
              <a:cs typeface="Arial" panose="020B0604020202020204" pitchFamily="34" charset="0"/>
            </a:endParaRPr>
          </a:p>
          <a:p>
            <a:pPr marL="0" lv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ي</a:t>
            </a:r>
            <a:r>
              <a:rPr kumimoji="0" lang="ar-SA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دعو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الاجتماع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جميع الدول الأعضاء إلى لعب دور رائد في نشر</a:t>
            </a:r>
            <a:r>
              <a:rPr lang="ar-SA" altLang="en-US" sz="20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 المعايير الإحصائية العربية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وتطوير قدرات النظم الإحصائية الوطنية للارتقاء بإنتاج 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مؤشرات </a:t>
            </a:r>
            <a:r>
              <a:rPr kumimoji="0" lang="ar-SA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التنم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و</a:t>
            </a:r>
            <a:r>
              <a:rPr kumimoji="0" lang="ar-SA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ية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الرئيسية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و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خاصة 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مؤشرات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أهداف التنمية المستدامة.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202124"/>
              </a:solidFill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LB" altLang="en-US" sz="20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ي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طلب 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الاجتماع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من الإسكوا أن تضطلع بدور ريادي في نشر المصطلحات الإحصائية العربية على المستويين الإقليمي والعالمي.</a:t>
            </a:r>
            <a:endParaRPr kumimoji="0" lang="ar-LB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LB" altLang="en-US" sz="2000" dirty="0">
              <a:solidFill>
                <a:srgbClr val="202124"/>
              </a:solidFill>
              <a:latin typeface="Google Sans"/>
              <a:cs typeface="Arial" panose="020B0604020202020204" pitchFamily="34" charset="0"/>
            </a:endParaRPr>
          </a:p>
          <a:p>
            <a:pPr marL="0" lvl="0" indent="0" algn="r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كما </a:t>
            </a:r>
            <a:r>
              <a:rPr kumimoji="0" lang="ar-LB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ي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طلب </a:t>
            </a:r>
            <a:r>
              <a:rPr lang="ar-LB" altLang="en-US" sz="20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الاجتماع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من الإسكوا دعم الجهود الوطنية لتنمية القدرات لتوسيع نطاق إنتاج أهداف التنمية المستدامة وتدفق البيانات من النظم الإحصائية الوطنية إلى قاعدة بيانات أهداف التنمية المستدامة العالمية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3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4106FB-DCB0-41D1-8441-CF0C79E2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3" y="1167795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LB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شكراً لكم جميعاً على مساهماتكم القيمة</a:t>
            </a:r>
            <a:endParaRPr lang="en-US" sz="5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83EFC511-A715-4B95-B935-3E791C66F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0845" y="1187308"/>
            <a:ext cx="3765692" cy="3765692"/>
          </a:xfrm>
          <a:prstGeom prst="rect">
            <a:avLst/>
          </a:prstGeom>
        </p:spPr>
      </p:pic>
      <p:pic>
        <p:nvPicPr>
          <p:cNvPr id="17" name="Picture 1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2F47B68-E819-4751-94EC-90DB7E529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48"/>
            <a:ext cx="2299317" cy="7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42EC-4CC0-4C7D-9263-6B42931C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0104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ar-LB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برنامج العمل</a:t>
            </a:r>
            <a:endParaRPr lang="en-US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CDFFCD-0A6E-4DA4-947A-2C06522A1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68646"/>
              </p:ext>
            </p:extLst>
          </p:nvPr>
        </p:nvGraphicFramePr>
        <p:xfrm>
          <a:off x="1085706" y="1168825"/>
          <a:ext cx="7490123" cy="452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401">
                  <a:extLst>
                    <a:ext uri="{9D8B030D-6E8A-4147-A177-3AD203B41FA5}">
                      <a16:colId xmlns:a16="http://schemas.microsoft.com/office/drawing/2014/main" val="544802597"/>
                    </a:ext>
                  </a:extLst>
                </a:gridCol>
                <a:gridCol w="2109722">
                  <a:extLst>
                    <a:ext uri="{9D8B030D-6E8A-4147-A177-3AD203B41FA5}">
                      <a16:colId xmlns:a16="http://schemas.microsoft.com/office/drawing/2014/main" val="4245352780"/>
                    </a:ext>
                  </a:extLst>
                </a:gridCol>
              </a:tblGrid>
              <a:tr h="739478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32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الوقت</a:t>
                      </a:r>
                      <a:endParaRPr lang="en-US" sz="32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643860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افتتاح وترحيب بالمشاركين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10:00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634672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تقديم الاسكوا حول المشروع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10:10-10:20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884901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مناقشة 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10:20-10:45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58756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تطبيق المعايير الإحصائية على المستوى الوطني، والإقليمي، والعالمي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10:45-11:00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427515"/>
                  </a:ext>
                </a:extLst>
              </a:tr>
              <a:tr h="739478">
                <a:tc>
                  <a:txBody>
                    <a:bodyPr/>
                    <a:lstStyle/>
                    <a:p>
                      <a:pPr algn="r" rtl="1"/>
                      <a:r>
                        <a:rPr lang="ar-LB" sz="2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الاستنتاجات والتوصيات</a:t>
                      </a:r>
                      <a:endParaRPr lang="en-US" sz="2400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dirty="0"/>
                        <a:t>11:00-11:30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327675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1D8249E-A125-4BA7-8F66-F862B743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399"/>
            <a:ext cx="2547891" cy="8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1DB4-442C-42D4-BB00-E9C24A2B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274" y="2004838"/>
            <a:ext cx="7693844" cy="2875534"/>
          </a:xfrm>
        </p:spPr>
        <p:txBody>
          <a:bodyPr anchor="ctr">
            <a:noAutofit/>
          </a:bodyPr>
          <a:lstStyle/>
          <a:p>
            <a:pPr rtl="1"/>
            <a:r>
              <a:rPr lang="ar-LB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مشروع دعم الدول الأعضاء في الإسكوا </a:t>
            </a:r>
            <a:br>
              <a:rPr lang="ar-LB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تبني وتطبيق المعايير الإحصائية باللغة العربية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F6E59-7D70-4AD4-BB64-036722F5D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942" y="4853162"/>
            <a:ext cx="4335468" cy="1096899"/>
          </a:xfrm>
        </p:spPr>
        <p:txBody>
          <a:bodyPr>
            <a:normAutofit/>
          </a:bodyPr>
          <a:lstStyle/>
          <a:p>
            <a:pPr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‘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8AF1BF1-E85A-4174-82E9-E1756014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0" y="5469032"/>
            <a:ext cx="3280613" cy="11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0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350AC-DCC6-49AD-B9A0-790EE0B1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494" y="1659402"/>
            <a:ext cx="3152773" cy="3057525"/>
          </a:xfrm>
        </p:spPr>
        <p:txBody>
          <a:bodyPr>
            <a:normAutofit/>
          </a:bodyPr>
          <a:lstStyle/>
          <a:p>
            <a:pPr algn="ctr"/>
            <a:br>
              <a:rPr lang="ar-LB" dirty="0"/>
            </a:br>
            <a:br>
              <a:rPr lang="ar-LB" dirty="0"/>
            </a:br>
            <a:r>
              <a:rPr lang="ar-LB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الخلفية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9D52-4A82-45C9-8FC9-24624518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6" y="1559099"/>
            <a:ext cx="7814818" cy="3657600"/>
          </a:xfrm>
        </p:spPr>
        <p:txBody>
          <a:bodyPr>
            <a:normAutofit fontScale="92500"/>
          </a:bodyPr>
          <a:lstStyle/>
          <a:p>
            <a:pPr algn="r" rtl="1"/>
            <a:r>
              <a:rPr lang="ar-LB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مشروع ينفذ تحت مظلة حساب التنمية الحادي عشر حول ’ دعم الدول الأعضاء في الإسكوا في تبني وتطبيق المعايير الإحصائية العربية‘ 2020-2022</a:t>
            </a:r>
          </a:p>
          <a:p>
            <a:pPr algn="r" rtl="1"/>
            <a:endParaRPr lang="ar-LB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أدى عدم توفر معايير موحدة للمصطلحات العلمية في اللغة العربية إلى ترك فجوة وعقبات كبيرة في جمع البيانات وإمكانية مقارنتها والاستفادة منها في قضايا التنمية.</a:t>
            </a:r>
          </a:p>
          <a:p>
            <a:pPr algn="r" rtl="1"/>
            <a:endParaRPr lang="ar-LB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قامت الإسكوا، بالتعاون مع المكاتب الإحصائية الوطنية وبدعم من منظمة التعاون الاقتصادي والتنمية، بجمع معاجم إحصائية في 13 </a:t>
            </a:r>
            <a:r>
              <a:rPr lang="ar-LB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إختصاص</a:t>
            </a:r>
            <a:r>
              <a:rPr lang="ar-LB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بهدف تطوير معجم شامل موحد للمصطلحات العلمية التي تفتقر لها المنطقة. 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0D59AC-E81D-415D-8E95-332E313D2647}"/>
              </a:ext>
            </a:extLst>
          </p:cNvPr>
          <p:cNvCxnSpPr/>
          <p:nvPr/>
        </p:nvCxnSpPr>
        <p:spPr>
          <a:xfrm>
            <a:off x="8771047" y="1191846"/>
            <a:ext cx="0" cy="4190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80B1FDE-B6A3-405C-88DB-CB34417C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399"/>
            <a:ext cx="2547891" cy="8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9D52-4A82-45C9-8FC9-24624518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96" y="1885672"/>
            <a:ext cx="8018722" cy="3861786"/>
          </a:xfrm>
        </p:spPr>
        <p:txBody>
          <a:bodyPr>
            <a:normAutofit/>
          </a:bodyPr>
          <a:lstStyle/>
          <a:p>
            <a:pPr algn="r" rtl="1"/>
            <a:r>
              <a:rPr lang="ar-LB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معالجة نقص في البيانات والمعلومات ونشرها بطريقة معيارية</a:t>
            </a:r>
          </a:p>
          <a:p>
            <a:pPr algn="r" rtl="1"/>
            <a:endParaRPr lang="ar-LB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إجراء تشاور ثاني بين الإسكوا وخبراء مختصين من الدول الاعضاء لتوحيد وترسيخ الاتفاق على ترجمة المصطلحات والمعايير الإحصائية.</a:t>
            </a:r>
          </a:p>
          <a:p>
            <a:pPr marL="0" indent="0" algn="r" rtl="1">
              <a:buNone/>
            </a:pPr>
            <a:endParaRPr lang="ar-LB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نشر واعتماد المعايير الإحصائية العربية على المستويات الوطنية والإقليمية والدولية.</a:t>
            </a:r>
            <a:endParaRPr lang="en-US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B25DCE-C2A1-4368-B2C7-012313AA87D5}"/>
              </a:ext>
            </a:extLst>
          </p:cNvPr>
          <p:cNvSpPr txBox="1">
            <a:spLocks/>
          </p:cNvSpPr>
          <p:nvPr/>
        </p:nvSpPr>
        <p:spPr>
          <a:xfrm>
            <a:off x="8590494" y="1706879"/>
            <a:ext cx="3152773" cy="305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ar-LB" dirty="0"/>
            </a:br>
            <a:br>
              <a:rPr lang="ar-LB" dirty="0"/>
            </a:br>
            <a:r>
              <a:rPr lang="ar-LB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الهدف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CD86F-94D4-4852-8912-0E37E3390B8D}"/>
              </a:ext>
            </a:extLst>
          </p:cNvPr>
          <p:cNvCxnSpPr/>
          <p:nvPr/>
        </p:nvCxnSpPr>
        <p:spPr>
          <a:xfrm>
            <a:off x="8771047" y="1239323"/>
            <a:ext cx="0" cy="4190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0BCA5AE-6DC8-44EF-948C-ADEF3452D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5828762"/>
            <a:ext cx="2547891" cy="8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129472-A80D-41E1-BD37-B36FC523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608" y="791090"/>
            <a:ext cx="7687173" cy="5843390"/>
          </a:xfrm>
        </p:spPr>
        <p:txBody>
          <a:bodyPr>
            <a:noAutofit/>
          </a:bodyPr>
          <a:lstStyle/>
          <a:p>
            <a:pPr algn="r" rtl="1"/>
            <a:endParaRPr lang="ar-LB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دعوة الدول الى ترشيح خبراء في مجالات امتيازهم للعمل كمستشارين للمشروع بعد أعقاب انعقاد الدورة الثالثة عشرة للجنة الإحصائية للإسكوا.</a:t>
            </a:r>
          </a:p>
          <a:p>
            <a:pPr algn="r" rtl="1"/>
            <a:endParaRPr lang="ar-LB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تشكيل فرق عمل، تتألف من 3 إلى 5 أعضاء، في كل مجال لإجراء التشاور والتحقق من المصطلحات والمفاهيم الخاصة لمختلف المعاجم الإحصائية العربية واستكمالها.</a:t>
            </a:r>
          </a:p>
          <a:p>
            <a:pPr algn="r" rtl="1"/>
            <a:endParaRPr lang="ar-LB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عقد اجتماع لأصحاب المصلحة على المستوى الإقليمي لتبادل نتائج فرق العمل ومناقشة البيئة التشريعية وخريطة الطريق لإعطاء الطابع الرسمي على استخدام المصطلحات المعيارية في البلدان العربية.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LB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تقديم النتائج النهائية لقائمة المصطلحات الإحصائية العربية الشاملة الى اللجنة الإحصائية الرابعة عشر للمصادقة عليها</a:t>
            </a:r>
          </a:p>
          <a:p>
            <a:pPr algn="r" rtl="1"/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DFDBD5-969A-4218-9180-C8802B690712}"/>
              </a:ext>
            </a:extLst>
          </p:cNvPr>
          <p:cNvSpPr txBox="1">
            <a:spLocks/>
          </p:cNvSpPr>
          <p:nvPr/>
        </p:nvSpPr>
        <p:spPr>
          <a:xfrm>
            <a:off x="8590493" y="1790176"/>
            <a:ext cx="3152773" cy="305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ar-LB" dirty="0"/>
            </a:br>
            <a:br>
              <a:rPr lang="ar-LB" dirty="0"/>
            </a:br>
            <a:r>
              <a:rPr lang="ar-LB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الاستراتيجية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62F7B6-57ED-44C5-A8B7-D6B5FC2E2B6C}"/>
              </a:ext>
            </a:extLst>
          </p:cNvPr>
          <p:cNvCxnSpPr/>
          <p:nvPr/>
        </p:nvCxnSpPr>
        <p:spPr>
          <a:xfrm>
            <a:off x="8771046" y="1322620"/>
            <a:ext cx="0" cy="4190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1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0C18-2FB8-49D3-A195-08E8C4EC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551" y="179034"/>
            <a:ext cx="8596668" cy="1320800"/>
          </a:xfrm>
        </p:spPr>
        <p:txBody>
          <a:bodyPr/>
          <a:lstStyle/>
          <a:p>
            <a:pPr algn="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الجدول الزمني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9334FA-CB4E-4148-A337-FB552EE29C03}"/>
              </a:ext>
            </a:extLst>
          </p:cNvPr>
          <p:cNvCxnSpPr>
            <a:cxnSpLocks/>
          </p:cNvCxnSpPr>
          <p:nvPr/>
        </p:nvCxnSpPr>
        <p:spPr>
          <a:xfrm>
            <a:off x="840622" y="6360581"/>
            <a:ext cx="10345537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71BA3D-0E85-4E52-852B-C35EBE3778AC}"/>
              </a:ext>
            </a:extLst>
          </p:cNvPr>
          <p:cNvSpPr txBox="1"/>
          <p:nvPr/>
        </p:nvSpPr>
        <p:spPr>
          <a:xfrm>
            <a:off x="2479239" y="5806656"/>
            <a:ext cx="706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ترجمة البيانات الوصفية لمؤشرات أهداف التنمية المستدامة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17D8939-598C-41B3-9BDB-DC2D81690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23813"/>
              </p:ext>
            </p:extLst>
          </p:nvPr>
        </p:nvGraphicFramePr>
        <p:xfrm>
          <a:off x="840622" y="1148080"/>
          <a:ext cx="10030577" cy="456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1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4B6D5-A429-4EE7-9B3B-02D38367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396" y="0"/>
            <a:ext cx="5498361" cy="98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الاجتماعات الافتراضية- مثال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84E53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A84AD7-D174-4B29-A543-2B796C79B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r="20380" b="4814"/>
          <a:stretch/>
        </p:blipFill>
        <p:spPr>
          <a:xfrm>
            <a:off x="1778576" y="846179"/>
            <a:ext cx="8634847" cy="5039248"/>
          </a:xfrm>
          <a:prstGeom prst="rect">
            <a:avLst/>
          </a:prstGeom>
        </p:spPr>
      </p:pic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C065C05-D088-4BDE-BD75-9BF39895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811"/>
            <a:ext cx="2361460" cy="8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84E53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CFEC3491-0187-4ECD-9C7B-7A123B51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8517" b="5349"/>
          <a:stretch/>
        </p:blipFill>
        <p:spPr>
          <a:xfrm>
            <a:off x="2433591" y="267070"/>
            <a:ext cx="7157450" cy="63238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A670D9B-820C-4187-A80A-99B883CB131A}"/>
              </a:ext>
            </a:extLst>
          </p:cNvPr>
          <p:cNvSpPr txBox="1">
            <a:spLocks/>
          </p:cNvSpPr>
          <p:nvPr/>
        </p:nvSpPr>
        <p:spPr>
          <a:xfrm>
            <a:off x="8091749" y="52971"/>
            <a:ext cx="549836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المعاجم - مثال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7839DCD-3282-4186-B470-9518D4A3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48"/>
            <a:ext cx="2299317" cy="7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4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462</TotalTime>
  <Words>740</Words>
  <Application>Microsoft Office PowerPoint</Application>
  <PresentationFormat>Widescreen</PresentationFormat>
  <Paragraphs>189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Google Sans</vt:lpstr>
      <vt:lpstr>Simplified Arabic</vt:lpstr>
      <vt:lpstr>Tahoma</vt:lpstr>
      <vt:lpstr>Trebuchet MS</vt:lpstr>
      <vt:lpstr>Wingdings 3</vt:lpstr>
      <vt:lpstr>Facet</vt:lpstr>
      <vt:lpstr>اجتماع الخبراء الإقليمي حول المعايير الإحصائية العربية</vt:lpstr>
      <vt:lpstr>برنامج العمل</vt:lpstr>
      <vt:lpstr>مشروع دعم الدول الأعضاء في الإسكوا  في تبني وتطبيق المعايير الإحصائية باللغة العربية</vt:lpstr>
      <vt:lpstr>  الخلفية</vt:lpstr>
      <vt:lpstr>PowerPoint Presentation</vt:lpstr>
      <vt:lpstr>PowerPoint Presentation</vt:lpstr>
      <vt:lpstr>الجدول الزمني </vt:lpstr>
      <vt:lpstr>الاجتماعات الافتراضية- مثال</vt:lpstr>
      <vt:lpstr>PowerPoint Presentation</vt:lpstr>
      <vt:lpstr>PowerPoint Presentation</vt:lpstr>
      <vt:lpstr>PowerPoint Presentation</vt:lpstr>
      <vt:lpstr>PowerPoint Presentation</vt:lpstr>
      <vt:lpstr>دليل البيانات الوصفية لأهداف التنمية المستدامة</vt:lpstr>
      <vt:lpstr>PowerPoint Presentation</vt:lpstr>
      <vt:lpstr>الجلسة الثانية</vt:lpstr>
      <vt:lpstr>الجلسة الثالثة</vt:lpstr>
      <vt:lpstr>الجلسة الثالثة</vt:lpstr>
      <vt:lpstr>شكراً لكم جميعاً على مساهماتكم القيمة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Glossary Project</dc:title>
  <dc:creator>Sara Wehbe</dc:creator>
  <cp:lastModifiedBy>Sara Wehbe</cp:lastModifiedBy>
  <cp:revision>53</cp:revision>
  <dcterms:created xsi:type="dcterms:W3CDTF">2021-02-05T07:47:00Z</dcterms:created>
  <dcterms:modified xsi:type="dcterms:W3CDTF">2021-02-07T18:21:13Z</dcterms:modified>
</cp:coreProperties>
</file>