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8.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9.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0.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23"/>
  </p:notesMasterIdLst>
  <p:handoutMasterIdLst>
    <p:handoutMasterId r:id="rId24"/>
  </p:handoutMasterIdLst>
  <p:sldIdLst>
    <p:sldId id="256" r:id="rId2"/>
    <p:sldId id="290" r:id="rId3"/>
    <p:sldId id="300" r:id="rId4"/>
    <p:sldId id="326" r:id="rId5"/>
    <p:sldId id="315" r:id="rId6"/>
    <p:sldId id="316" r:id="rId7"/>
    <p:sldId id="317" r:id="rId8"/>
    <p:sldId id="327" r:id="rId9"/>
    <p:sldId id="328" r:id="rId10"/>
    <p:sldId id="318" r:id="rId11"/>
    <p:sldId id="319" r:id="rId12"/>
    <p:sldId id="320" r:id="rId13"/>
    <p:sldId id="321" r:id="rId14"/>
    <p:sldId id="260" r:id="rId15"/>
    <p:sldId id="322" r:id="rId16"/>
    <p:sldId id="323" r:id="rId17"/>
    <p:sldId id="324" r:id="rId18"/>
    <p:sldId id="325" r:id="rId19"/>
    <p:sldId id="329" r:id="rId20"/>
    <p:sldId id="314" r:id="rId21"/>
    <p:sldId id="267"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985"/>
    <a:srgbClr val="0298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27"/>
    <p:restoredTop sz="94694"/>
  </p:normalViewPr>
  <p:slideViewPr>
    <p:cSldViewPr snapToGrid="0" snapToObjects="1">
      <p:cViewPr varScale="1">
        <p:scale>
          <a:sx n="114" d="100"/>
          <a:sy n="114" d="100"/>
        </p:scale>
        <p:origin x="534" y="102"/>
      </p:cViewPr>
      <p:guideLst/>
    </p:cSldViewPr>
  </p:slideViewPr>
  <p:notesTextViewPr>
    <p:cViewPr>
      <p:scale>
        <a:sx n="1" d="1"/>
        <a:sy n="1" d="1"/>
      </p:scale>
      <p:origin x="0" y="0"/>
    </p:cViewPr>
  </p:notesTextViewPr>
  <p:notesViewPr>
    <p:cSldViewPr snapToGrid="0" snapToObjects="1">
      <p:cViewPr varScale="1">
        <p:scale>
          <a:sx n="142" d="100"/>
          <a:sy n="142" d="100"/>
        </p:scale>
        <p:origin x="583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5.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1"/>
          <c:order val="1"/>
          <c:tx>
            <c:strRef>
              <c:f>'الطرق خارج المدن S+N'!$A$4</c:f>
              <c:strCache>
                <c:ptCount val="1"/>
                <c:pt idx="0">
                  <c:v>A- منفذ وموضوع في الخدمة</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'الطرق خارج المدن S+N'!$B$1:$AG$2</c:f>
              <c:multiLvlStrCache>
                <c:ptCount val="11"/>
                <c:lvl>
                  <c:pt idx="0">
                    <c:v>نظام المعلومات الجغرافیة</c:v>
                  </c:pt>
                  <c:pt idx="1">
                    <c:v> نظام النقل الذكي</c:v>
                  </c:pt>
                  <c:pt idx="2">
                    <c:v>نظام الكتروني لإدارة الرصف (الصیانة)</c:v>
                  </c:pt>
                  <c:pt idx="3">
                    <c:v>الدفع الإلكتروني على محطات الطرق المدفوعة</c:v>
                  </c:pt>
                  <c:pt idx="4">
                    <c:v>الدفع الإلكتروني على الطرق المدفوعة دون الحاجة للتوقف</c:v>
                  </c:pt>
                  <c:pt idx="5">
                    <c:v>الكشف الأوتوماتیكي لأعطال المرور والحوادث</c:v>
                  </c:pt>
                  <c:pt idx="6">
                    <c:v>شاخصات الرسائل المتبدلة</c:v>
                  </c:pt>
                  <c:pt idx="7">
                    <c:v>شاخصات الرسائل المتبدلة المرتبطة آنیاً بحركة المرور</c:v>
                  </c:pt>
                  <c:pt idx="8">
                    <c:v>التتبع الآني لحركة المرور وإعلام السائقین</c:v>
                  </c:pt>
                  <c:pt idx="9">
                    <c:v>مركز موحد لإدارة المرور</c:v>
                  </c:pt>
                  <c:pt idx="10">
                    <c:v>الرادارات الأوتوماتیكیة لمراقبة مخالفات السرعات</c:v>
                  </c:pt>
                </c:lvl>
                <c:lvl>
                  <c:pt idx="0">
                    <c:v>1</c:v>
                  </c:pt>
                  <c:pt idx="1">
                    <c:v>2</c:v>
                  </c:pt>
                  <c:pt idx="2">
                    <c:v>3</c:v>
                  </c:pt>
                  <c:pt idx="3">
                    <c:v>4</c:v>
                  </c:pt>
                  <c:pt idx="4">
                    <c:v>5</c:v>
                  </c:pt>
                  <c:pt idx="5">
                    <c:v>6</c:v>
                  </c:pt>
                  <c:pt idx="6">
                    <c:v>7</c:v>
                  </c:pt>
                  <c:pt idx="7">
                    <c:v>8</c:v>
                  </c:pt>
                  <c:pt idx="8">
                    <c:v>9</c:v>
                  </c:pt>
                  <c:pt idx="9">
                    <c:v>10</c:v>
                  </c:pt>
                  <c:pt idx="10">
                    <c:v>11</c:v>
                  </c:pt>
                </c:lvl>
              </c:multiLvlStrCache>
              <c:extLst/>
            </c:multiLvlStrRef>
          </c:cat>
          <c:val>
            <c:numRef>
              <c:f>'الطرق خارج المدن S+N'!$B$4:$AG$4</c:f>
              <c:numCache>
                <c:formatCode>General</c:formatCode>
                <c:ptCount val="11"/>
                <c:pt idx="0">
                  <c:v>6</c:v>
                </c:pt>
                <c:pt idx="1">
                  <c:v>3</c:v>
                </c:pt>
                <c:pt idx="2">
                  <c:v>3</c:v>
                </c:pt>
                <c:pt idx="3">
                  <c:v>2</c:v>
                </c:pt>
                <c:pt idx="4">
                  <c:v>1</c:v>
                </c:pt>
                <c:pt idx="5">
                  <c:v>2</c:v>
                </c:pt>
                <c:pt idx="6">
                  <c:v>4</c:v>
                </c:pt>
                <c:pt idx="7">
                  <c:v>2</c:v>
                </c:pt>
                <c:pt idx="8">
                  <c:v>2</c:v>
                </c:pt>
                <c:pt idx="9">
                  <c:v>7</c:v>
                </c:pt>
                <c:pt idx="10">
                  <c:v>7</c:v>
                </c:pt>
              </c:numCache>
              <c:extLst/>
            </c:numRef>
          </c:val>
          <c:extLst>
            <c:ext xmlns:c16="http://schemas.microsoft.com/office/drawing/2014/chart" uri="{C3380CC4-5D6E-409C-BE32-E72D297353CC}">
              <c16:uniqueId val="{00000000-0BFF-47BD-B1BB-2230E8A67F68}"/>
            </c:ext>
          </c:extLst>
        </c:ser>
        <c:ser>
          <c:idx val="3"/>
          <c:order val="3"/>
          <c:tx>
            <c:strRef>
              <c:f>'الطرق خارج المدن S+N'!$A$6</c:f>
              <c:strCache>
                <c:ptCount val="1"/>
                <c:pt idx="0">
                  <c:v>B- قيد التنفيذ</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'الطرق خارج المدن S+N'!$B$1:$AG$2</c:f>
              <c:multiLvlStrCache>
                <c:ptCount val="11"/>
                <c:lvl>
                  <c:pt idx="0">
                    <c:v>نظام المعلومات الجغرافیة</c:v>
                  </c:pt>
                  <c:pt idx="1">
                    <c:v> نظام النقل الذكي</c:v>
                  </c:pt>
                  <c:pt idx="2">
                    <c:v>نظام الكتروني لإدارة الرصف (الصیانة)</c:v>
                  </c:pt>
                  <c:pt idx="3">
                    <c:v>الدفع الإلكتروني على محطات الطرق المدفوعة</c:v>
                  </c:pt>
                  <c:pt idx="4">
                    <c:v>الدفع الإلكتروني على الطرق المدفوعة دون الحاجة للتوقف</c:v>
                  </c:pt>
                  <c:pt idx="5">
                    <c:v>الكشف الأوتوماتیكي لأعطال المرور والحوادث</c:v>
                  </c:pt>
                  <c:pt idx="6">
                    <c:v>شاخصات الرسائل المتبدلة</c:v>
                  </c:pt>
                  <c:pt idx="7">
                    <c:v>شاخصات الرسائل المتبدلة المرتبطة آنیاً بحركة المرور</c:v>
                  </c:pt>
                  <c:pt idx="8">
                    <c:v>التتبع الآني لحركة المرور وإعلام السائقین</c:v>
                  </c:pt>
                  <c:pt idx="9">
                    <c:v>مركز موحد لإدارة المرور</c:v>
                  </c:pt>
                  <c:pt idx="10">
                    <c:v>الرادارات الأوتوماتیكیة لمراقبة مخالفات السرعات</c:v>
                  </c:pt>
                </c:lvl>
                <c:lvl>
                  <c:pt idx="0">
                    <c:v>1</c:v>
                  </c:pt>
                  <c:pt idx="1">
                    <c:v>2</c:v>
                  </c:pt>
                  <c:pt idx="2">
                    <c:v>3</c:v>
                  </c:pt>
                  <c:pt idx="3">
                    <c:v>4</c:v>
                  </c:pt>
                  <c:pt idx="4">
                    <c:v>5</c:v>
                  </c:pt>
                  <c:pt idx="5">
                    <c:v>6</c:v>
                  </c:pt>
                  <c:pt idx="6">
                    <c:v>7</c:v>
                  </c:pt>
                  <c:pt idx="7">
                    <c:v>8</c:v>
                  </c:pt>
                  <c:pt idx="8">
                    <c:v>9</c:v>
                  </c:pt>
                  <c:pt idx="9">
                    <c:v>10</c:v>
                  </c:pt>
                  <c:pt idx="10">
                    <c:v>11</c:v>
                  </c:pt>
                </c:lvl>
              </c:multiLvlStrCache>
              <c:extLst/>
            </c:multiLvlStrRef>
          </c:cat>
          <c:val>
            <c:numRef>
              <c:f>'الطرق خارج المدن S+N'!$B$6:$AG$6</c:f>
              <c:numCache>
                <c:formatCode>General</c:formatCode>
                <c:ptCount val="11"/>
                <c:pt idx="0">
                  <c:v>2</c:v>
                </c:pt>
                <c:pt idx="1">
                  <c:v>3</c:v>
                </c:pt>
                <c:pt idx="3">
                  <c:v>2</c:v>
                </c:pt>
                <c:pt idx="4">
                  <c:v>1</c:v>
                </c:pt>
                <c:pt idx="5">
                  <c:v>2</c:v>
                </c:pt>
                <c:pt idx="6">
                  <c:v>1</c:v>
                </c:pt>
                <c:pt idx="7">
                  <c:v>2</c:v>
                </c:pt>
                <c:pt idx="8">
                  <c:v>1</c:v>
                </c:pt>
                <c:pt idx="9">
                  <c:v>2</c:v>
                </c:pt>
                <c:pt idx="10">
                  <c:v>1</c:v>
                </c:pt>
              </c:numCache>
              <c:extLst/>
            </c:numRef>
          </c:val>
          <c:extLst>
            <c:ext xmlns:c16="http://schemas.microsoft.com/office/drawing/2014/chart" uri="{C3380CC4-5D6E-409C-BE32-E72D297353CC}">
              <c16:uniqueId val="{00000001-0BFF-47BD-B1BB-2230E8A67F68}"/>
            </c:ext>
          </c:extLst>
        </c:ser>
        <c:ser>
          <c:idx val="5"/>
          <c:order val="5"/>
          <c:tx>
            <c:strRef>
              <c:f>'الطرق خارج المدن S+N'!$A$8</c:f>
              <c:strCache>
                <c:ptCount val="1"/>
                <c:pt idx="0">
                  <c:v>C- قيد التصميم</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'الطرق خارج المدن S+N'!$B$1:$AG$2</c:f>
              <c:multiLvlStrCache>
                <c:ptCount val="11"/>
                <c:lvl>
                  <c:pt idx="0">
                    <c:v>نظام المعلومات الجغرافیة</c:v>
                  </c:pt>
                  <c:pt idx="1">
                    <c:v> نظام النقل الذكي</c:v>
                  </c:pt>
                  <c:pt idx="2">
                    <c:v>نظام الكتروني لإدارة الرصف (الصیانة)</c:v>
                  </c:pt>
                  <c:pt idx="3">
                    <c:v>الدفع الإلكتروني على محطات الطرق المدفوعة</c:v>
                  </c:pt>
                  <c:pt idx="4">
                    <c:v>الدفع الإلكتروني على الطرق المدفوعة دون الحاجة للتوقف</c:v>
                  </c:pt>
                  <c:pt idx="5">
                    <c:v>الكشف الأوتوماتیكي لأعطال المرور والحوادث</c:v>
                  </c:pt>
                  <c:pt idx="6">
                    <c:v>شاخصات الرسائل المتبدلة</c:v>
                  </c:pt>
                  <c:pt idx="7">
                    <c:v>شاخصات الرسائل المتبدلة المرتبطة آنیاً بحركة المرور</c:v>
                  </c:pt>
                  <c:pt idx="8">
                    <c:v>التتبع الآني لحركة المرور وإعلام السائقین</c:v>
                  </c:pt>
                  <c:pt idx="9">
                    <c:v>مركز موحد لإدارة المرور</c:v>
                  </c:pt>
                  <c:pt idx="10">
                    <c:v>الرادارات الأوتوماتیكیة لمراقبة مخالفات السرعات</c:v>
                  </c:pt>
                </c:lvl>
                <c:lvl>
                  <c:pt idx="0">
                    <c:v>1</c:v>
                  </c:pt>
                  <c:pt idx="1">
                    <c:v>2</c:v>
                  </c:pt>
                  <c:pt idx="2">
                    <c:v>3</c:v>
                  </c:pt>
                  <c:pt idx="3">
                    <c:v>4</c:v>
                  </c:pt>
                  <c:pt idx="4">
                    <c:v>5</c:v>
                  </c:pt>
                  <c:pt idx="5">
                    <c:v>6</c:v>
                  </c:pt>
                  <c:pt idx="6">
                    <c:v>7</c:v>
                  </c:pt>
                  <c:pt idx="7">
                    <c:v>8</c:v>
                  </c:pt>
                  <c:pt idx="8">
                    <c:v>9</c:v>
                  </c:pt>
                  <c:pt idx="9">
                    <c:v>10</c:v>
                  </c:pt>
                  <c:pt idx="10">
                    <c:v>11</c:v>
                  </c:pt>
                </c:lvl>
              </c:multiLvlStrCache>
              <c:extLst/>
            </c:multiLvlStrRef>
          </c:cat>
          <c:val>
            <c:numRef>
              <c:f>'الطرق خارج المدن S+N'!$B$8:$AG$8</c:f>
              <c:numCache>
                <c:formatCode>General</c:formatCode>
                <c:ptCount val="11"/>
                <c:pt idx="0">
                  <c:v>2</c:v>
                </c:pt>
                <c:pt idx="2">
                  <c:v>3</c:v>
                </c:pt>
                <c:pt idx="6">
                  <c:v>1</c:v>
                </c:pt>
                <c:pt idx="10">
                  <c:v>1</c:v>
                </c:pt>
              </c:numCache>
              <c:extLst/>
            </c:numRef>
          </c:val>
          <c:extLst>
            <c:ext xmlns:c16="http://schemas.microsoft.com/office/drawing/2014/chart" uri="{C3380CC4-5D6E-409C-BE32-E72D297353CC}">
              <c16:uniqueId val="{00000002-0BFF-47BD-B1BB-2230E8A67F68}"/>
            </c:ext>
          </c:extLst>
        </c:ser>
        <c:ser>
          <c:idx val="7"/>
          <c:order val="7"/>
          <c:tx>
            <c:strRef>
              <c:f>'الطرق خارج المدن S+N'!$A$10</c:f>
              <c:strCache>
                <c:ptCount val="1"/>
                <c:pt idx="0">
                  <c:v>D- مخطط له</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'الطرق خارج المدن S+N'!$B$1:$AG$2</c:f>
              <c:multiLvlStrCache>
                <c:ptCount val="11"/>
                <c:lvl>
                  <c:pt idx="0">
                    <c:v>نظام المعلومات الجغرافیة</c:v>
                  </c:pt>
                  <c:pt idx="1">
                    <c:v> نظام النقل الذكي</c:v>
                  </c:pt>
                  <c:pt idx="2">
                    <c:v>نظام الكتروني لإدارة الرصف (الصیانة)</c:v>
                  </c:pt>
                  <c:pt idx="3">
                    <c:v>الدفع الإلكتروني على محطات الطرق المدفوعة</c:v>
                  </c:pt>
                  <c:pt idx="4">
                    <c:v>الدفع الإلكتروني على الطرق المدفوعة دون الحاجة للتوقف</c:v>
                  </c:pt>
                  <c:pt idx="5">
                    <c:v>الكشف الأوتوماتیكي لأعطال المرور والحوادث</c:v>
                  </c:pt>
                  <c:pt idx="6">
                    <c:v>شاخصات الرسائل المتبدلة</c:v>
                  </c:pt>
                  <c:pt idx="7">
                    <c:v>شاخصات الرسائل المتبدلة المرتبطة آنیاً بحركة المرور</c:v>
                  </c:pt>
                  <c:pt idx="8">
                    <c:v>التتبع الآني لحركة المرور وإعلام السائقین</c:v>
                  </c:pt>
                  <c:pt idx="9">
                    <c:v>مركز موحد لإدارة المرور</c:v>
                  </c:pt>
                  <c:pt idx="10">
                    <c:v>الرادارات الأوتوماتیكیة لمراقبة مخالفات السرعات</c:v>
                  </c:pt>
                </c:lvl>
                <c:lvl>
                  <c:pt idx="0">
                    <c:v>1</c:v>
                  </c:pt>
                  <c:pt idx="1">
                    <c:v>2</c:v>
                  </c:pt>
                  <c:pt idx="2">
                    <c:v>3</c:v>
                  </c:pt>
                  <c:pt idx="3">
                    <c:v>4</c:v>
                  </c:pt>
                  <c:pt idx="4">
                    <c:v>5</c:v>
                  </c:pt>
                  <c:pt idx="5">
                    <c:v>6</c:v>
                  </c:pt>
                  <c:pt idx="6">
                    <c:v>7</c:v>
                  </c:pt>
                  <c:pt idx="7">
                    <c:v>8</c:v>
                  </c:pt>
                  <c:pt idx="8">
                    <c:v>9</c:v>
                  </c:pt>
                  <c:pt idx="9">
                    <c:v>10</c:v>
                  </c:pt>
                  <c:pt idx="10">
                    <c:v>11</c:v>
                  </c:pt>
                </c:lvl>
              </c:multiLvlStrCache>
              <c:extLst/>
            </c:multiLvlStrRef>
          </c:cat>
          <c:val>
            <c:numRef>
              <c:f>'الطرق خارج المدن S+N'!$B$10:$AG$10</c:f>
              <c:numCache>
                <c:formatCode>General</c:formatCode>
                <c:ptCount val="11"/>
                <c:pt idx="1">
                  <c:v>4</c:v>
                </c:pt>
                <c:pt idx="2">
                  <c:v>3</c:v>
                </c:pt>
                <c:pt idx="3">
                  <c:v>3</c:v>
                </c:pt>
                <c:pt idx="4">
                  <c:v>2</c:v>
                </c:pt>
                <c:pt idx="5">
                  <c:v>3</c:v>
                </c:pt>
                <c:pt idx="6">
                  <c:v>2</c:v>
                </c:pt>
                <c:pt idx="7">
                  <c:v>2</c:v>
                </c:pt>
                <c:pt idx="8">
                  <c:v>5</c:v>
                </c:pt>
                <c:pt idx="9">
                  <c:v>2</c:v>
                </c:pt>
                <c:pt idx="10">
                  <c:v>1</c:v>
                </c:pt>
              </c:numCache>
              <c:extLst/>
            </c:numRef>
          </c:val>
          <c:extLst>
            <c:ext xmlns:c16="http://schemas.microsoft.com/office/drawing/2014/chart" uri="{C3380CC4-5D6E-409C-BE32-E72D297353CC}">
              <c16:uniqueId val="{00000003-0BFF-47BD-B1BB-2230E8A67F68}"/>
            </c:ext>
          </c:extLst>
        </c:ser>
        <c:ser>
          <c:idx val="9"/>
          <c:order val="9"/>
          <c:tx>
            <c:strRef>
              <c:f>'الطرق خارج المدن S+N'!$A$12</c:f>
              <c:strCache>
                <c:ptCount val="1"/>
                <c:pt idx="0">
                  <c:v>E- غير مطبق</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'الطرق خارج المدن S+N'!$B$1:$AG$2</c:f>
              <c:multiLvlStrCache>
                <c:ptCount val="11"/>
                <c:lvl>
                  <c:pt idx="0">
                    <c:v>نظام المعلومات الجغرافیة</c:v>
                  </c:pt>
                  <c:pt idx="1">
                    <c:v> نظام النقل الذكي</c:v>
                  </c:pt>
                  <c:pt idx="2">
                    <c:v>نظام الكتروني لإدارة الرصف (الصیانة)</c:v>
                  </c:pt>
                  <c:pt idx="3">
                    <c:v>الدفع الإلكتروني على محطات الطرق المدفوعة</c:v>
                  </c:pt>
                  <c:pt idx="4">
                    <c:v>الدفع الإلكتروني على الطرق المدفوعة دون الحاجة للتوقف</c:v>
                  </c:pt>
                  <c:pt idx="5">
                    <c:v>الكشف الأوتوماتیكي لأعطال المرور والحوادث</c:v>
                  </c:pt>
                  <c:pt idx="6">
                    <c:v>شاخصات الرسائل المتبدلة</c:v>
                  </c:pt>
                  <c:pt idx="7">
                    <c:v>شاخصات الرسائل المتبدلة المرتبطة آنیاً بحركة المرور</c:v>
                  </c:pt>
                  <c:pt idx="8">
                    <c:v>التتبع الآني لحركة المرور وإعلام السائقین</c:v>
                  </c:pt>
                  <c:pt idx="9">
                    <c:v>مركز موحد لإدارة المرور</c:v>
                  </c:pt>
                  <c:pt idx="10">
                    <c:v>الرادارات الأوتوماتیكیة لمراقبة مخالفات السرعات</c:v>
                  </c:pt>
                </c:lvl>
                <c:lvl>
                  <c:pt idx="0">
                    <c:v>1</c:v>
                  </c:pt>
                  <c:pt idx="1">
                    <c:v>2</c:v>
                  </c:pt>
                  <c:pt idx="2">
                    <c:v>3</c:v>
                  </c:pt>
                  <c:pt idx="3">
                    <c:v>4</c:v>
                  </c:pt>
                  <c:pt idx="4">
                    <c:v>5</c:v>
                  </c:pt>
                  <c:pt idx="5">
                    <c:v>6</c:v>
                  </c:pt>
                  <c:pt idx="6">
                    <c:v>7</c:v>
                  </c:pt>
                  <c:pt idx="7">
                    <c:v>8</c:v>
                  </c:pt>
                  <c:pt idx="8">
                    <c:v>9</c:v>
                  </c:pt>
                  <c:pt idx="9">
                    <c:v>10</c:v>
                  </c:pt>
                  <c:pt idx="10">
                    <c:v>11</c:v>
                  </c:pt>
                </c:lvl>
              </c:multiLvlStrCache>
              <c:extLst/>
            </c:multiLvlStrRef>
          </c:cat>
          <c:val>
            <c:numRef>
              <c:f>'الطرق خارج المدن S+N'!$B$12:$AG$12</c:f>
              <c:numCache>
                <c:formatCode>General</c:formatCode>
                <c:ptCount val="11"/>
                <c:pt idx="0">
                  <c:v>1</c:v>
                </c:pt>
                <c:pt idx="1">
                  <c:v>2</c:v>
                </c:pt>
                <c:pt idx="2">
                  <c:v>3</c:v>
                </c:pt>
                <c:pt idx="3">
                  <c:v>5</c:v>
                </c:pt>
                <c:pt idx="4">
                  <c:v>7</c:v>
                </c:pt>
                <c:pt idx="5">
                  <c:v>5</c:v>
                </c:pt>
                <c:pt idx="6">
                  <c:v>4</c:v>
                </c:pt>
                <c:pt idx="7">
                  <c:v>6</c:v>
                </c:pt>
                <c:pt idx="8">
                  <c:v>4</c:v>
                </c:pt>
                <c:pt idx="9">
                  <c:v>1</c:v>
                </c:pt>
                <c:pt idx="10">
                  <c:v>2</c:v>
                </c:pt>
              </c:numCache>
              <c:extLst/>
            </c:numRef>
          </c:val>
          <c:extLst>
            <c:ext xmlns:c16="http://schemas.microsoft.com/office/drawing/2014/chart" uri="{C3380CC4-5D6E-409C-BE32-E72D297353CC}">
              <c16:uniqueId val="{00000004-0BFF-47BD-B1BB-2230E8A67F68}"/>
            </c:ext>
          </c:extLst>
        </c:ser>
        <c:dLbls>
          <c:dLblPos val="ctr"/>
          <c:showLegendKey val="0"/>
          <c:showVal val="1"/>
          <c:showCatName val="0"/>
          <c:showSerName val="0"/>
          <c:showPercent val="0"/>
          <c:showBubbleSize val="0"/>
        </c:dLbls>
        <c:gapWidth val="50"/>
        <c:overlap val="100"/>
        <c:axId val="-1260874768"/>
        <c:axId val="-1260887280"/>
        <c:extLst>
          <c:ext xmlns:c15="http://schemas.microsoft.com/office/drawing/2012/chart" uri="{02D57815-91ED-43cb-92C2-25804820EDAC}">
            <c15:filteredBarSeries>
              <c15:ser>
                <c:idx val="0"/>
                <c:order val="0"/>
                <c:tx>
                  <c:strRef>
                    <c:extLst>
                      <c:ext uri="{02D57815-91ED-43cb-92C2-25804820EDAC}">
                        <c15:formulaRef>
                          <c15:sqref>'الطرق خارج المدن S+N'!$A$3</c15:sqref>
                        </c15:formulaRef>
                      </c:ext>
                    </c:extLst>
                    <c:strCache>
                      <c:ptCount val="1"/>
                      <c:pt idx="0">
                        <c:v>A- ماركة عالمية </c:v>
                      </c:pt>
                    </c:strCache>
                  </c:strRef>
                </c:tx>
                <c:spPr>
                  <a:pattFill prst="pct90">
                    <a:fgClr>
                      <a:schemeClr val="tx1">
                        <a:lumMod val="65000"/>
                        <a:lumOff val="35000"/>
                      </a:schemeClr>
                    </a:fgClr>
                    <a:bgClr>
                      <a:schemeClr val="bg1"/>
                    </a:bgClr>
                  </a:patt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'الطرق خارج المدن S+N'!$B$1:$AG$2</c15:sqref>
                        </c15:formulaRef>
                      </c:ext>
                    </c:extLst>
                    <c:multiLvlStrCache>
                      <c:ptCount val="11"/>
                      <c:lvl>
                        <c:pt idx="0">
                          <c:v>نظام المعلومات الجغرافیة</c:v>
                        </c:pt>
                        <c:pt idx="1">
                          <c:v> نظام النقل الذكي</c:v>
                        </c:pt>
                        <c:pt idx="2">
                          <c:v>نظام الكتروني لإدارة الرصف (الصیانة)</c:v>
                        </c:pt>
                        <c:pt idx="3">
                          <c:v>الدفع الإلكتروني على محطات الطرق المدفوعة</c:v>
                        </c:pt>
                        <c:pt idx="4">
                          <c:v>الدفع الإلكتروني على الطرق المدفوعة دون الحاجة للتوقف</c:v>
                        </c:pt>
                        <c:pt idx="5">
                          <c:v>الكشف الأوتوماتیكي لأعطال المرور والحوادث</c:v>
                        </c:pt>
                        <c:pt idx="6">
                          <c:v>شاخصات الرسائل المتبدلة</c:v>
                        </c:pt>
                        <c:pt idx="7">
                          <c:v>شاخصات الرسائل المتبدلة المرتبطة آنیاً بحركة المرور</c:v>
                        </c:pt>
                        <c:pt idx="8">
                          <c:v>التتبع الآني لحركة المرور وإعلام السائقین</c:v>
                        </c:pt>
                        <c:pt idx="9">
                          <c:v>مركز موحد لإدارة المرور</c:v>
                        </c:pt>
                        <c:pt idx="10">
                          <c:v>الرادارات الأوتوماتیكیة لمراقبة مخالفات السرعات</c:v>
                        </c:pt>
                      </c:lvl>
                      <c:lvl>
                        <c:pt idx="0">
                          <c:v>1</c:v>
                        </c:pt>
                        <c:pt idx="1">
                          <c:v>2</c:v>
                        </c:pt>
                        <c:pt idx="2">
                          <c:v>3</c:v>
                        </c:pt>
                        <c:pt idx="3">
                          <c:v>4</c:v>
                        </c:pt>
                        <c:pt idx="4">
                          <c:v>5</c:v>
                        </c:pt>
                        <c:pt idx="5">
                          <c:v>6</c:v>
                        </c:pt>
                        <c:pt idx="6">
                          <c:v>7</c:v>
                        </c:pt>
                        <c:pt idx="7">
                          <c:v>8</c:v>
                        </c:pt>
                        <c:pt idx="8">
                          <c:v>9</c:v>
                        </c:pt>
                        <c:pt idx="9">
                          <c:v>10</c:v>
                        </c:pt>
                        <c:pt idx="10">
                          <c:v>11</c:v>
                        </c:pt>
                      </c:lvl>
                    </c:multiLvlStrCache>
                  </c:multiLvlStrRef>
                </c:cat>
                <c:val>
                  <c:numRef>
                    <c:extLst>
                      <c:ext uri="{02D57815-91ED-43cb-92C2-25804820EDAC}">
                        <c15:formulaRef>
                          <c15:sqref>'الطرق خارج المدن S+N'!$B$3:$AG$3</c15:sqref>
                        </c15:formulaRef>
                      </c:ext>
                    </c:extLst>
                    <c:numCache>
                      <c:formatCode>General</c:formatCode>
                      <c:ptCount val="11"/>
                    </c:numCache>
                  </c:numRef>
                </c:val>
                <c:extLst>
                  <c:ext xmlns:c16="http://schemas.microsoft.com/office/drawing/2014/chart" uri="{C3380CC4-5D6E-409C-BE32-E72D297353CC}">
                    <c16:uniqueId val="{00000005-0BFF-47BD-B1BB-2230E8A67F6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'الطرق خارج المدن S+N'!$A$5</c15:sqref>
                        </c15:formulaRef>
                      </c:ext>
                    </c:extLst>
                    <c:strCache>
                      <c:ptCount val="1"/>
                      <c:pt idx="0">
                        <c:v>B- ماركة عالمية مع توطين محلي</c:v>
                      </c:pt>
                    </c:strCache>
                  </c:strRef>
                </c:tx>
                <c:spPr>
                  <a:pattFill prst="wdDnDiag">
                    <a:fgClr>
                      <a:schemeClr val="tx1">
                        <a:lumMod val="65000"/>
                        <a:lumOff val="35000"/>
                      </a:schemeClr>
                    </a:fgClr>
                    <a:bgClr>
                      <a:schemeClr val="bg1"/>
                    </a:bgClr>
                  </a:patt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'الطرق خارج المدن S+N'!$B$1:$AG$2</c15:sqref>
                        </c15:formulaRef>
                      </c:ext>
                    </c:extLst>
                    <c:multiLvlStrCache>
                      <c:ptCount val="11"/>
                      <c:lvl>
                        <c:pt idx="0">
                          <c:v>نظام المعلومات الجغرافیة</c:v>
                        </c:pt>
                        <c:pt idx="1">
                          <c:v> نظام النقل الذكي</c:v>
                        </c:pt>
                        <c:pt idx="2">
                          <c:v>نظام الكتروني لإدارة الرصف (الصیانة)</c:v>
                        </c:pt>
                        <c:pt idx="3">
                          <c:v>الدفع الإلكتروني على محطات الطرق المدفوعة</c:v>
                        </c:pt>
                        <c:pt idx="4">
                          <c:v>الدفع الإلكتروني على الطرق المدفوعة دون الحاجة للتوقف</c:v>
                        </c:pt>
                        <c:pt idx="5">
                          <c:v>الكشف الأوتوماتیكي لأعطال المرور والحوادث</c:v>
                        </c:pt>
                        <c:pt idx="6">
                          <c:v>شاخصات الرسائل المتبدلة</c:v>
                        </c:pt>
                        <c:pt idx="7">
                          <c:v>شاخصات الرسائل المتبدلة المرتبطة آنیاً بحركة المرور</c:v>
                        </c:pt>
                        <c:pt idx="8">
                          <c:v>التتبع الآني لحركة المرور وإعلام السائقین</c:v>
                        </c:pt>
                        <c:pt idx="9">
                          <c:v>مركز موحد لإدارة المرور</c:v>
                        </c:pt>
                        <c:pt idx="10">
                          <c:v>الرادارات الأوتوماتیكیة لمراقبة مخالفات السرعات</c:v>
                        </c:pt>
                      </c:lvl>
                      <c:lvl>
                        <c:pt idx="0">
                          <c:v>1</c:v>
                        </c:pt>
                        <c:pt idx="1">
                          <c:v>2</c:v>
                        </c:pt>
                        <c:pt idx="2">
                          <c:v>3</c:v>
                        </c:pt>
                        <c:pt idx="3">
                          <c:v>4</c:v>
                        </c:pt>
                        <c:pt idx="4">
                          <c:v>5</c:v>
                        </c:pt>
                        <c:pt idx="5">
                          <c:v>6</c:v>
                        </c:pt>
                        <c:pt idx="6">
                          <c:v>7</c:v>
                        </c:pt>
                        <c:pt idx="7">
                          <c:v>8</c:v>
                        </c:pt>
                        <c:pt idx="8">
                          <c:v>9</c:v>
                        </c:pt>
                        <c:pt idx="9">
                          <c:v>10</c:v>
                        </c:pt>
                        <c:pt idx="10">
                          <c:v>11</c:v>
                        </c:pt>
                      </c:lvl>
                    </c:multiLvlStrCache>
                  </c:multiLvlStrRef>
                </c:cat>
                <c:val>
                  <c:numRef>
                    <c:extLst xmlns:c15="http://schemas.microsoft.com/office/drawing/2012/chart">
                      <c:ext xmlns:c15="http://schemas.microsoft.com/office/drawing/2012/chart" uri="{02D57815-91ED-43cb-92C2-25804820EDAC}">
                        <c15:formulaRef>
                          <c15:sqref>'الطرق خارج المدن S+N'!$B$5:$AG$5</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6-0BFF-47BD-B1BB-2230E8A67F68}"/>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'الطرق خارج المدن S+N'!$A$7</c15:sqref>
                        </c15:formulaRef>
                      </c:ext>
                    </c:extLst>
                    <c:strCache>
                      <c:ptCount val="1"/>
                      <c:pt idx="0">
                        <c:v>C- منتج محلي</c:v>
                      </c:pt>
                    </c:strCache>
                  </c:strRef>
                </c:tx>
                <c:spPr>
                  <a:pattFill prst="pct70">
                    <a:fgClr>
                      <a:schemeClr val="tx1">
                        <a:lumMod val="65000"/>
                        <a:lumOff val="35000"/>
                      </a:schemeClr>
                    </a:fgClr>
                    <a:bgClr>
                      <a:schemeClr val="bg1"/>
                    </a:bgClr>
                  </a:patt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'الطرق خارج المدن S+N'!$B$1:$AG$2</c15:sqref>
                        </c15:formulaRef>
                      </c:ext>
                    </c:extLst>
                    <c:multiLvlStrCache>
                      <c:ptCount val="11"/>
                      <c:lvl>
                        <c:pt idx="0">
                          <c:v>نظام المعلومات الجغرافیة</c:v>
                        </c:pt>
                        <c:pt idx="1">
                          <c:v> نظام النقل الذكي</c:v>
                        </c:pt>
                        <c:pt idx="2">
                          <c:v>نظام الكتروني لإدارة الرصف (الصیانة)</c:v>
                        </c:pt>
                        <c:pt idx="3">
                          <c:v>الدفع الإلكتروني على محطات الطرق المدفوعة</c:v>
                        </c:pt>
                        <c:pt idx="4">
                          <c:v>الدفع الإلكتروني على الطرق المدفوعة دون الحاجة للتوقف</c:v>
                        </c:pt>
                        <c:pt idx="5">
                          <c:v>الكشف الأوتوماتیكي لأعطال المرور والحوادث</c:v>
                        </c:pt>
                        <c:pt idx="6">
                          <c:v>شاخصات الرسائل المتبدلة</c:v>
                        </c:pt>
                        <c:pt idx="7">
                          <c:v>شاخصات الرسائل المتبدلة المرتبطة آنیاً بحركة المرور</c:v>
                        </c:pt>
                        <c:pt idx="8">
                          <c:v>التتبع الآني لحركة المرور وإعلام السائقین</c:v>
                        </c:pt>
                        <c:pt idx="9">
                          <c:v>مركز موحد لإدارة المرور</c:v>
                        </c:pt>
                        <c:pt idx="10">
                          <c:v>الرادارات الأوتوماتیكیة لمراقبة مخالفات السرعات</c:v>
                        </c:pt>
                      </c:lvl>
                      <c:lvl>
                        <c:pt idx="0">
                          <c:v>1</c:v>
                        </c:pt>
                        <c:pt idx="1">
                          <c:v>2</c:v>
                        </c:pt>
                        <c:pt idx="2">
                          <c:v>3</c:v>
                        </c:pt>
                        <c:pt idx="3">
                          <c:v>4</c:v>
                        </c:pt>
                        <c:pt idx="4">
                          <c:v>5</c:v>
                        </c:pt>
                        <c:pt idx="5">
                          <c:v>6</c:v>
                        </c:pt>
                        <c:pt idx="6">
                          <c:v>7</c:v>
                        </c:pt>
                        <c:pt idx="7">
                          <c:v>8</c:v>
                        </c:pt>
                        <c:pt idx="8">
                          <c:v>9</c:v>
                        </c:pt>
                        <c:pt idx="9">
                          <c:v>10</c:v>
                        </c:pt>
                        <c:pt idx="10">
                          <c:v>11</c:v>
                        </c:pt>
                      </c:lvl>
                    </c:multiLvlStrCache>
                  </c:multiLvlStrRef>
                </c:cat>
                <c:val>
                  <c:numRef>
                    <c:extLst xmlns:c15="http://schemas.microsoft.com/office/drawing/2012/chart">
                      <c:ext xmlns:c15="http://schemas.microsoft.com/office/drawing/2012/chart" uri="{02D57815-91ED-43cb-92C2-25804820EDAC}">
                        <c15:formulaRef>
                          <c15:sqref>'الطرق خارج المدن S+N'!$B$7:$AG$7</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7-0BFF-47BD-B1BB-2230E8A67F68}"/>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'الطرق خارج المدن S+N'!$A$9</c15:sqref>
                        </c15:formulaRef>
                      </c:ext>
                    </c:extLst>
                    <c:strCache>
                      <c:ptCount val="1"/>
                      <c:pt idx="0">
                        <c:v>D- منتج مختلط</c:v>
                      </c:pt>
                    </c:strCache>
                  </c:strRef>
                </c:tx>
                <c:spPr>
                  <a:pattFill prst="lgCheck">
                    <a:fgClr>
                      <a:schemeClr val="tx1">
                        <a:lumMod val="65000"/>
                        <a:lumOff val="35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'الطرق خارج المدن S+N'!$B$1:$AG$2</c15:sqref>
                        </c15:formulaRef>
                      </c:ext>
                    </c:extLst>
                    <c:multiLvlStrCache>
                      <c:ptCount val="11"/>
                      <c:lvl>
                        <c:pt idx="0">
                          <c:v>نظام المعلومات الجغرافیة</c:v>
                        </c:pt>
                        <c:pt idx="1">
                          <c:v> نظام النقل الذكي</c:v>
                        </c:pt>
                        <c:pt idx="2">
                          <c:v>نظام الكتروني لإدارة الرصف (الصیانة)</c:v>
                        </c:pt>
                        <c:pt idx="3">
                          <c:v>الدفع الإلكتروني على محطات الطرق المدفوعة</c:v>
                        </c:pt>
                        <c:pt idx="4">
                          <c:v>الدفع الإلكتروني على الطرق المدفوعة دون الحاجة للتوقف</c:v>
                        </c:pt>
                        <c:pt idx="5">
                          <c:v>الكشف الأوتوماتیكي لأعطال المرور والحوادث</c:v>
                        </c:pt>
                        <c:pt idx="6">
                          <c:v>شاخصات الرسائل المتبدلة</c:v>
                        </c:pt>
                        <c:pt idx="7">
                          <c:v>شاخصات الرسائل المتبدلة المرتبطة آنیاً بحركة المرور</c:v>
                        </c:pt>
                        <c:pt idx="8">
                          <c:v>التتبع الآني لحركة المرور وإعلام السائقین</c:v>
                        </c:pt>
                        <c:pt idx="9">
                          <c:v>مركز موحد لإدارة المرور</c:v>
                        </c:pt>
                        <c:pt idx="10">
                          <c:v>الرادارات الأوتوماتیكیة لمراقبة مخالفات السرعات</c:v>
                        </c:pt>
                      </c:lvl>
                      <c:lvl>
                        <c:pt idx="0">
                          <c:v>1</c:v>
                        </c:pt>
                        <c:pt idx="1">
                          <c:v>2</c:v>
                        </c:pt>
                        <c:pt idx="2">
                          <c:v>3</c:v>
                        </c:pt>
                        <c:pt idx="3">
                          <c:v>4</c:v>
                        </c:pt>
                        <c:pt idx="4">
                          <c:v>5</c:v>
                        </c:pt>
                        <c:pt idx="5">
                          <c:v>6</c:v>
                        </c:pt>
                        <c:pt idx="6">
                          <c:v>7</c:v>
                        </c:pt>
                        <c:pt idx="7">
                          <c:v>8</c:v>
                        </c:pt>
                        <c:pt idx="8">
                          <c:v>9</c:v>
                        </c:pt>
                        <c:pt idx="9">
                          <c:v>10</c:v>
                        </c:pt>
                        <c:pt idx="10">
                          <c:v>11</c:v>
                        </c:pt>
                      </c:lvl>
                    </c:multiLvlStrCache>
                  </c:multiLvlStrRef>
                </c:cat>
                <c:val>
                  <c:numRef>
                    <c:extLst xmlns:c15="http://schemas.microsoft.com/office/drawing/2012/chart">
                      <c:ext xmlns:c15="http://schemas.microsoft.com/office/drawing/2012/chart" uri="{02D57815-91ED-43cb-92C2-25804820EDAC}">
                        <c15:formulaRef>
                          <c15:sqref>'الطرق خارج المدن S+N'!$B$9:$AG$9</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8-0BFF-47BD-B1BB-2230E8A67F68}"/>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'الطرق خارج المدن S+N'!$A$11</c15:sqref>
                        </c15:formulaRef>
                      </c:ext>
                    </c:extLst>
                    <c:strCache>
                      <c:ptCount val="1"/>
                      <c:pt idx="0">
                        <c:v>E- غير محدد حالياً</c:v>
                      </c:pt>
                    </c:strCache>
                  </c:strRef>
                </c:tx>
                <c:spPr>
                  <a:pattFill prst="narHorz">
                    <a:fgClr>
                      <a:schemeClr val="tx1">
                        <a:lumMod val="65000"/>
                        <a:lumOff val="35000"/>
                      </a:schemeClr>
                    </a:fgClr>
                    <a:bgClr>
                      <a:schemeClr val="bg1"/>
                    </a:bgClr>
                  </a:patt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'الطرق خارج المدن S+N'!$B$1:$AG$2</c15:sqref>
                        </c15:formulaRef>
                      </c:ext>
                    </c:extLst>
                    <c:multiLvlStrCache>
                      <c:ptCount val="11"/>
                      <c:lvl>
                        <c:pt idx="0">
                          <c:v>نظام المعلومات الجغرافیة</c:v>
                        </c:pt>
                        <c:pt idx="1">
                          <c:v> نظام النقل الذكي</c:v>
                        </c:pt>
                        <c:pt idx="2">
                          <c:v>نظام الكتروني لإدارة الرصف (الصیانة)</c:v>
                        </c:pt>
                        <c:pt idx="3">
                          <c:v>الدفع الإلكتروني على محطات الطرق المدفوعة</c:v>
                        </c:pt>
                        <c:pt idx="4">
                          <c:v>الدفع الإلكتروني على الطرق المدفوعة دون الحاجة للتوقف</c:v>
                        </c:pt>
                        <c:pt idx="5">
                          <c:v>الكشف الأوتوماتیكي لأعطال المرور والحوادث</c:v>
                        </c:pt>
                        <c:pt idx="6">
                          <c:v>شاخصات الرسائل المتبدلة</c:v>
                        </c:pt>
                        <c:pt idx="7">
                          <c:v>شاخصات الرسائل المتبدلة المرتبطة آنیاً بحركة المرور</c:v>
                        </c:pt>
                        <c:pt idx="8">
                          <c:v>التتبع الآني لحركة المرور وإعلام السائقین</c:v>
                        </c:pt>
                        <c:pt idx="9">
                          <c:v>مركز موحد لإدارة المرور</c:v>
                        </c:pt>
                        <c:pt idx="10">
                          <c:v>الرادارات الأوتوماتیكیة لمراقبة مخالفات السرعات</c:v>
                        </c:pt>
                      </c:lvl>
                      <c:lvl>
                        <c:pt idx="0">
                          <c:v>1</c:v>
                        </c:pt>
                        <c:pt idx="1">
                          <c:v>2</c:v>
                        </c:pt>
                        <c:pt idx="2">
                          <c:v>3</c:v>
                        </c:pt>
                        <c:pt idx="3">
                          <c:v>4</c:v>
                        </c:pt>
                        <c:pt idx="4">
                          <c:v>5</c:v>
                        </c:pt>
                        <c:pt idx="5">
                          <c:v>6</c:v>
                        </c:pt>
                        <c:pt idx="6">
                          <c:v>7</c:v>
                        </c:pt>
                        <c:pt idx="7">
                          <c:v>8</c:v>
                        </c:pt>
                        <c:pt idx="8">
                          <c:v>9</c:v>
                        </c:pt>
                        <c:pt idx="9">
                          <c:v>10</c:v>
                        </c:pt>
                        <c:pt idx="10">
                          <c:v>11</c:v>
                        </c:pt>
                      </c:lvl>
                    </c:multiLvlStrCache>
                  </c:multiLvlStrRef>
                </c:cat>
                <c:val>
                  <c:numRef>
                    <c:extLst xmlns:c15="http://schemas.microsoft.com/office/drawing/2012/chart">
                      <c:ext xmlns:c15="http://schemas.microsoft.com/office/drawing/2012/chart" uri="{02D57815-91ED-43cb-92C2-25804820EDAC}">
                        <c15:formulaRef>
                          <c15:sqref>'الطرق خارج المدن S+N'!$B$11:$AG$11</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9-0BFF-47BD-B1BB-2230E8A67F68}"/>
                  </c:ext>
                </c:extLst>
              </c15:ser>
            </c15:filteredBarSeries>
          </c:ext>
        </c:extLst>
      </c:barChart>
      <c:catAx>
        <c:axId val="-126087476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60887280"/>
        <c:crosses val="autoZero"/>
        <c:auto val="1"/>
        <c:lblAlgn val="ctr"/>
        <c:lblOffset val="100"/>
        <c:noMultiLvlLbl val="0"/>
      </c:catAx>
      <c:valAx>
        <c:axId val="-1260887280"/>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60874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823944392571842E-2"/>
          <c:y val="3.9320822162645222E-2"/>
          <c:w val="0.89987526069045287"/>
          <c:h val="0.42997501987854736"/>
        </c:manualLayout>
      </c:layout>
      <c:barChart>
        <c:barDir val="col"/>
        <c:grouping val="percentStacked"/>
        <c:varyColors val="0"/>
        <c:ser>
          <c:idx val="1"/>
          <c:order val="1"/>
          <c:tx>
            <c:strRef>
              <c:f>'السكك الحدیدیة S+N'!$A$4</c:f>
              <c:strCache>
                <c:ptCount val="1"/>
                <c:pt idx="0">
                  <c:v>A- منفذ وموضوع في الخدمة</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'السكك الحدیدیة S+N'!$B$1:$AG$2</c:f>
              <c:multiLvlStrCache>
                <c:ptCount val="11"/>
                <c:lvl>
                  <c:pt idx="0">
                    <c:v>نظام المعلومات الجغرافیة</c:v>
                  </c:pt>
                  <c:pt idx="1">
                    <c:v>مركز معلومات موحد لإدارة المرور</c:v>
                  </c:pt>
                  <c:pt idx="2">
                    <c:v>نظام أوتوماتیكي للإشارات الضوئیة</c:v>
                  </c:pt>
                  <c:pt idx="3">
                    <c:v>إدارة أوتوماتیكیة لحواجز منع السیر على التقاطعات السطحیة بین السكك الحدیدیة والطرق</c:v>
                  </c:pt>
                  <c:pt idx="4">
                    <c:v>خدمة إنترنت للركاب</c:v>
                  </c:pt>
                  <c:pt idx="5">
                    <c:v>خدمة إنترنت للمسافرین في المحطات</c:v>
                  </c:pt>
                  <c:pt idx="6">
                    <c:v>نظام معلومات للركاب</c:v>
                  </c:pt>
                  <c:pt idx="7">
                    <c:v>نظام معلومات الركاب مرتبط آنیاً بحركة القطارات</c:v>
                  </c:pt>
                  <c:pt idx="8">
                    <c:v>تطبیقات لمعرفة خطوط السكك الحدیدیة ومواعید حركة القطارات</c:v>
                  </c:pt>
                  <c:pt idx="9">
                    <c:v>تطبیقات لحجز مقاعد في القطارات</c:v>
                  </c:pt>
                  <c:pt idx="10">
                    <c:v>تطبیقات لشراء تذاكر القطارات</c:v>
                  </c:pt>
                </c:lvl>
                <c:lvl>
                  <c:pt idx="0">
                    <c:v>12</c:v>
                  </c:pt>
                  <c:pt idx="1">
                    <c:v>13</c:v>
                  </c:pt>
                  <c:pt idx="2">
                    <c:v>14</c:v>
                  </c:pt>
                  <c:pt idx="3">
                    <c:v>15</c:v>
                  </c:pt>
                  <c:pt idx="4">
                    <c:v>16</c:v>
                  </c:pt>
                  <c:pt idx="5">
                    <c:v>17</c:v>
                  </c:pt>
                  <c:pt idx="6">
                    <c:v>18</c:v>
                  </c:pt>
                  <c:pt idx="7">
                    <c:v>19</c:v>
                  </c:pt>
                  <c:pt idx="8">
                    <c:v>20</c:v>
                  </c:pt>
                  <c:pt idx="9">
                    <c:v>21</c:v>
                  </c:pt>
                  <c:pt idx="10">
                    <c:v>22</c:v>
                  </c:pt>
                </c:lvl>
              </c:multiLvlStrCache>
              <c:extLst/>
            </c:multiLvlStrRef>
          </c:cat>
          <c:val>
            <c:numRef>
              <c:f>'السكك الحدیدیة S+N'!$B$4:$AG$4</c:f>
              <c:numCache>
                <c:formatCode>General</c:formatCode>
                <c:ptCount val="11"/>
                <c:pt idx="0">
                  <c:v>4</c:v>
                </c:pt>
                <c:pt idx="1">
                  <c:v>3</c:v>
                </c:pt>
                <c:pt idx="2">
                  <c:v>2</c:v>
                </c:pt>
                <c:pt idx="4">
                  <c:v>1</c:v>
                </c:pt>
                <c:pt idx="5">
                  <c:v>2</c:v>
                </c:pt>
                <c:pt idx="6">
                  <c:v>2</c:v>
                </c:pt>
                <c:pt idx="7">
                  <c:v>1</c:v>
                </c:pt>
                <c:pt idx="8">
                  <c:v>2</c:v>
                </c:pt>
                <c:pt idx="9">
                  <c:v>2</c:v>
                </c:pt>
                <c:pt idx="10">
                  <c:v>4</c:v>
                </c:pt>
              </c:numCache>
              <c:extLst/>
            </c:numRef>
          </c:val>
          <c:extLst>
            <c:ext xmlns:c16="http://schemas.microsoft.com/office/drawing/2014/chart" uri="{C3380CC4-5D6E-409C-BE32-E72D297353CC}">
              <c16:uniqueId val="{00000000-1271-4BC9-B021-C55CA79082B5}"/>
            </c:ext>
          </c:extLst>
        </c:ser>
        <c:ser>
          <c:idx val="3"/>
          <c:order val="3"/>
          <c:tx>
            <c:strRef>
              <c:f>'السكك الحدیدیة S+N'!$A$6</c:f>
              <c:strCache>
                <c:ptCount val="1"/>
                <c:pt idx="0">
                  <c:v>B- قيد التنفيذ</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'السكك الحدیدیة S+N'!$B$1:$AG$2</c:f>
              <c:multiLvlStrCache>
                <c:ptCount val="11"/>
                <c:lvl>
                  <c:pt idx="0">
                    <c:v>نظام المعلومات الجغرافیة</c:v>
                  </c:pt>
                  <c:pt idx="1">
                    <c:v>مركز معلومات موحد لإدارة المرور</c:v>
                  </c:pt>
                  <c:pt idx="2">
                    <c:v>نظام أوتوماتیكي للإشارات الضوئیة</c:v>
                  </c:pt>
                  <c:pt idx="3">
                    <c:v>إدارة أوتوماتیكیة لحواجز منع السیر على التقاطعات السطحیة بین السكك الحدیدیة والطرق</c:v>
                  </c:pt>
                  <c:pt idx="4">
                    <c:v>خدمة إنترنت للركاب</c:v>
                  </c:pt>
                  <c:pt idx="5">
                    <c:v>خدمة إنترنت للمسافرین في المحطات</c:v>
                  </c:pt>
                  <c:pt idx="6">
                    <c:v>نظام معلومات للركاب</c:v>
                  </c:pt>
                  <c:pt idx="7">
                    <c:v>نظام معلومات الركاب مرتبط آنیاً بحركة القطارات</c:v>
                  </c:pt>
                  <c:pt idx="8">
                    <c:v>تطبیقات لمعرفة خطوط السكك الحدیدیة ومواعید حركة القطارات</c:v>
                  </c:pt>
                  <c:pt idx="9">
                    <c:v>تطبیقات لحجز مقاعد في القطارات</c:v>
                  </c:pt>
                  <c:pt idx="10">
                    <c:v>تطبیقات لشراء تذاكر القطارات</c:v>
                  </c:pt>
                </c:lvl>
                <c:lvl>
                  <c:pt idx="0">
                    <c:v>12</c:v>
                  </c:pt>
                  <c:pt idx="1">
                    <c:v>13</c:v>
                  </c:pt>
                  <c:pt idx="2">
                    <c:v>14</c:v>
                  </c:pt>
                  <c:pt idx="3">
                    <c:v>15</c:v>
                  </c:pt>
                  <c:pt idx="4">
                    <c:v>16</c:v>
                  </c:pt>
                  <c:pt idx="5">
                    <c:v>17</c:v>
                  </c:pt>
                  <c:pt idx="6">
                    <c:v>18</c:v>
                  </c:pt>
                  <c:pt idx="7">
                    <c:v>19</c:v>
                  </c:pt>
                  <c:pt idx="8">
                    <c:v>20</c:v>
                  </c:pt>
                  <c:pt idx="9">
                    <c:v>21</c:v>
                  </c:pt>
                  <c:pt idx="10">
                    <c:v>22</c:v>
                  </c:pt>
                </c:lvl>
              </c:multiLvlStrCache>
              <c:extLst/>
            </c:multiLvlStrRef>
          </c:cat>
          <c:val>
            <c:numRef>
              <c:f>'السكك الحدیدیة S+N'!$B$6:$AG$6</c:f>
              <c:numCache>
                <c:formatCode>General</c:formatCode>
                <c:ptCount val="11"/>
                <c:pt idx="0">
                  <c:v>2</c:v>
                </c:pt>
                <c:pt idx="2">
                  <c:v>1</c:v>
                </c:pt>
                <c:pt idx="3">
                  <c:v>2</c:v>
                </c:pt>
                <c:pt idx="8">
                  <c:v>1</c:v>
                </c:pt>
                <c:pt idx="9">
                  <c:v>1</c:v>
                </c:pt>
              </c:numCache>
              <c:extLst/>
            </c:numRef>
          </c:val>
          <c:extLst>
            <c:ext xmlns:c16="http://schemas.microsoft.com/office/drawing/2014/chart" uri="{C3380CC4-5D6E-409C-BE32-E72D297353CC}">
              <c16:uniqueId val="{00000001-1271-4BC9-B021-C55CA79082B5}"/>
            </c:ext>
          </c:extLst>
        </c:ser>
        <c:ser>
          <c:idx val="5"/>
          <c:order val="5"/>
          <c:tx>
            <c:strRef>
              <c:f>'السكك الحدیدیة S+N'!$A$8</c:f>
              <c:strCache>
                <c:ptCount val="1"/>
                <c:pt idx="0">
                  <c:v>C- قيد التصميم</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'السكك الحدیدیة S+N'!$B$1:$AG$2</c:f>
              <c:multiLvlStrCache>
                <c:ptCount val="11"/>
                <c:lvl>
                  <c:pt idx="0">
                    <c:v>نظام المعلومات الجغرافیة</c:v>
                  </c:pt>
                  <c:pt idx="1">
                    <c:v>مركز معلومات موحد لإدارة المرور</c:v>
                  </c:pt>
                  <c:pt idx="2">
                    <c:v>نظام أوتوماتیكي للإشارات الضوئیة</c:v>
                  </c:pt>
                  <c:pt idx="3">
                    <c:v>إدارة أوتوماتیكیة لحواجز منع السیر على التقاطعات السطحیة بین السكك الحدیدیة والطرق</c:v>
                  </c:pt>
                  <c:pt idx="4">
                    <c:v>خدمة إنترنت للركاب</c:v>
                  </c:pt>
                  <c:pt idx="5">
                    <c:v>خدمة إنترنت للمسافرین في المحطات</c:v>
                  </c:pt>
                  <c:pt idx="6">
                    <c:v>نظام معلومات للركاب</c:v>
                  </c:pt>
                  <c:pt idx="7">
                    <c:v>نظام معلومات الركاب مرتبط آنیاً بحركة القطارات</c:v>
                  </c:pt>
                  <c:pt idx="8">
                    <c:v>تطبیقات لمعرفة خطوط السكك الحدیدیة ومواعید حركة القطارات</c:v>
                  </c:pt>
                  <c:pt idx="9">
                    <c:v>تطبیقات لحجز مقاعد في القطارات</c:v>
                  </c:pt>
                  <c:pt idx="10">
                    <c:v>تطبیقات لشراء تذاكر القطارات</c:v>
                  </c:pt>
                </c:lvl>
                <c:lvl>
                  <c:pt idx="0">
                    <c:v>12</c:v>
                  </c:pt>
                  <c:pt idx="1">
                    <c:v>13</c:v>
                  </c:pt>
                  <c:pt idx="2">
                    <c:v>14</c:v>
                  </c:pt>
                  <c:pt idx="3">
                    <c:v>15</c:v>
                  </c:pt>
                  <c:pt idx="4">
                    <c:v>16</c:v>
                  </c:pt>
                  <c:pt idx="5">
                    <c:v>17</c:v>
                  </c:pt>
                  <c:pt idx="6">
                    <c:v>18</c:v>
                  </c:pt>
                  <c:pt idx="7">
                    <c:v>19</c:v>
                  </c:pt>
                  <c:pt idx="8">
                    <c:v>20</c:v>
                  </c:pt>
                  <c:pt idx="9">
                    <c:v>21</c:v>
                  </c:pt>
                  <c:pt idx="10">
                    <c:v>22</c:v>
                  </c:pt>
                </c:lvl>
              </c:multiLvlStrCache>
              <c:extLst/>
            </c:multiLvlStrRef>
          </c:cat>
          <c:val>
            <c:numRef>
              <c:f>'السكك الحدیدیة S+N'!$B$8:$AG$8</c:f>
              <c:numCache>
                <c:formatCode>General</c:formatCode>
                <c:ptCount val="11"/>
                <c:pt idx="2">
                  <c:v>1</c:v>
                </c:pt>
              </c:numCache>
              <c:extLst/>
            </c:numRef>
          </c:val>
          <c:extLst>
            <c:ext xmlns:c16="http://schemas.microsoft.com/office/drawing/2014/chart" uri="{C3380CC4-5D6E-409C-BE32-E72D297353CC}">
              <c16:uniqueId val="{00000002-1271-4BC9-B021-C55CA79082B5}"/>
            </c:ext>
          </c:extLst>
        </c:ser>
        <c:ser>
          <c:idx val="7"/>
          <c:order val="7"/>
          <c:tx>
            <c:strRef>
              <c:f>'السكك الحدیدیة S+N'!$A$10</c:f>
              <c:strCache>
                <c:ptCount val="1"/>
                <c:pt idx="0">
                  <c:v>D- مخطط له</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'السكك الحدیدیة S+N'!$B$1:$AG$2</c:f>
              <c:multiLvlStrCache>
                <c:ptCount val="11"/>
                <c:lvl>
                  <c:pt idx="0">
                    <c:v>نظام المعلومات الجغرافیة</c:v>
                  </c:pt>
                  <c:pt idx="1">
                    <c:v>مركز معلومات موحد لإدارة المرور</c:v>
                  </c:pt>
                  <c:pt idx="2">
                    <c:v>نظام أوتوماتیكي للإشارات الضوئیة</c:v>
                  </c:pt>
                  <c:pt idx="3">
                    <c:v>إدارة أوتوماتیكیة لحواجز منع السیر على التقاطعات السطحیة بین السكك الحدیدیة والطرق</c:v>
                  </c:pt>
                  <c:pt idx="4">
                    <c:v>خدمة إنترنت للركاب</c:v>
                  </c:pt>
                  <c:pt idx="5">
                    <c:v>خدمة إنترنت للمسافرین في المحطات</c:v>
                  </c:pt>
                  <c:pt idx="6">
                    <c:v>نظام معلومات للركاب</c:v>
                  </c:pt>
                  <c:pt idx="7">
                    <c:v>نظام معلومات الركاب مرتبط آنیاً بحركة القطارات</c:v>
                  </c:pt>
                  <c:pt idx="8">
                    <c:v>تطبیقات لمعرفة خطوط السكك الحدیدیة ومواعید حركة القطارات</c:v>
                  </c:pt>
                  <c:pt idx="9">
                    <c:v>تطبیقات لحجز مقاعد في القطارات</c:v>
                  </c:pt>
                  <c:pt idx="10">
                    <c:v>تطبیقات لشراء تذاكر القطارات</c:v>
                  </c:pt>
                </c:lvl>
                <c:lvl>
                  <c:pt idx="0">
                    <c:v>12</c:v>
                  </c:pt>
                  <c:pt idx="1">
                    <c:v>13</c:v>
                  </c:pt>
                  <c:pt idx="2">
                    <c:v>14</c:v>
                  </c:pt>
                  <c:pt idx="3">
                    <c:v>15</c:v>
                  </c:pt>
                  <c:pt idx="4">
                    <c:v>16</c:v>
                  </c:pt>
                  <c:pt idx="5">
                    <c:v>17</c:v>
                  </c:pt>
                  <c:pt idx="6">
                    <c:v>18</c:v>
                  </c:pt>
                  <c:pt idx="7">
                    <c:v>19</c:v>
                  </c:pt>
                  <c:pt idx="8">
                    <c:v>20</c:v>
                  </c:pt>
                  <c:pt idx="9">
                    <c:v>21</c:v>
                  </c:pt>
                  <c:pt idx="10">
                    <c:v>22</c:v>
                  </c:pt>
                </c:lvl>
              </c:multiLvlStrCache>
              <c:extLst/>
            </c:multiLvlStrRef>
          </c:cat>
          <c:val>
            <c:numRef>
              <c:f>'السكك الحدیدیة S+N'!$B$10:$AG$10</c:f>
              <c:numCache>
                <c:formatCode>General</c:formatCode>
                <c:ptCount val="11"/>
                <c:pt idx="0">
                  <c:v>2</c:v>
                </c:pt>
                <c:pt idx="1">
                  <c:v>3</c:v>
                </c:pt>
                <c:pt idx="2">
                  <c:v>3</c:v>
                </c:pt>
                <c:pt idx="3">
                  <c:v>5</c:v>
                </c:pt>
                <c:pt idx="4">
                  <c:v>3</c:v>
                </c:pt>
                <c:pt idx="5">
                  <c:v>3</c:v>
                </c:pt>
                <c:pt idx="6">
                  <c:v>4</c:v>
                </c:pt>
                <c:pt idx="7">
                  <c:v>4</c:v>
                </c:pt>
                <c:pt idx="8">
                  <c:v>3</c:v>
                </c:pt>
                <c:pt idx="9">
                  <c:v>4</c:v>
                </c:pt>
                <c:pt idx="10">
                  <c:v>4</c:v>
                </c:pt>
              </c:numCache>
              <c:extLst/>
            </c:numRef>
          </c:val>
          <c:extLst>
            <c:ext xmlns:c16="http://schemas.microsoft.com/office/drawing/2014/chart" uri="{C3380CC4-5D6E-409C-BE32-E72D297353CC}">
              <c16:uniqueId val="{00000003-1271-4BC9-B021-C55CA79082B5}"/>
            </c:ext>
          </c:extLst>
        </c:ser>
        <c:ser>
          <c:idx val="9"/>
          <c:order val="9"/>
          <c:tx>
            <c:strRef>
              <c:f>'السكك الحدیدیة S+N'!$A$12</c:f>
              <c:strCache>
                <c:ptCount val="1"/>
                <c:pt idx="0">
                  <c:v>E- غير مطبق</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'السكك الحدیدیة S+N'!$B$1:$AG$2</c:f>
              <c:multiLvlStrCache>
                <c:ptCount val="11"/>
                <c:lvl>
                  <c:pt idx="0">
                    <c:v>نظام المعلومات الجغرافیة</c:v>
                  </c:pt>
                  <c:pt idx="1">
                    <c:v>مركز معلومات موحد لإدارة المرور</c:v>
                  </c:pt>
                  <c:pt idx="2">
                    <c:v>نظام أوتوماتیكي للإشارات الضوئیة</c:v>
                  </c:pt>
                  <c:pt idx="3">
                    <c:v>إدارة أوتوماتیكیة لحواجز منع السیر على التقاطعات السطحیة بین السكك الحدیدیة والطرق</c:v>
                  </c:pt>
                  <c:pt idx="4">
                    <c:v>خدمة إنترنت للركاب</c:v>
                  </c:pt>
                  <c:pt idx="5">
                    <c:v>خدمة إنترنت للمسافرین في المحطات</c:v>
                  </c:pt>
                  <c:pt idx="6">
                    <c:v>نظام معلومات للركاب</c:v>
                  </c:pt>
                  <c:pt idx="7">
                    <c:v>نظام معلومات الركاب مرتبط آنیاً بحركة القطارات</c:v>
                  </c:pt>
                  <c:pt idx="8">
                    <c:v>تطبیقات لمعرفة خطوط السكك الحدیدیة ومواعید حركة القطارات</c:v>
                  </c:pt>
                  <c:pt idx="9">
                    <c:v>تطبیقات لحجز مقاعد في القطارات</c:v>
                  </c:pt>
                  <c:pt idx="10">
                    <c:v>تطبیقات لشراء تذاكر القطارات</c:v>
                  </c:pt>
                </c:lvl>
                <c:lvl>
                  <c:pt idx="0">
                    <c:v>12</c:v>
                  </c:pt>
                  <c:pt idx="1">
                    <c:v>13</c:v>
                  </c:pt>
                  <c:pt idx="2">
                    <c:v>14</c:v>
                  </c:pt>
                  <c:pt idx="3">
                    <c:v>15</c:v>
                  </c:pt>
                  <c:pt idx="4">
                    <c:v>16</c:v>
                  </c:pt>
                  <c:pt idx="5">
                    <c:v>17</c:v>
                  </c:pt>
                  <c:pt idx="6">
                    <c:v>18</c:v>
                  </c:pt>
                  <c:pt idx="7">
                    <c:v>19</c:v>
                  </c:pt>
                  <c:pt idx="8">
                    <c:v>20</c:v>
                  </c:pt>
                  <c:pt idx="9">
                    <c:v>21</c:v>
                  </c:pt>
                  <c:pt idx="10">
                    <c:v>22</c:v>
                  </c:pt>
                </c:lvl>
              </c:multiLvlStrCache>
              <c:extLst/>
            </c:multiLvlStrRef>
          </c:cat>
          <c:val>
            <c:numRef>
              <c:f>'السكك الحدیدیة S+N'!$B$12:$AG$12</c:f>
              <c:numCache>
                <c:formatCode>General</c:formatCode>
                <c:ptCount val="11"/>
                <c:pt idx="0">
                  <c:v>4</c:v>
                </c:pt>
                <c:pt idx="1">
                  <c:v>6</c:v>
                </c:pt>
                <c:pt idx="2">
                  <c:v>5</c:v>
                </c:pt>
                <c:pt idx="3">
                  <c:v>5</c:v>
                </c:pt>
                <c:pt idx="4">
                  <c:v>8</c:v>
                </c:pt>
                <c:pt idx="5">
                  <c:v>7</c:v>
                </c:pt>
                <c:pt idx="6">
                  <c:v>6</c:v>
                </c:pt>
                <c:pt idx="7">
                  <c:v>7</c:v>
                </c:pt>
                <c:pt idx="8">
                  <c:v>5</c:v>
                </c:pt>
                <c:pt idx="9">
                  <c:v>4</c:v>
                </c:pt>
                <c:pt idx="10">
                  <c:v>4</c:v>
                </c:pt>
              </c:numCache>
              <c:extLst/>
            </c:numRef>
          </c:val>
          <c:extLst>
            <c:ext xmlns:c16="http://schemas.microsoft.com/office/drawing/2014/chart" uri="{C3380CC4-5D6E-409C-BE32-E72D297353CC}">
              <c16:uniqueId val="{00000004-1271-4BC9-B021-C55CA79082B5}"/>
            </c:ext>
          </c:extLst>
        </c:ser>
        <c:dLbls>
          <c:dLblPos val="ctr"/>
          <c:showLegendKey val="0"/>
          <c:showVal val="1"/>
          <c:showCatName val="0"/>
          <c:showSerName val="0"/>
          <c:showPercent val="0"/>
          <c:showBubbleSize val="0"/>
        </c:dLbls>
        <c:gapWidth val="50"/>
        <c:overlap val="100"/>
        <c:axId val="-1260878576"/>
        <c:axId val="-1260875856"/>
        <c:extLst>
          <c:ext xmlns:c15="http://schemas.microsoft.com/office/drawing/2012/chart" uri="{02D57815-91ED-43cb-92C2-25804820EDAC}">
            <c15:filteredBarSeries>
              <c15:ser>
                <c:idx val="0"/>
                <c:order val="0"/>
                <c:tx>
                  <c:strRef>
                    <c:extLst>
                      <c:ext uri="{02D57815-91ED-43cb-92C2-25804820EDAC}">
                        <c15:formulaRef>
                          <c15:sqref>'السكك الحدیدیة S+N'!$A$3</c15:sqref>
                        </c15:formulaRef>
                      </c:ext>
                    </c:extLst>
                    <c:strCache>
                      <c:ptCount val="1"/>
                      <c:pt idx="0">
                        <c:v>A- ماركة عالمية </c:v>
                      </c:pt>
                    </c:strCache>
                  </c:strRef>
                </c:tx>
                <c:spPr>
                  <a:pattFill prst="pct90">
                    <a:fgClr>
                      <a:schemeClr val="tx1">
                        <a:lumMod val="65000"/>
                        <a:lumOff val="35000"/>
                      </a:schemeClr>
                    </a:fgClr>
                    <a:bgClr>
                      <a:schemeClr val="bg1"/>
                    </a:bgClr>
                  </a:patt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'السكك الحدیدیة S+N'!$B$1:$AG$2</c15:sqref>
                        </c15:formulaRef>
                      </c:ext>
                    </c:extLst>
                    <c:multiLvlStrCache>
                      <c:ptCount val="11"/>
                      <c:lvl>
                        <c:pt idx="0">
                          <c:v>نظام المعلومات الجغرافیة</c:v>
                        </c:pt>
                        <c:pt idx="1">
                          <c:v>مركز معلومات موحد لإدارة المرور</c:v>
                        </c:pt>
                        <c:pt idx="2">
                          <c:v>نظام أوتوماتیكي للإشارات الضوئیة</c:v>
                        </c:pt>
                        <c:pt idx="3">
                          <c:v>إدارة أوتوماتیكیة لحواجز منع السیر على التقاطعات السطحیة بین السكك الحدیدیة والطرق</c:v>
                        </c:pt>
                        <c:pt idx="4">
                          <c:v>خدمة إنترنت للركاب</c:v>
                        </c:pt>
                        <c:pt idx="5">
                          <c:v>خدمة إنترنت للمسافرین في المحطات</c:v>
                        </c:pt>
                        <c:pt idx="6">
                          <c:v>نظام معلومات للركاب</c:v>
                        </c:pt>
                        <c:pt idx="7">
                          <c:v>نظام معلومات الركاب مرتبط آنیاً بحركة القطارات</c:v>
                        </c:pt>
                        <c:pt idx="8">
                          <c:v>تطبیقات لمعرفة خطوط السكك الحدیدیة ومواعید حركة القطارات</c:v>
                        </c:pt>
                        <c:pt idx="9">
                          <c:v>تطبیقات لحجز مقاعد في القطارات</c:v>
                        </c:pt>
                        <c:pt idx="10">
                          <c:v>تطبیقات لشراء تذاكر القطارات</c:v>
                        </c:pt>
                      </c:lvl>
                      <c:lvl>
                        <c:pt idx="0">
                          <c:v>12</c:v>
                        </c:pt>
                        <c:pt idx="1">
                          <c:v>13</c:v>
                        </c:pt>
                        <c:pt idx="2">
                          <c:v>14</c:v>
                        </c:pt>
                        <c:pt idx="3">
                          <c:v>15</c:v>
                        </c:pt>
                        <c:pt idx="4">
                          <c:v>16</c:v>
                        </c:pt>
                        <c:pt idx="5">
                          <c:v>17</c:v>
                        </c:pt>
                        <c:pt idx="6">
                          <c:v>18</c:v>
                        </c:pt>
                        <c:pt idx="7">
                          <c:v>19</c:v>
                        </c:pt>
                        <c:pt idx="8">
                          <c:v>20</c:v>
                        </c:pt>
                        <c:pt idx="9">
                          <c:v>21</c:v>
                        </c:pt>
                        <c:pt idx="10">
                          <c:v>22</c:v>
                        </c:pt>
                      </c:lvl>
                    </c:multiLvlStrCache>
                  </c:multiLvlStrRef>
                </c:cat>
                <c:val>
                  <c:numRef>
                    <c:extLst>
                      <c:ext uri="{02D57815-91ED-43cb-92C2-25804820EDAC}">
                        <c15:formulaRef>
                          <c15:sqref>'السكك الحدیدیة S+N'!$B$3:$AG$3</c15:sqref>
                        </c15:formulaRef>
                      </c:ext>
                    </c:extLst>
                    <c:numCache>
                      <c:formatCode>General</c:formatCode>
                      <c:ptCount val="11"/>
                    </c:numCache>
                  </c:numRef>
                </c:val>
                <c:extLst>
                  <c:ext xmlns:c16="http://schemas.microsoft.com/office/drawing/2014/chart" uri="{C3380CC4-5D6E-409C-BE32-E72D297353CC}">
                    <c16:uniqueId val="{00000005-1271-4BC9-B021-C55CA79082B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'السكك الحدیدیة S+N'!$A$5</c15:sqref>
                        </c15:formulaRef>
                      </c:ext>
                    </c:extLst>
                    <c:strCache>
                      <c:ptCount val="1"/>
                      <c:pt idx="0">
                        <c:v>B- ماركة عالمية مع توطين محلي</c:v>
                      </c:pt>
                    </c:strCache>
                  </c:strRef>
                </c:tx>
                <c:spPr>
                  <a:pattFill prst="wdDnDiag">
                    <a:fgClr>
                      <a:schemeClr val="tx1">
                        <a:lumMod val="65000"/>
                        <a:lumOff val="35000"/>
                      </a:schemeClr>
                    </a:fgClr>
                    <a:bgClr>
                      <a:schemeClr val="bg1"/>
                    </a:bgClr>
                  </a:patt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'السكك الحدیدیة S+N'!$B$1:$AG$2</c15:sqref>
                        </c15:formulaRef>
                      </c:ext>
                    </c:extLst>
                    <c:multiLvlStrCache>
                      <c:ptCount val="11"/>
                      <c:lvl>
                        <c:pt idx="0">
                          <c:v>نظام المعلومات الجغرافیة</c:v>
                        </c:pt>
                        <c:pt idx="1">
                          <c:v>مركز معلومات موحد لإدارة المرور</c:v>
                        </c:pt>
                        <c:pt idx="2">
                          <c:v>نظام أوتوماتیكي للإشارات الضوئیة</c:v>
                        </c:pt>
                        <c:pt idx="3">
                          <c:v>إدارة أوتوماتیكیة لحواجز منع السیر على التقاطعات السطحیة بین السكك الحدیدیة والطرق</c:v>
                        </c:pt>
                        <c:pt idx="4">
                          <c:v>خدمة إنترنت للركاب</c:v>
                        </c:pt>
                        <c:pt idx="5">
                          <c:v>خدمة إنترنت للمسافرین في المحطات</c:v>
                        </c:pt>
                        <c:pt idx="6">
                          <c:v>نظام معلومات للركاب</c:v>
                        </c:pt>
                        <c:pt idx="7">
                          <c:v>نظام معلومات الركاب مرتبط آنیاً بحركة القطارات</c:v>
                        </c:pt>
                        <c:pt idx="8">
                          <c:v>تطبیقات لمعرفة خطوط السكك الحدیدیة ومواعید حركة القطارات</c:v>
                        </c:pt>
                        <c:pt idx="9">
                          <c:v>تطبیقات لحجز مقاعد في القطارات</c:v>
                        </c:pt>
                        <c:pt idx="10">
                          <c:v>تطبیقات لشراء تذاكر القطارات</c:v>
                        </c:pt>
                      </c:lvl>
                      <c:lvl>
                        <c:pt idx="0">
                          <c:v>12</c:v>
                        </c:pt>
                        <c:pt idx="1">
                          <c:v>13</c:v>
                        </c:pt>
                        <c:pt idx="2">
                          <c:v>14</c:v>
                        </c:pt>
                        <c:pt idx="3">
                          <c:v>15</c:v>
                        </c:pt>
                        <c:pt idx="4">
                          <c:v>16</c:v>
                        </c:pt>
                        <c:pt idx="5">
                          <c:v>17</c:v>
                        </c:pt>
                        <c:pt idx="6">
                          <c:v>18</c:v>
                        </c:pt>
                        <c:pt idx="7">
                          <c:v>19</c:v>
                        </c:pt>
                        <c:pt idx="8">
                          <c:v>20</c:v>
                        </c:pt>
                        <c:pt idx="9">
                          <c:v>21</c:v>
                        </c:pt>
                        <c:pt idx="10">
                          <c:v>22</c:v>
                        </c:pt>
                      </c:lvl>
                    </c:multiLvlStrCache>
                  </c:multiLvlStrRef>
                </c:cat>
                <c:val>
                  <c:numRef>
                    <c:extLst xmlns:c15="http://schemas.microsoft.com/office/drawing/2012/chart">
                      <c:ext xmlns:c15="http://schemas.microsoft.com/office/drawing/2012/chart" uri="{02D57815-91ED-43cb-92C2-25804820EDAC}">
                        <c15:formulaRef>
                          <c15:sqref>'السكك الحدیدیة S+N'!$B$5:$AG$5</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6-1271-4BC9-B021-C55CA79082B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'السكك الحدیدیة S+N'!$A$7</c15:sqref>
                        </c15:formulaRef>
                      </c:ext>
                    </c:extLst>
                    <c:strCache>
                      <c:ptCount val="1"/>
                      <c:pt idx="0">
                        <c:v>C- منتج محلي</c:v>
                      </c:pt>
                    </c:strCache>
                  </c:strRef>
                </c:tx>
                <c:spPr>
                  <a:pattFill prst="pct70">
                    <a:fgClr>
                      <a:schemeClr val="tx1">
                        <a:lumMod val="65000"/>
                        <a:lumOff val="35000"/>
                      </a:schemeClr>
                    </a:fgClr>
                    <a:bgClr>
                      <a:schemeClr val="bg1"/>
                    </a:bgClr>
                  </a:patt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'السكك الحدیدیة S+N'!$B$1:$AG$2</c15:sqref>
                        </c15:formulaRef>
                      </c:ext>
                    </c:extLst>
                    <c:multiLvlStrCache>
                      <c:ptCount val="11"/>
                      <c:lvl>
                        <c:pt idx="0">
                          <c:v>نظام المعلومات الجغرافیة</c:v>
                        </c:pt>
                        <c:pt idx="1">
                          <c:v>مركز معلومات موحد لإدارة المرور</c:v>
                        </c:pt>
                        <c:pt idx="2">
                          <c:v>نظام أوتوماتیكي للإشارات الضوئیة</c:v>
                        </c:pt>
                        <c:pt idx="3">
                          <c:v>إدارة أوتوماتیكیة لحواجز منع السیر على التقاطعات السطحیة بین السكك الحدیدیة والطرق</c:v>
                        </c:pt>
                        <c:pt idx="4">
                          <c:v>خدمة إنترنت للركاب</c:v>
                        </c:pt>
                        <c:pt idx="5">
                          <c:v>خدمة إنترنت للمسافرین في المحطات</c:v>
                        </c:pt>
                        <c:pt idx="6">
                          <c:v>نظام معلومات للركاب</c:v>
                        </c:pt>
                        <c:pt idx="7">
                          <c:v>نظام معلومات الركاب مرتبط آنیاً بحركة القطارات</c:v>
                        </c:pt>
                        <c:pt idx="8">
                          <c:v>تطبیقات لمعرفة خطوط السكك الحدیدیة ومواعید حركة القطارات</c:v>
                        </c:pt>
                        <c:pt idx="9">
                          <c:v>تطبیقات لحجز مقاعد في القطارات</c:v>
                        </c:pt>
                        <c:pt idx="10">
                          <c:v>تطبیقات لشراء تذاكر القطارات</c:v>
                        </c:pt>
                      </c:lvl>
                      <c:lvl>
                        <c:pt idx="0">
                          <c:v>12</c:v>
                        </c:pt>
                        <c:pt idx="1">
                          <c:v>13</c:v>
                        </c:pt>
                        <c:pt idx="2">
                          <c:v>14</c:v>
                        </c:pt>
                        <c:pt idx="3">
                          <c:v>15</c:v>
                        </c:pt>
                        <c:pt idx="4">
                          <c:v>16</c:v>
                        </c:pt>
                        <c:pt idx="5">
                          <c:v>17</c:v>
                        </c:pt>
                        <c:pt idx="6">
                          <c:v>18</c:v>
                        </c:pt>
                        <c:pt idx="7">
                          <c:v>19</c:v>
                        </c:pt>
                        <c:pt idx="8">
                          <c:v>20</c:v>
                        </c:pt>
                        <c:pt idx="9">
                          <c:v>21</c:v>
                        </c:pt>
                        <c:pt idx="10">
                          <c:v>22</c:v>
                        </c:pt>
                      </c:lvl>
                    </c:multiLvlStrCache>
                  </c:multiLvlStrRef>
                </c:cat>
                <c:val>
                  <c:numRef>
                    <c:extLst xmlns:c15="http://schemas.microsoft.com/office/drawing/2012/chart">
                      <c:ext xmlns:c15="http://schemas.microsoft.com/office/drawing/2012/chart" uri="{02D57815-91ED-43cb-92C2-25804820EDAC}">
                        <c15:formulaRef>
                          <c15:sqref>'السكك الحدیدیة S+N'!$B$7:$AG$7</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7-1271-4BC9-B021-C55CA79082B5}"/>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'السكك الحدیدیة S+N'!$A$9</c15:sqref>
                        </c15:formulaRef>
                      </c:ext>
                    </c:extLst>
                    <c:strCache>
                      <c:ptCount val="1"/>
                      <c:pt idx="0">
                        <c:v>D- منتج مختلط</c:v>
                      </c:pt>
                    </c:strCache>
                  </c:strRef>
                </c:tx>
                <c:spPr>
                  <a:pattFill prst="lgCheck">
                    <a:fgClr>
                      <a:schemeClr val="tx1">
                        <a:lumMod val="65000"/>
                        <a:lumOff val="35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'السكك الحدیدیة S+N'!$B$1:$AG$2</c15:sqref>
                        </c15:formulaRef>
                      </c:ext>
                    </c:extLst>
                    <c:multiLvlStrCache>
                      <c:ptCount val="11"/>
                      <c:lvl>
                        <c:pt idx="0">
                          <c:v>نظام المعلومات الجغرافیة</c:v>
                        </c:pt>
                        <c:pt idx="1">
                          <c:v>مركز معلومات موحد لإدارة المرور</c:v>
                        </c:pt>
                        <c:pt idx="2">
                          <c:v>نظام أوتوماتیكي للإشارات الضوئیة</c:v>
                        </c:pt>
                        <c:pt idx="3">
                          <c:v>إدارة أوتوماتیكیة لحواجز منع السیر على التقاطعات السطحیة بین السكك الحدیدیة والطرق</c:v>
                        </c:pt>
                        <c:pt idx="4">
                          <c:v>خدمة إنترنت للركاب</c:v>
                        </c:pt>
                        <c:pt idx="5">
                          <c:v>خدمة إنترنت للمسافرین في المحطات</c:v>
                        </c:pt>
                        <c:pt idx="6">
                          <c:v>نظام معلومات للركاب</c:v>
                        </c:pt>
                        <c:pt idx="7">
                          <c:v>نظام معلومات الركاب مرتبط آنیاً بحركة القطارات</c:v>
                        </c:pt>
                        <c:pt idx="8">
                          <c:v>تطبیقات لمعرفة خطوط السكك الحدیدیة ومواعید حركة القطارات</c:v>
                        </c:pt>
                        <c:pt idx="9">
                          <c:v>تطبیقات لحجز مقاعد في القطارات</c:v>
                        </c:pt>
                        <c:pt idx="10">
                          <c:v>تطبیقات لشراء تذاكر القطارات</c:v>
                        </c:pt>
                      </c:lvl>
                      <c:lvl>
                        <c:pt idx="0">
                          <c:v>12</c:v>
                        </c:pt>
                        <c:pt idx="1">
                          <c:v>13</c:v>
                        </c:pt>
                        <c:pt idx="2">
                          <c:v>14</c:v>
                        </c:pt>
                        <c:pt idx="3">
                          <c:v>15</c:v>
                        </c:pt>
                        <c:pt idx="4">
                          <c:v>16</c:v>
                        </c:pt>
                        <c:pt idx="5">
                          <c:v>17</c:v>
                        </c:pt>
                        <c:pt idx="6">
                          <c:v>18</c:v>
                        </c:pt>
                        <c:pt idx="7">
                          <c:v>19</c:v>
                        </c:pt>
                        <c:pt idx="8">
                          <c:v>20</c:v>
                        </c:pt>
                        <c:pt idx="9">
                          <c:v>21</c:v>
                        </c:pt>
                        <c:pt idx="10">
                          <c:v>22</c:v>
                        </c:pt>
                      </c:lvl>
                    </c:multiLvlStrCache>
                  </c:multiLvlStrRef>
                </c:cat>
                <c:val>
                  <c:numRef>
                    <c:extLst xmlns:c15="http://schemas.microsoft.com/office/drawing/2012/chart">
                      <c:ext xmlns:c15="http://schemas.microsoft.com/office/drawing/2012/chart" uri="{02D57815-91ED-43cb-92C2-25804820EDAC}">
                        <c15:formulaRef>
                          <c15:sqref>'السكك الحدیدیة S+N'!$B$9:$AG$9</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8-1271-4BC9-B021-C55CA79082B5}"/>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'السكك الحدیدیة S+N'!$A$11</c15:sqref>
                        </c15:formulaRef>
                      </c:ext>
                    </c:extLst>
                    <c:strCache>
                      <c:ptCount val="1"/>
                      <c:pt idx="0">
                        <c:v>E- غير محدد حالياً</c:v>
                      </c:pt>
                    </c:strCache>
                  </c:strRef>
                </c:tx>
                <c:spPr>
                  <a:pattFill prst="narHorz">
                    <a:fgClr>
                      <a:schemeClr val="tx1">
                        <a:lumMod val="65000"/>
                        <a:lumOff val="35000"/>
                      </a:schemeClr>
                    </a:fgClr>
                    <a:bgClr>
                      <a:schemeClr val="bg1"/>
                    </a:bgClr>
                  </a:patt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'السكك الحدیدیة S+N'!$B$1:$AG$2</c15:sqref>
                        </c15:formulaRef>
                      </c:ext>
                    </c:extLst>
                    <c:multiLvlStrCache>
                      <c:ptCount val="11"/>
                      <c:lvl>
                        <c:pt idx="0">
                          <c:v>نظام المعلومات الجغرافیة</c:v>
                        </c:pt>
                        <c:pt idx="1">
                          <c:v>مركز معلومات موحد لإدارة المرور</c:v>
                        </c:pt>
                        <c:pt idx="2">
                          <c:v>نظام أوتوماتیكي للإشارات الضوئیة</c:v>
                        </c:pt>
                        <c:pt idx="3">
                          <c:v>إدارة أوتوماتیكیة لحواجز منع السیر على التقاطعات السطحیة بین السكك الحدیدیة والطرق</c:v>
                        </c:pt>
                        <c:pt idx="4">
                          <c:v>خدمة إنترنت للركاب</c:v>
                        </c:pt>
                        <c:pt idx="5">
                          <c:v>خدمة إنترنت للمسافرین في المحطات</c:v>
                        </c:pt>
                        <c:pt idx="6">
                          <c:v>نظام معلومات للركاب</c:v>
                        </c:pt>
                        <c:pt idx="7">
                          <c:v>نظام معلومات الركاب مرتبط آنیاً بحركة القطارات</c:v>
                        </c:pt>
                        <c:pt idx="8">
                          <c:v>تطبیقات لمعرفة خطوط السكك الحدیدیة ومواعید حركة القطارات</c:v>
                        </c:pt>
                        <c:pt idx="9">
                          <c:v>تطبیقات لحجز مقاعد في القطارات</c:v>
                        </c:pt>
                        <c:pt idx="10">
                          <c:v>تطبیقات لشراء تذاكر القطارات</c:v>
                        </c:pt>
                      </c:lvl>
                      <c:lvl>
                        <c:pt idx="0">
                          <c:v>12</c:v>
                        </c:pt>
                        <c:pt idx="1">
                          <c:v>13</c:v>
                        </c:pt>
                        <c:pt idx="2">
                          <c:v>14</c:v>
                        </c:pt>
                        <c:pt idx="3">
                          <c:v>15</c:v>
                        </c:pt>
                        <c:pt idx="4">
                          <c:v>16</c:v>
                        </c:pt>
                        <c:pt idx="5">
                          <c:v>17</c:v>
                        </c:pt>
                        <c:pt idx="6">
                          <c:v>18</c:v>
                        </c:pt>
                        <c:pt idx="7">
                          <c:v>19</c:v>
                        </c:pt>
                        <c:pt idx="8">
                          <c:v>20</c:v>
                        </c:pt>
                        <c:pt idx="9">
                          <c:v>21</c:v>
                        </c:pt>
                        <c:pt idx="10">
                          <c:v>22</c:v>
                        </c:pt>
                      </c:lvl>
                    </c:multiLvlStrCache>
                  </c:multiLvlStrRef>
                </c:cat>
                <c:val>
                  <c:numRef>
                    <c:extLst xmlns:c15="http://schemas.microsoft.com/office/drawing/2012/chart">
                      <c:ext xmlns:c15="http://schemas.microsoft.com/office/drawing/2012/chart" uri="{02D57815-91ED-43cb-92C2-25804820EDAC}">
                        <c15:formulaRef>
                          <c15:sqref>'السكك الحدیدیة S+N'!$B$11:$AG$11</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9-1271-4BC9-B021-C55CA79082B5}"/>
                  </c:ext>
                </c:extLst>
              </c15:ser>
            </c15:filteredBarSeries>
          </c:ext>
        </c:extLst>
      </c:barChart>
      <c:catAx>
        <c:axId val="-1260878576"/>
        <c:scaling>
          <c:orientation val="maxMin"/>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60875856"/>
        <c:crosses val="autoZero"/>
        <c:auto val="1"/>
        <c:lblAlgn val="ctr"/>
        <c:lblOffset val="100"/>
        <c:noMultiLvlLbl val="0"/>
      </c:catAx>
      <c:valAx>
        <c:axId val="-1260875856"/>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60878576"/>
        <c:crosses val="autoZero"/>
        <c:crossBetween val="between"/>
      </c:valAx>
      <c:spPr>
        <a:noFill/>
        <a:ln>
          <a:noFill/>
        </a:ln>
        <a:effectLst/>
      </c:spPr>
    </c:plotArea>
    <c:legend>
      <c:legendPos val="b"/>
      <c:layout>
        <c:manualLayout>
          <c:xMode val="edge"/>
          <c:yMode val="edge"/>
          <c:x val="0.21813966798168904"/>
          <c:y val="0.82368561713275601"/>
          <c:w val="0.50043496231418594"/>
          <c:h val="4.630972020194579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1"/>
          <c:order val="1"/>
          <c:tx>
            <c:strRef>
              <c:f>'المرور في المدن S+N'!$A$4</c:f>
              <c:strCache>
                <c:ptCount val="1"/>
                <c:pt idx="0">
                  <c:v>A- منفذ وموضوع في الخدمة</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'المرور في المدن S+N'!$B$1:$AD$2</c:f>
              <c:multiLvlStrCache>
                <c:ptCount val="10"/>
                <c:lvl>
                  <c:pt idx="0">
                    <c:v>نظام المعلومات الجغرافیة</c:v>
                  </c:pt>
                  <c:pt idx="1">
                    <c:v>نظام النقل الذكي</c:v>
                  </c:pt>
                  <c:pt idx="2">
                    <c:v> مراكز موحدة لإدارة المرور</c:v>
                  </c:pt>
                  <c:pt idx="3">
                    <c:v> نظم ضبط مرور مرتبطة آنیاً بحركة المرور</c:v>
                  </c:pt>
                  <c:pt idx="4">
                    <c:v>شاخصات الرسائل المتبدلة</c:v>
                  </c:pt>
                  <c:pt idx="5">
                    <c:v> شاخصات الرسائل المتبدلة المرتبطة آنیاً بحركة المرور</c:v>
                  </c:pt>
                  <c:pt idx="6">
                    <c:v> تطبیقات إنترنت لإعلام الركاب بظروف المرور</c:v>
                  </c:pt>
                  <c:pt idx="7">
                    <c:v>معلومات آنیة عن حركة المرور متاحة على متن المركبات</c:v>
                  </c:pt>
                  <c:pt idx="8">
                    <c:v>الدفع الإلكتروني على محطات الشوارع المدفوعة</c:v>
                  </c:pt>
                  <c:pt idx="9">
                    <c:v>الدفع الإلكتروني لمواقف المركبات</c:v>
                  </c:pt>
                </c:lvl>
                <c:lvl>
                  <c:pt idx="0">
                    <c:v>23</c:v>
                  </c:pt>
                  <c:pt idx="1">
                    <c:v>24</c:v>
                  </c:pt>
                  <c:pt idx="2">
                    <c:v>25</c:v>
                  </c:pt>
                  <c:pt idx="3">
                    <c:v>26</c:v>
                  </c:pt>
                  <c:pt idx="4">
                    <c:v>27</c:v>
                  </c:pt>
                  <c:pt idx="5">
                    <c:v>28</c:v>
                  </c:pt>
                  <c:pt idx="6">
                    <c:v>29</c:v>
                  </c:pt>
                  <c:pt idx="7">
                    <c:v>30</c:v>
                  </c:pt>
                  <c:pt idx="8">
                    <c:v>31</c:v>
                  </c:pt>
                  <c:pt idx="9">
                    <c:v>32</c:v>
                  </c:pt>
                </c:lvl>
              </c:multiLvlStrCache>
              <c:extLst/>
            </c:multiLvlStrRef>
          </c:cat>
          <c:val>
            <c:numRef>
              <c:f>'المرور في المدن S+N'!$B$4:$AD$4</c:f>
              <c:numCache>
                <c:formatCode>General</c:formatCode>
                <c:ptCount val="10"/>
                <c:pt idx="0">
                  <c:v>6</c:v>
                </c:pt>
                <c:pt idx="1">
                  <c:v>5</c:v>
                </c:pt>
                <c:pt idx="2">
                  <c:v>6</c:v>
                </c:pt>
                <c:pt idx="3">
                  <c:v>7</c:v>
                </c:pt>
                <c:pt idx="4">
                  <c:v>6</c:v>
                </c:pt>
                <c:pt idx="5">
                  <c:v>5</c:v>
                </c:pt>
                <c:pt idx="6">
                  <c:v>5</c:v>
                </c:pt>
                <c:pt idx="7">
                  <c:v>2</c:v>
                </c:pt>
                <c:pt idx="8">
                  <c:v>2</c:v>
                </c:pt>
                <c:pt idx="9">
                  <c:v>3</c:v>
                </c:pt>
              </c:numCache>
              <c:extLst/>
            </c:numRef>
          </c:val>
          <c:extLst>
            <c:ext xmlns:c16="http://schemas.microsoft.com/office/drawing/2014/chart" uri="{C3380CC4-5D6E-409C-BE32-E72D297353CC}">
              <c16:uniqueId val="{00000000-8013-4659-A41A-232AD37CBAF1}"/>
            </c:ext>
          </c:extLst>
        </c:ser>
        <c:ser>
          <c:idx val="3"/>
          <c:order val="3"/>
          <c:tx>
            <c:strRef>
              <c:f>'المرور في المدن S+N'!$A$6</c:f>
              <c:strCache>
                <c:ptCount val="1"/>
                <c:pt idx="0">
                  <c:v>B- قيد التنفيذ</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'المرور في المدن S+N'!$B$1:$AD$2</c:f>
              <c:multiLvlStrCache>
                <c:ptCount val="10"/>
                <c:lvl>
                  <c:pt idx="0">
                    <c:v>نظام المعلومات الجغرافیة</c:v>
                  </c:pt>
                  <c:pt idx="1">
                    <c:v>نظام النقل الذكي</c:v>
                  </c:pt>
                  <c:pt idx="2">
                    <c:v> مراكز موحدة لإدارة المرور</c:v>
                  </c:pt>
                  <c:pt idx="3">
                    <c:v> نظم ضبط مرور مرتبطة آنیاً بحركة المرور</c:v>
                  </c:pt>
                  <c:pt idx="4">
                    <c:v>شاخصات الرسائل المتبدلة</c:v>
                  </c:pt>
                  <c:pt idx="5">
                    <c:v> شاخصات الرسائل المتبدلة المرتبطة آنیاً بحركة المرور</c:v>
                  </c:pt>
                  <c:pt idx="6">
                    <c:v> تطبیقات إنترنت لإعلام الركاب بظروف المرور</c:v>
                  </c:pt>
                  <c:pt idx="7">
                    <c:v>معلومات آنیة عن حركة المرور متاحة على متن المركبات</c:v>
                  </c:pt>
                  <c:pt idx="8">
                    <c:v>الدفع الإلكتروني على محطات الشوارع المدفوعة</c:v>
                  </c:pt>
                  <c:pt idx="9">
                    <c:v>الدفع الإلكتروني لمواقف المركبات</c:v>
                  </c:pt>
                </c:lvl>
                <c:lvl>
                  <c:pt idx="0">
                    <c:v>23</c:v>
                  </c:pt>
                  <c:pt idx="1">
                    <c:v>24</c:v>
                  </c:pt>
                  <c:pt idx="2">
                    <c:v>25</c:v>
                  </c:pt>
                  <c:pt idx="3">
                    <c:v>26</c:v>
                  </c:pt>
                  <c:pt idx="4">
                    <c:v>27</c:v>
                  </c:pt>
                  <c:pt idx="5">
                    <c:v>28</c:v>
                  </c:pt>
                  <c:pt idx="6">
                    <c:v>29</c:v>
                  </c:pt>
                  <c:pt idx="7">
                    <c:v>30</c:v>
                  </c:pt>
                  <c:pt idx="8">
                    <c:v>31</c:v>
                  </c:pt>
                  <c:pt idx="9">
                    <c:v>32</c:v>
                  </c:pt>
                </c:lvl>
              </c:multiLvlStrCache>
              <c:extLst/>
            </c:multiLvlStrRef>
          </c:cat>
          <c:val>
            <c:numRef>
              <c:f>'المرور في المدن S+N'!$B$6:$AD$6</c:f>
              <c:numCache>
                <c:formatCode>General</c:formatCode>
                <c:ptCount val="10"/>
                <c:pt idx="0">
                  <c:v>1</c:v>
                </c:pt>
                <c:pt idx="2">
                  <c:v>2</c:v>
                </c:pt>
                <c:pt idx="4">
                  <c:v>1</c:v>
                </c:pt>
                <c:pt idx="5">
                  <c:v>1</c:v>
                </c:pt>
                <c:pt idx="6">
                  <c:v>1</c:v>
                </c:pt>
                <c:pt idx="8">
                  <c:v>1</c:v>
                </c:pt>
                <c:pt idx="9">
                  <c:v>1</c:v>
                </c:pt>
              </c:numCache>
              <c:extLst/>
            </c:numRef>
          </c:val>
          <c:extLst>
            <c:ext xmlns:c16="http://schemas.microsoft.com/office/drawing/2014/chart" uri="{C3380CC4-5D6E-409C-BE32-E72D297353CC}">
              <c16:uniqueId val="{00000001-8013-4659-A41A-232AD37CBAF1}"/>
            </c:ext>
          </c:extLst>
        </c:ser>
        <c:ser>
          <c:idx val="5"/>
          <c:order val="5"/>
          <c:tx>
            <c:strRef>
              <c:f>'المرور في المدن S+N'!$A$8</c:f>
              <c:strCache>
                <c:ptCount val="1"/>
                <c:pt idx="0">
                  <c:v>C- قيد التصميم</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'المرور في المدن S+N'!$B$1:$AD$2</c:f>
              <c:multiLvlStrCache>
                <c:ptCount val="10"/>
                <c:lvl>
                  <c:pt idx="0">
                    <c:v>نظام المعلومات الجغرافیة</c:v>
                  </c:pt>
                  <c:pt idx="1">
                    <c:v>نظام النقل الذكي</c:v>
                  </c:pt>
                  <c:pt idx="2">
                    <c:v> مراكز موحدة لإدارة المرور</c:v>
                  </c:pt>
                  <c:pt idx="3">
                    <c:v> نظم ضبط مرور مرتبطة آنیاً بحركة المرور</c:v>
                  </c:pt>
                  <c:pt idx="4">
                    <c:v>شاخصات الرسائل المتبدلة</c:v>
                  </c:pt>
                  <c:pt idx="5">
                    <c:v> شاخصات الرسائل المتبدلة المرتبطة آنیاً بحركة المرور</c:v>
                  </c:pt>
                  <c:pt idx="6">
                    <c:v> تطبیقات إنترنت لإعلام الركاب بظروف المرور</c:v>
                  </c:pt>
                  <c:pt idx="7">
                    <c:v>معلومات آنیة عن حركة المرور متاحة على متن المركبات</c:v>
                  </c:pt>
                  <c:pt idx="8">
                    <c:v>الدفع الإلكتروني على محطات الشوارع المدفوعة</c:v>
                  </c:pt>
                  <c:pt idx="9">
                    <c:v>الدفع الإلكتروني لمواقف المركبات</c:v>
                  </c:pt>
                </c:lvl>
                <c:lvl>
                  <c:pt idx="0">
                    <c:v>23</c:v>
                  </c:pt>
                  <c:pt idx="1">
                    <c:v>24</c:v>
                  </c:pt>
                  <c:pt idx="2">
                    <c:v>25</c:v>
                  </c:pt>
                  <c:pt idx="3">
                    <c:v>26</c:v>
                  </c:pt>
                  <c:pt idx="4">
                    <c:v>27</c:v>
                  </c:pt>
                  <c:pt idx="5">
                    <c:v>28</c:v>
                  </c:pt>
                  <c:pt idx="6">
                    <c:v>29</c:v>
                  </c:pt>
                  <c:pt idx="7">
                    <c:v>30</c:v>
                  </c:pt>
                  <c:pt idx="8">
                    <c:v>31</c:v>
                  </c:pt>
                  <c:pt idx="9">
                    <c:v>32</c:v>
                  </c:pt>
                </c:lvl>
              </c:multiLvlStrCache>
              <c:extLst/>
            </c:multiLvlStrRef>
          </c:cat>
          <c:val>
            <c:numRef>
              <c:f>'المرور في المدن S+N'!$B$8:$AD$8</c:f>
              <c:numCache>
                <c:formatCode>General</c:formatCode>
                <c:ptCount val="10"/>
                <c:pt idx="0">
                  <c:v>2</c:v>
                </c:pt>
                <c:pt idx="1">
                  <c:v>1</c:v>
                </c:pt>
                <c:pt idx="2">
                  <c:v>1</c:v>
                </c:pt>
                <c:pt idx="3">
                  <c:v>1</c:v>
                </c:pt>
                <c:pt idx="4">
                  <c:v>1</c:v>
                </c:pt>
                <c:pt idx="5">
                  <c:v>1</c:v>
                </c:pt>
                <c:pt idx="6">
                  <c:v>1</c:v>
                </c:pt>
                <c:pt idx="7">
                  <c:v>1</c:v>
                </c:pt>
              </c:numCache>
              <c:extLst/>
            </c:numRef>
          </c:val>
          <c:extLst>
            <c:ext xmlns:c16="http://schemas.microsoft.com/office/drawing/2014/chart" uri="{C3380CC4-5D6E-409C-BE32-E72D297353CC}">
              <c16:uniqueId val="{00000002-8013-4659-A41A-232AD37CBAF1}"/>
            </c:ext>
          </c:extLst>
        </c:ser>
        <c:ser>
          <c:idx val="7"/>
          <c:order val="7"/>
          <c:tx>
            <c:strRef>
              <c:f>'المرور في المدن S+N'!$A$10</c:f>
              <c:strCache>
                <c:ptCount val="1"/>
                <c:pt idx="0">
                  <c:v>D- مخطط له</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'المرور في المدن S+N'!$B$1:$AD$2</c:f>
              <c:multiLvlStrCache>
                <c:ptCount val="10"/>
                <c:lvl>
                  <c:pt idx="0">
                    <c:v>نظام المعلومات الجغرافیة</c:v>
                  </c:pt>
                  <c:pt idx="1">
                    <c:v>نظام النقل الذكي</c:v>
                  </c:pt>
                  <c:pt idx="2">
                    <c:v> مراكز موحدة لإدارة المرور</c:v>
                  </c:pt>
                  <c:pt idx="3">
                    <c:v> نظم ضبط مرور مرتبطة آنیاً بحركة المرور</c:v>
                  </c:pt>
                  <c:pt idx="4">
                    <c:v>شاخصات الرسائل المتبدلة</c:v>
                  </c:pt>
                  <c:pt idx="5">
                    <c:v> شاخصات الرسائل المتبدلة المرتبطة آنیاً بحركة المرور</c:v>
                  </c:pt>
                  <c:pt idx="6">
                    <c:v> تطبیقات إنترنت لإعلام الركاب بظروف المرور</c:v>
                  </c:pt>
                  <c:pt idx="7">
                    <c:v>معلومات آنیة عن حركة المرور متاحة على متن المركبات</c:v>
                  </c:pt>
                  <c:pt idx="8">
                    <c:v>الدفع الإلكتروني على محطات الشوارع المدفوعة</c:v>
                  </c:pt>
                  <c:pt idx="9">
                    <c:v>الدفع الإلكتروني لمواقف المركبات</c:v>
                  </c:pt>
                </c:lvl>
                <c:lvl>
                  <c:pt idx="0">
                    <c:v>23</c:v>
                  </c:pt>
                  <c:pt idx="1">
                    <c:v>24</c:v>
                  </c:pt>
                  <c:pt idx="2">
                    <c:v>25</c:v>
                  </c:pt>
                  <c:pt idx="3">
                    <c:v>26</c:v>
                  </c:pt>
                  <c:pt idx="4">
                    <c:v>27</c:v>
                  </c:pt>
                  <c:pt idx="5">
                    <c:v>28</c:v>
                  </c:pt>
                  <c:pt idx="6">
                    <c:v>29</c:v>
                  </c:pt>
                  <c:pt idx="7">
                    <c:v>30</c:v>
                  </c:pt>
                  <c:pt idx="8">
                    <c:v>31</c:v>
                  </c:pt>
                  <c:pt idx="9">
                    <c:v>32</c:v>
                  </c:pt>
                </c:lvl>
              </c:multiLvlStrCache>
              <c:extLst/>
            </c:multiLvlStrRef>
          </c:cat>
          <c:val>
            <c:numRef>
              <c:f>'المرور في المدن S+N'!$B$10:$AD$10</c:f>
              <c:numCache>
                <c:formatCode>General</c:formatCode>
                <c:ptCount val="10"/>
                <c:pt idx="0">
                  <c:v>1</c:v>
                </c:pt>
                <c:pt idx="1">
                  <c:v>5</c:v>
                </c:pt>
                <c:pt idx="2">
                  <c:v>2</c:v>
                </c:pt>
                <c:pt idx="3">
                  <c:v>2</c:v>
                </c:pt>
                <c:pt idx="4">
                  <c:v>1</c:v>
                </c:pt>
                <c:pt idx="5">
                  <c:v>2</c:v>
                </c:pt>
                <c:pt idx="6">
                  <c:v>1</c:v>
                </c:pt>
                <c:pt idx="7">
                  <c:v>3</c:v>
                </c:pt>
                <c:pt idx="8">
                  <c:v>4</c:v>
                </c:pt>
                <c:pt idx="9">
                  <c:v>4</c:v>
                </c:pt>
              </c:numCache>
              <c:extLst/>
            </c:numRef>
          </c:val>
          <c:extLst>
            <c:ext xmlns:c16="http://schemas.microsoft.com/office/drawing/2014/chart" uri="{C3380CC4-5D6E-409C-BE32-E72D297353CC}">
              <c16:uniqueId val="{00000003-8013-4659-A41A-232AD37CBAF1}"/>
            </c:ext>
          </c:extLst>
        </c:ser>
        <c:ser>
          <c:idx val="9"/>
          <c:order val="9"/>
          <c:tx>
            <c:strRef>
              <c:f>'المرور في المدن S+N'!$A$12</c:f>
              <c:strCache>
                <c:ptCount val="1"/>
                <c:pt idx="0">
                  <c:v>E- غير مطبق</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'المرور في المدن S+N'!$B$1:$AD$2</c:f>
              <c:multiLvlStrCache>
                <c:ptCount val="10"/>
                <c:lvl>
                  <c:pt idx="0">
                    <c:v>نظام المعلومات الجغرافیة</c:v>
                  </c:pt>
                  <c:pt idx="1">
                    <c:v>نظام النقل الذكي</c:v>
                  </c:pt>
                  <c:pt idx="2">
                    <c:v> مراكز موحدة لإدارة المرور</c:v>
                  </c:pt>
                  <c:pt idx="3">
                    <c:v> نظم ضبط مرور مرتبطة آنیاً بحركة المرور</c:v>
                  </c:pt>
                  <c:pt idx="4">
                    <c:v>شاخصات الرسائل المتبدلة</c:v>
                  </c:pt>
                  <c:pt idx="5">
                    <c:v> شاخصات الرسائل المتبدلة المرتبطة آنیاً بحركة المرور</c:v>
                  </c:pt>
                  <c:pt idx="6">
                    <c:v> تطبیقات إنترنت لإعلام الركاب بظروف المرور</c:v>
                  </c:pt>
                  <c:pt idx="7">
                    <c:v>معلومات آنیة عن حركة المرور متاحة على متن المركبات</c:v>
                  </c:pt>
                  <c:pt idx="8">
                    <c:v>الدفع الإلكتروني على محطات الشوارع المدفوعة</c:v>
                  </c:pt>
                  <c:pt idx="9">
                    <c:v>الدفع الإلكتروني لمواقف المركبات</c:v>
                  </c:pt>
                </c:lvl>
                <c:lvl>
                  <c:pt idx="0">
                    <c:v>23</c:v>
                  </c:pt>
                  <c:pt idx="1">
                    <c:v>24</c:v>
                  </c:pt>
                  <c:pt idx="2">
                    <c:v>25</c:v>
                  </c:pt>
                  <c:pt idx="3">
                    <c:v>26</c:v>
                  </c:pt>
                  <c:pt idx="4">
                    <c:v>27</c:v>
                  </c:pt>
                  <c:pt idx="5">
                    <c:v>28</c:v>
                  </c:pt>
                  <c:pt idx="6">
                    <c:v>29</c:v>
                  </c:pt>
                  <c:pt idx="7">
                    <c:v>30</c:v>
                  </c:pt>
                  <c:pt idx="8">
                    <c:v>31</c:v>
                  </c:pt>
                  <c:pt idx="9">
                    <c:v>32</c:v>
                  </c:pt>
                </c:lvl>
              </c:multiLvlStrCache>
              <c:extLst/>
            </c:multiLvlStrRef>
          </c:cat>
          <c:val>
            <c:numRef>
              <c:f>'المرور في المدن S+N'!$B$12:$AD$12</c:f>
              <c:numCache>
                <c:formatCode>General</c:formatCode>
                <c:ptCount val="10"/>
                <c:pt idx="0">
                  <c:v>2</c:v>
                </c:pt>
                <c:pt idx="1">
                  <c:v>1</c:v>
                </c:pt>
                <c:pt idx="2">
                  <c:v>1</c:v>
                </c:pt>
                <c:pt idx="3">
                  <c:v>2</c:v>
                </c:pt>
                <c:pt idx="4">
                  <c:v>3</c:v>
                </c:pt>
                <c:pt idx="5">
                  <c:v>3</c:v>
                </c:pt>
                <c:pt idx="6">
                  <c:v>3</c:v>
                </c:pt>
                <c:pt idx="7">
                  <c:v>5</c:v>
                </c:pt>
                <c:pt idx="8">
                  <c:v>4</c:v>
                </c:pt>
                <c:pt idx="9">
                  <c:v>4</c:v>
                </c:pt>
              </c:numCache>
              <c:extLst/>
            </c:numRef>
          </c:val>
          <c:extLst>
            <c:ext xmlns:c16="http://schemas.microsoft.com/office/drawing/2014/chart" uri="{C3380CC4-5D6E-409C-BE32-E72D297353CC}">
              <c16:uniqueId val="{00000004-8013-4659-A41A-232AD37CBAF1}"/>
            </c:ext>
          </c:extLst>
        </c:ser>
        <c:dLbls>
          <c:dLblPos val="ctr"/>
          <c:showLegendKey val="0"/>
          <c:showVal val="1"/>
          <c:showCatName val="0"/>
          <c:showSerName val="0"/>
          <c:showPercent val="0"/>
          <c:showBubbleSize val="0"/>
        </c:dLbls>
        <c:gapWidth val="50"/>
        <c:overlap val="100"/>
        <c:axId val="-1260884560"/>
        <c:axId val="-1260885104"/>
        <c:extLst>
          <c:ext xmlns:c15="http://schemas.microsoft.com/office/drawing/2012/chart" uri="{02D57815-91ED-43cb-92C2-25804820EDAC}">
            <c15:filteredBarSeries>
              <c15:ser>
                <c:idx val="0"/>
                <c:order val="0"/>
                <c:tx>
                  <c:strRef>
                    <c:extLst>
                      <c:ext uri="{02D57815-91ED-43cb-92C2-25804820EDAC}">
                        <c15:formulaRef>
                          <c15:sqref>'المرور في المدن S+N'!$A$3</c15:sqref>
                        </c15:formulaRef>
                      </c:ext>
                    </c:extLst>
                    <c:strCache>
                      <c:ptCount val="1"/>
                      <c:pt idx="0">
                        <c:v>A- ماركة عالمية </c:v>
                      </c:pt>
                    </c:strCache>
                  </c:strRef>
                </c:tx>
                <c:spPr>
                  <a:pattFill prst="pct90">
                    <a:fgClr>
                      <a:schemeClr val="tx1">
                        <a:lumMod val="65000"/>
                        <a:lumOff val="35000"/>
                      </a:schemeClr>
                    </a:fgClr>
                    <a:bgClr>
                      <a:schemeClr val="bg1"/>
                    </a:bgClr>
                  </a:patt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'المرور في المدن S+N'!$B$1:$AD$2</c15:sqref>
                        </c15:formulaRef>
                      </c:ext>
                    </c:extLst>
                    <c:multiLvlStrCache>
                      <c:ptCount val="10"/>
                      <c:lvl>
                        <c:pt idx="0">
                          <c:v>نظام المعلومات الجغرافیة</c:v>
                        </c:pt>
                        <c:pt idx="1">
                          <c:v>نظام النقل الذكي</c:v>
                        </c:pt>
                        <c:pt idx="2">
                          <c:v> مراكز موحدة لإدارة المرور</c:v>
                        </c:pt>
                        <c:pt idx="3">
                          <c:v> نظم ضبط مرور مرتبطة آنیاً بحركة المرور</c:v>
                        </c:pt>
                        <c:pt idx="4">
                          <c:v>شاخصات الرسائل المتبدلة</c:v>
                        </c:pt>
                        <c:pt idx="5">
                          <c:v> شاخصات الرسائل المتبدلة المرتبطة آنیاً بحركة المرور</c:v>
                        </c:pt>
                        <c:pt idx="6">
                          <c:v> تطبیقات إنترنت لإعلام الركاب بظروف المرور</c:v>
                        </c:pt>
                        <c:pt idx="7">
                          <c:v>معلومات آنیة عن حركة المرور متاحة على متن المركبات</c:v>
                        </c:pt>
                        <c:pt idx="8">
                          <c:v>الدفع الإلكتروني على محطات الشوارع المدفوعة</c:v>
                        </c:pt>
                        <c:pt idx="9">
                          <c:v>الدفع الإلكتروني لمواقف المركبات</c:v>
                        </c:pt>
                      </c:lvl>
                      <c:lvl>
                        <c:pt idx="0">
                          <c:v>23</c:v>
                        </c:pt>
                        <c:pt idx="1">
                          <c:v>24</c:v>
                        </c:pt>
                        <c:pt idx="2">
                          <c:v>25</c:v>
                        </c:pt>
                        <c:pt idx="3">
                          <c:v>26</c:v>
                        </c:pt>
                        <c:pt idx="4">
                          <c:v>27</c:v>
                        </c:pt>
                        <c:pt idx="5">
                          <c:v>28</c:v>
                        </c:pt>
                        <c:pt idx="6">
                          <c:v>29</c:v>
                        </c:pt>
                        <c:pt idx="7">
                          <c:v>30</c:v>
                        </c:pt>
                        <c:pt idx="8">
                          <c:v>31</c:v>
                        </c:pt>
                        <c:pt idx="9">
                          <c:v>32</c:v>
                        </c:pt>
                      </c:lvl>
                    </c:multiLvlStrCache>
                  </c:multiLvlStrRef>
                </c:cat>
                <c:val>
                  <c:numRef>
                    <c:extLst>
                      <c:ext uri="{02D57815-91ED-43cb-92C2-25804820EDAC}">
                        <c15:formulaRef>
                          <c15:sqref>'المرور في المدن S+N'!$B$3:$AD$3</c15:sqref>
                        </c15:formulaRef>
                      </c:ext>
                    </c:extLst>
                    <c:numCache>
                      <c:formatCode>General</c:formatCode>
                      <c:ptCount val="10"/>
                    </c:numCache>
                  </c:numRef>
                </c:val>
                <c:extLst>
                  <c:ext xmlns:c16="http://schemas.microsoft.com/office/drawing/2014/chart" uri="{C3380CC4-5D6E-409C-BE32-E72D297353CC}">
                    <c16:uniqueId val="{00000005-8013-4659-A41A-232AD37CBAF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'المرور في المدن S+N'!$A$5</c15:sqref>
                        </c15:formulaRef>
                      </c:ext>
                    </c:extLst>
                    <c:strCache>
                      <c:ptCount val="1"/>
                      <c:pt idx="0">
                        <c:v>B- ماركة عالمية مع توطين محلي</c:v>
                      </c:pt>
                    </c:strCache>
                  </c:strRef>
                </c:tx>
                <c:spPr>
                  <a:pattFill prst="wdDnDiag">
                    <a:fgClr>
                      <a:schemeClr val="tx1">
                        <a:lumMod val="65000"/>
                        <a:lumOff val="35000"/>
                      </a:schemeClr>
                    </a:fgClr>
                    <a:bgClr>
                      <a:schemeClr val="bg1"/>
                    </a:bgClr>
                  </a:patt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'المرور في المدن S+N'!$B$1:$AD$2</c15:sqref>
                        </c15:formulaRef>
                      </c:ext>
                    </c:extLst>
                    <c:multiLvlStrCache>
                      <c:ptCount val="10"/>
                      <c:lvl>
                        <c:pt idx="0">
                          <c:v>نظام المعلومات الجغرافیة</c:v>
                        </c:pt>
                        <c:pt idx="1">
                          <c:v>نظام النقل الذكي</c:v>
                        </c:pt>
                        <c:pt idx="2">
                          <c:v> مراكز موحدة لإدارة المرور</c:v>
                        </c:pt>
                        <c:pt idx="3">
                          <c:v> نظم ضبط مرور مرتبطة آنیاً بحركة المرور</c:v>
                        </c:pt>
                        <c:pt idx="4">
                          <c:v>شاخصات الرسائل المتبدلة</c:v>
                        </c:pt>
                        <c:pt idx="5">
                          <c:v> شاخصات الرسائل المتبدلة المرتبطة آنیاً بحركة المرور</c:v>
                        </c:pt>
                        <c:pt idx="6">
                          <c:v> تطبیقات إنترنت لإعلام الركاب بظروف المرور</c:v>
                        </c:pt>
                        <c:pt idx="7">
                          <c:v>معلومات آنیة عن حركة المرور متاحة على متن المركبات</c:v>
                        </c:pt>
                        <c:pt idx="8">
                          <c:v>الدفع الإلكتروني على محطات الشوارع المدفوعة</c:v>
                        </c:pt>
                        <c:pt idx="9">
                          <c:v>الدفع الإلكتروني لمواقف المركبات</c:v>
                        </c:pt>
                      </c:lvl>
                      <c:lvl>
                        <c:pt idx="0">
                          <c:v>23</c:v>
                        </c:pt>
                        <c:pt idx="1">
                          <c:v>24</c:v>
                        </c:pt>
                        <c:pt idx="2">
                          <c:v>25</c:v>
                        </c:pt>
                        <c:pt idx="3">
                          <c:v>26</c:v>
                        </c:pt>
                        <c:pt idx="4">
                          <c:v>27</c:v>
                        </c:pt>
                        <c:pt idx="5">
                          <c:v>28</c:v>
                        </c:pt>
                        <c:pt idx="6">
                          <c:v>29</c:v>
                        </c:pt>
                        <c:pt idx="7">
                          <c:v>30</c:v>
                        </c:pt>
                        <c:pt idx="8">
                          <c:v>31</c:v>
                        </c:pt>
                        <c:pt idx="9">
                          <c:v>32</c:v>
                        </c:pt>
                      </c:lvl>
                    </c:multiLvlStrCache>
                  </c:multiLvlStrRef>
                </c:cat>
                <c:val>
                  <c:numRef>
                    <c:extLst xmlns:c15="http://schemas.microsoft.com/office/drawing/2012/chart">
                      <c:ext xmlns:c15="http://schemas.microsoft.com/office/drawing/2012/chart" uri="{02D57815-91ED-43cb-92C2-25804820EDAC}">
                        <c15:formulaRef>
                          <c15:sqref>'المرور في المدن S+N'!$B$5:$AD$5</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6-8013-4659-A41A-232AD37CBAF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'المرور في المدن S+N'!$A$7</c15:sqref>
                        </c15:formulaRef>
                      </c:ext>
                    </c:extLst>
                    <c:strCache>
                      <c:ptCount val="1"/>
                      <c:pt idx="0">
                        <c:v>C- منتج محلي</c:v>
                      </c:pt>
                    </c:strCache>
                  </c:strRef>
                </c:tx>
                <c:spPr>
                  <a:pattFill prst="pct70">
                    <a:fgClr>
                      <a:schemeClr val="tx1">
                        <a:lumMod val="65000"/>
                        <a:lumOff val="35000"/>
                      </a:schemeClr>
                    </a:fgClr>
                    <a:bgClr>
                      <a:schemeClr val="bg1"/>
                    </a:bgClr>
                  </a:patt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'المرور في المدن S+N'!$B$1:$AD$2</c15:sqref>
                        </c15:formulaRef>
                      </c:ext>
                    </c:extLst>
                    <c:multiLvlStrCache>
                      <c:ptCount val="10"/>
                      <c:lvl>
                        <c:pt idx="0">
                          <c:v>نظام المعلومات الجغرافیة</c:v>
                        </c:pt>
                        <c:pt idx="1">
                          <c:v>نظام النقل الذكي</c:v>
                        </c:pt>
                        <c:pt idx="2">
                          <c:v> مراكز موحدة لإدارة المرور</c:v>
                        </c:pt>
                        <c:pt idx="3">
                          <c:v> نظم ضبط مرور مرتبطة آنیاً بحركة المرور</c:v>
                        </c:pt>
                        <c:pt idx="4">
                          <c:v>شاخصات الرسائل المتبدلة</c:v>
                        </c:pt>
                        <c:pt idx="5">
                          <c:v> شاخصات الرسائل المتبدلة المرتبطة آنیاً بحركة المرور</c:v>
                        </c:pt>
                        <c:pt idx="6">
                          <c:v> تطبیقات إنترنت لإعلام الركاب بظروف المرور</c:v>
                        </c:pt>
                        <c:pt idx="7">
                          <c:v>معلومات آنیة عن حركة المرور متاحة على متن المركبات</c:v>
                        </c:pt>
                        <c:pt idx="8">
                          <c:v>الدفع الإلكتروني على محطات الشوارع المدفوعة</c:v>
                        </c:pt>
                        <c:pt idx="9">
                          <c:v>الدفع الإلكتروني لمواقف المركبات</c:v>
                        </c:pt>
                      </c:lvl>
                      <c:lvl>
                        <c:pt idx="0">
                          <c:v>23</c:v>
                        </c:pt>
                        <c:pt idx="1">
                          <c:v>24</c:v>
                        </c:pt>
                        <c:pt idx="2">
                          <c:v>25</c:v>
                        </c:pt>
                        <c:pt idx="3">
                          <c:v>26</c:v>
                        </c:pt>
                        <c:pt idx="4">
                          <c:v>27</c:v>
                        </c:pt>
                        <c:pt idx="5">
                          <c:v>28</c:v>
                        </c:pt>
                        <c:pt idx="6">
                          <c:v>29</c:v>
                        </c:pt>
                        <c:pt idx="7">
                          <c:v>30</c:v>
                        </c:pt>
                        <c:pt idx="8">
                          <c:v>31</c:v>
                        </c:pt>
                        <c:pt idx="9">
                          <c:v>32</c:v>
                        </c:pt>
                      </c:lvl>
                    </c:multiLvlStrCache>
                  </c:multiLvlStrRef>
                </c:cat>
                <c:val>
                  <c:numRef>
                    <c:extLst xmlns:c15="http://schemas.microsoft.com/office/drawing/2012/chart">
                      <c:ext xmlns:c15="http://schemas.microsoft.com/office/drawing/2012/chart" uri="{02D57815-91ED-43cb-92C2-25804820EDAC}">
                        <c15:formulaRef>
                          <c15:sqref>'المرور في المدن S+N'!$B$7:$AD$7</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7-8013-4659-A41A-232AD37CBAF1}"/>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'المرور في المدن S+N'!$A$9</c15:sqref>
                        </c15:formulaRef>
                      </c:ext>
                    </c:extLst>
                    <c:strCache>
                      <c:ptCount val="1"/>
                      <c:pt idx="0">
                        <c:v>D- منتج مختلط</c:v>
                      </c:pt>
                    </c:strCache>
                  </c:strRef>
                </c:tx>
                <c:spPr>
                  <a:pattFill prst="lgCheck">
                    <a:fgClr>
                      <a:schemeClr val="tx1">
                        <a:lumMod val="65000"/>
                        <a:lumOff val="35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'المرور في المدن S+N'!$B$1:$AD$2</c15:sqref>
                        </c15:formulaRef>
                      </c:ext>
                    </c:extLst>
                    <c:multiLvlStrCache>
                      <c:ptCount val="10"/>
                      <c:lvl>
                        <c:pt idx="0">
                          <c:v>نظام المعلومات الجغرافیة</c:v>
                        </c:pt>
                        <c:pt idx="1">
                          <c:v>نظام النقل الذكي</c:v>
                        </c:pt>
                        <c:pt idx="2">
                          <c:v> مراكز موحدة لإدارة المرور</c:v>
                        </c:pt>
                        <c:pt idx="3">
                          <c:v> نظم ضبط مرور مرتبطة آنیاً بحركة المرور</c:v>
                        </c:pt>
                        <c:pt idx="4">
                          <c:v>شاخصات الرسائل المتبدلة</c:v>
                        </c:pt>
                        <c:pt idx="5">
                          <c:v> شاخصات الرسائل المتبدلة المرتبطة آنیاً بحركة المرور</c:v>
                        </c:pt>
                        <c:pt idx="6">
                          <c:v> تطبیقات إنترنت لإعلام الركاب بظروف المرور</c:v>
                        </c:pt>
                        <c:pt idx="7">
                          <c:v>معلومات آنیة عن حركة المرور متاحة على متن المركبات</c:v>
                        </c:pt>
                        <c:pt idx="8">
                          <c:v>الدفع الإلكتروني على محطات الشوارع المدفوعة</c:v>
                        </c:pt>
                        <c:pt idx="9">
                          <c:v>الدفع الإلكتروني لمواقف المركبات</c:v>
                        </c:pt>
                      </c:lvl>
                      <c:lvl>
                        <c:pt idx="0">
                          <c:v>23</c:v>
                        </c:pt>
                        <c:pt idx="1">
                          <c:v>24</c:v>
                        </c:pt>
                        <c:pt idx="2">
                          <c:v>25</c:v>
                        </c:pt>
                        <c:pt idx="3">
                          <c:v>26</c:v>
                        </c:pt>
                        <c:pt idx="4">
                          <c:v>27</c:v>
                        </c:pt>
                        <c:pt idx="5">
                          <c:v>28</c:v>
                        </c:pt>
                        <c:pt idx="6">
                          <c:v>29</c:v>
                        </c:pt>
                        <c:pt idx="7">
                          <c:v>30</c:v>
                        </c:pt>
                        <c:pt idx="8">
                          <c:v>31</c:v>
                        </c:pt>
                        <c:pt idx="9">
                          <c:v>32</c:v>
                        </c:pt>
                      </c:lvl>
                    </c:multiLvlStrCache>
                  </c:multiLvlStrRef>
                </c:cat>
                <c:val>
                  <c:numRef>
                    <c:extLst xmlns:c15="http://schemas.microsoft.com/office/drawing/2012/chart">
                      <c:ext xmlns:c15="http://schemas.microsoft.com/office/drawing/2012/chart" uri="{02D57815-91ED-43cb-92C2-25804820EDAC}">
                        <c15:formulaRef>
                          <c15:sqref>'المرور في المدن S+N'!$B$9:$AD$9</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8-8013-4659-A41A-232AD37CBAF1}"/>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'المرور في المدن S+N'!$A$11</c15:sqref>
                        </c15:formulaRef>
                      </c:ext>
                    </c:extLst>
                    <c:strCache>
                      <c:ptCount val="1"/>
                      <c:pt idx="0">
                        <c:v>E- غير محدد حالياً</c:v>
                      </c:pt>
                    </c:strCache>
                  </c:strRef>
                </c:tx>
                <c:spPr>
                  <a:pattFill prst="narHorz">
                    <a:fgClr>
                      <a:schemeClr val="tx1">
                        <a:lumMod val="65000"/>
                        <a:lumOff val="35000"/>
                      </a:schemeClr>
                    </a:fgClr>
                    <a:bgClr>
                      <a:schemeClr val="bg1"/>
                    </a:bgClr>
                  </a:patt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'المرور في المدن S+N'!$B$1:$AD$2</c15:sqref>
                        </c15:formulaRef>
                      </c:ext>
                    </c:extLst>
                    <c:multiLvlStrCache>
                      <c:ptCount val="10"/>
                      <c:lvl>
                        <c:pt idx="0">
                          <c:v>نظام المعلومات الجغرافیة</c:v>
                        </c:pt>
                        <c:pt idx="1">
                          <c:v>نظام النقل الذكي</c:v>
                        </c:pt>
                        <c:pt idx="2">
                          <c:v> مراكز موحدة لإدارة المرور</c:v>
                        </c:pt>
                        <c:pt idx="3">
                          <c:v> نظم ضبط مرور مرتبطة آنیاً بحركة المرور</c:v>
                        </c:pt>
                        <c:pt idx="4">
                          <c:v>شاخصات الرسائل المتبدلة</c:v>
                        </c:pt>
                        <c:pt idx="5">
                          <c:v> شاخصات الرسائل المتبدلة المرتبطة آنیاً بحركة المرور</c:v>
                        </c:pt>
                        <c:pt idx="6">
                          <c:v> تطبیقات إنترنت لإعلام الركاب بظروف المرور</c:v>
                        </c:pt>
                        <c:pt idx="7">
                          <c:v>معلومات آنیة عن حركة المرور متاحة على متن المركبات</c:v>
                        </c:pt>
                        <c:pt idx="8">
                          <c:v>الدفع الإلكتروني على محطات الشوارع المدفوعة</c:v>
                        </c:pt>
                        <c:pt idx="9">
                          <c:v>الدفع الإلكتروني لمواقف المركبات</c:v>
                        </c:pt>
                      </c:lvl>
                      <c:lvl>
                        <c:pt idx="0">
                          <c:v>23</c:v>
                        </c:pt>
                        <c:pt idx="1">
                          <c:v>24</c:v>
                        </c:pt>
                        <c:pt idx="2">
                          <c:v>25</c:v>
                        </c:pt>
                        <c:pt idx="3">
                          <c:v>26</c:v>
                        </c:pt>
                        <c:pt idx="4">
                          <c:v>27</c:v>
                        </c:pt>
                        <c:pt idx="5">
                          <c:v>28</c:v>
                        </c:pt>
                        <c:pt idx="6">
                          <c:v>29</c:v>
                        </c:pt>
                        <c:pt idx="7">
                          <c:v>30</c:v>
                        </c:pt>
                        <c:pt idx="8">
                          <c:v>31</c:v>
                        </c:pt>
                        <c:pt idx="9">
                          <c:v>32</c:v>
                        </c:pt>
                      </c:lvl>
                    </c:multiLvlStrCache>
                  </c:multiLvlStrRef>
                </c:cat>
                <c:val>
                  <c:numRef>
                    <c:extLst xmlns:c15="http://schemas.microsoft.com/office/drawing/2012/chart">
                      <c:ext xmlns:c15="http://schemas.microsoft.com/office/drawing/2012/chart" uri="{02D57815-91ED-43cb-92C2-25804820EDAC}">
                        <c15:formulaRef>
                          <c15:sqref>'المرور في المدن S+N'!$B$11:$AD$11</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9-8013-4659-A41A-232AD37CBAF1}"/>
                  </c:ext>
                </c:extLst>
              </c15:ser>
            </c15:filteredBarSeries>
          </c:ext>
        </c:extLst>
      </c:barChart>
      <c:catAx>
        <c:axId val="-126088456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60885104"/>
        <c:crosses val="autoZero"/>
        <c:auto val="1"/>
        <c:lblAlgn val="ctr"/>
        <c:lblOffset val="100"/>
        <c:noMultiLvlLbl val="0"/>
      </c:catAx>
      <c:valAx>
        <c:axId val="-1260885104"/>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60884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1"/>
          <c:order val="1"/>
          <c:tx>
            <c:strRef>
              <c:f>'النقل العام S+N'!$A$4</c:f>
              <c:strCache>
                <c:ptCount val="1"/>
                <c:pt idx="0">
                  <c:v>A- منفذ وموضوع في الخدمة</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'النقل العام S+N'!$B$1:$AG$2</c:f>
              <c:multiLvlStrCache>
                <c:ptCount val="11"/>
                <c:lvl>
                  <c:pt idx="0">
                    <c:v> نظم موحدة لإدارة النقل العام</c:v>
                  </c:pt>
                  <c:pt idx="1">
                    <c:v>تتبع آني لحركة الباصات</c:v>
                  </c:pt>
                  <c:pt idx="2">
                    <c:v>أولویة المرور للباصات على التقاطعات المجھزة بالإشارات الضوئیة</c:v>
                  </c:pt>
                  <c:pt idx="3">
                    <c:v> نظم معلومات الركاب مرتبطة آنیاً بالحركة في محطات النقل العام</c:v>
                  </c:pt>
                  <c:pt idx="4">
                    <c:v>نظم معلومات الركاب مرتبطة آنیاً بالحركة على متن الباصات</c:v>
                  </c:pt>
                  <c:pt idx="5">
                    <c:v>تطبیقات لمعرفة شبكة خطوط النقل العام ومواعید مرور الحافلات</c:v>
                  </c:pt>
                  <c:pt idx="6">
                    <c:v>بطاقات مغناطیسیة لدفع تذاكر النقل العام</c:v>
                  </c:pt>
                  <c:pt idx="7">
                    <c:v>توفر الإنترنت على متن باصات النقل العام</c:v>
                  </c:pt>
                  <c:pt idx="8">
                    <c:v>شركات رادیو تاكسي</c:v>
                  </c:pt>
                  <c:pt idx="9">
                    <c:v>نظم التاكسي عبر تطبیقات الإنترنت الآنیة</c:v>
                  </c:pt>
                  <c:pt idx="10">
                    <c:v>تطبیقات لشراء تذاكر وبطاقات ركوب النقل العام</c:v>
                  </c:pt>
                </c:lvl>
                <c:lvl>
                  <c:pt idx="0">
                    <c:v>33</c:v>
                  </c:pt>
                  <c:pt idx="1">
                    <c:v>34</c:v>
                  </c:pt>
                  <c:pt idx="2">
                    <c:v>35</c:v>
                  </c:pt>
                  <c:pt idx="3">
                    <c:v>36</c:v>
                  </c:pt>
                  <c:pt idx="4">
                    <c:v>37</c:v>
                  </c:pt>
                  <c:pt idx="5">
                    <c:v>38</c:v>
                  </c:pt>
                  <c:pt idx="6">
                    <c:v>39</c:v>
                  </c:pt>
                  <c:pt idx="7">
                    <c:v>40</c:v>
                  </c:pt>
                  <c:pt idx="8">
                    <c:v>41</c:v>
                  </c:pt>
                  <c:pt idx="9">
                    <c:v>42</c:v>
                  </c:pt>
                  <c:pt idx="10">
                    <c:v>43</c:v>
                  </c:pt>
                </c:lvl>
              </c:multiLvlStrCache>
              <c:extLst/>
            </c:multiLvlStrRef>
          </c:cat>
          <c:val>
            <c:numRef>
              <c:f>'النقل العام S+N'!$B$4:$AG$4</c:f>
              <c:numCache>
                <c:formatCode>General</c:formatCode>
                <c:ptCount val="11"/>
                <c:pt idx="0">
                  <c:v>4</c:v>
                </c:pt>
                <c:pt idx="1">
                  <c:v>7</c:v>
                </c:pt>
                <c:pt idx="2">
                  <c:v>1</c:v>
                </c:pt>
                <c:pt idx="3">
                  <c:v>5</c:v>
                </c:pt>
                <c:pt idx="4">
                  <c:v>5</c:v>
                </c:pt>
                <c:pt idx="5">
                  <c:v>6</c:v>
                </c:pt>
                <c:pt idx="6">
                  <c:v>4</c:v>
                </c:pt>
                <c:pt idx="7">
                  <c:v>5</c:v>
                </c:pt>
                <c:pt idx="8">
                  <c:v>4</c:v>
                </c:pt>
                <c:pt idx="9">
                  <c:v>6</c:v>
                </c:pt>
                <c:pt idx="10">
                  <c:v>8</c:v>
                </c:pt>
              </c:numCache>
              <c:extLst/>
            </c:numRef>
          </c:val>
          <c:extLst>
            <c:ext xmlns:c16="http://schemas.microsoft.com/office/drawing/2014/chart" uri="{C3380CC4-5D6E-409C-BE32-E72D297353CC}">
              <c16:uniqueId val="{00000000-5CB6-441E-96AE-D9B74E1206AA}"/>
            </c:ext>
          </c:extLst>
        </c:ser>
        <c:ser>
          <c:idx val="3"/>
          <c:order val="3"/>
          <c:tx>
            <c:strRef>
              <c:f>'النقل العام S+N'!$A$6</c:f>
              <c:strCache>
                <c:ptCount val="1"/>
                <c:pt idx="0">
                  <c:v>B- قيد التنفيذ</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'النقل العام S+N'!$B$1:$AG$2</c:f>
              <c:multiLvlStrCache>
                <c:ptCount val="11"/>
                <c:lvl>
                  <c:pt idx="0">
                    <c:v> نظم موحدة لإدارة النقل العام</c:v>
                  </c:pt>
                  <c:pt idx="1">
                    <c:v>تتبع آني لحركة الباصات</c:v>
                  </c:pt>
                  <c:pt idx="2">
                    <c:v>أولویة المرور للباصات على التقاطعات المجھزة بالإشارات الضوئیة</c:v>
                  </c:pt>
                  <c:pt idx="3">
                    <c:v> نظم معلومات الركاب مرتبطة آنیاً بالحركة في محطات النقل العام</c:v>
                  </c:pt>
                  <c:pt idx="4">
                    <c:v>نظم معلومات الركاب مرتبطة آنیاً بالحركة على متن الباصات</c:v>
                  </c:pt>
                  <c:pt idx="5">
                    <c:v>تطبیقات لمعرفة شبكة خطوط النقل العام ومواعید مرور الحافلات</c:v>
                  </c:pt>
                  <c:pt idx="6">
                    <c:v>بطاقات مغناطیسیة لدفع تذاكر النقل العام</c:v>
                  </c:pt>
                  <c:pt idx="7">
                    <c:v>توفر الإنترنت على متن باصات النقل العام</c:v>
                  </c:pt>
                  <c:pt idx="8">
                    <c:v>شركات رادیو تاكسي</c:v>
                  </c:pt>
                  <c:pt idx="9">
                    <c:v>نظم التاكسي عبر تطبیقات الإنترنت الآنیة</c:v>
                  </c:pt>
                  <c:pt idx="10">
                    <c:v>تطبیقات لشراء تذاكر وبطاقات ركوب النقل العام</c:v>
                  </c:pt>
                </c:lvl>
                <c:lvl>
                  <c:pt idx="0">
                    <c:v>33</c:v>
                  </c:pt>
                  <c:pt idx="1">
                    <c:v>34</c:v>
                  </c:pt>
                  <c:pt idx="2">
                    <c:v>35</c:v>
                  </c:pt>
                  <c:pt idx="3">
                    <c:v>36</c:v>
                  </c:pt>
                  <c:pt idx="4">
                    <c:v>37</c:v>
                  </c:pt>
                  <c:pt idx="5">
                    <c:v>38</c:v>
                  </c:pt>
                  <c:pt idx="6">
                    <c:v>39</c:v>
                  </c:pt>
                  <c:pt idx="7">
                    <c:v>40</c:v>
                  </c:pt>
                  <c:pt idx="8">
                    <c:v>41</c:v>
                  </c:pt>
                  <c:pt idx="9">
                    <c:v>42</c:v>
                  </c:pt>
                  <c:pt idx="10">
                    <c:v>43</c:v>
                  </c:pt>
                </c:lvl>
              </c:multiLvlStrCache>
              <c:extLst/>
            </c:multiLvlStrRef>
          </c:cat>
          <c:val>
            <c:numRef>
              <c:f>'النقل العام S+N'!$B$6:$AG$6</c:f>
              <c:numCache>
                <c:formatCode>General</c:formatCode>
                <c:ptCount val="11"/>
                <c:pt idx="2">
                  <c:v>1</c:v>
                </c:pt>
                <c:pt idx="6">
                  <c:v>1</c:v>
                </c:pt>
                <c:pt idx="9">
                  <c:v>2</c:v>
                </c:pt>
              </c:numCache>
              <c:extLst/>
            </c:numRef>
          </c:val>
          <c:extLst>
            <c:ext xmlns:c16="http://schemas.microsoft.com/office/drawing/2014/chart" uri="{C3380CC4-5D6E-409C-BE32-E72D297353CC}">
              <c16:uniqueId val="{00000001-5CB6-441E-96AE-D9B74E1206AA}"/>
            </c:ext>
          </c:extLst>
        </c:ser>
        <c:ser>
          <c:idx val="5"/>
          <c:order val="5"/>
          <c:tx>
            <c:strRef>
              <c:f>'النقل العام S+N'!$A$8</c:f>
              <c:strCache>
                <c:ptCount val="1"/>
                <c:pt idx="0">
                  <c:v>C- قيد التصميم</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'النقل العام S+N'!$B$1:$AG$2</c:f>
              <c:multiLvlStrCache>
                <c:ptCount val="11"/>
                <c:lvl>
                  <c:pt idx="0">
                    <c:v> نظم موحدة لإدارة النقل العام</c:v>
                  </c:pt>
                  <c:pt idx="1">
                    <c:v>تتبع آني لحركة الباصات</c:v>
                  </c:pt>
                  <c:pt idx="2">
                    <c:v>أولویة المرور للباصات على التقاطعات المجھزة بالإشارات الضوئیة</c:v>
                  </c:pt>
                  <c:pt idx="3">
                    <c:v> نظم معلومات الركاب مرتبطة آنیاً بالحركة في محطات النقل العام</c:v>
                  </c:pt>
                  <c:pt idx="4">
                    <c:v>نظم معلومات الركاب مرتبطة آنیاً بالحركة على متن الباصات</c:v>
                  </c:pt>
                  <c:pt idx="5">
                    <c:v>تطبیقات لمعرفة شبكة خطوط النقل العام ومواعید مرور الحافلات</c:v>
                  </c:pt>
                  <c:pt idx="6">
                    <c:v>بطاقات مغناطیسیة لدفع تذاكر النقل العام</c:v>
                  </c:pt>
                  <c:pt idx="7">
                    <c:v>توفر الإنترنت على متن باصات النقل العام</c:v>
                  </c:pt>
                  <c:pt idx="8">
                    <c:v>شركات رادیو تاكسي</c:v>
                  </c:pt>
                  <c:pt idx="9">
                    <c:v>نظم التاكسي عبر تطبیقات الإنترنت الآنیة</c:v>
                  </c:pt>
                  <c:pt idx="10">
                    <c:v>تطبیقات لشراء تذاكر وبطاقات ركوب النقل العام</c:v>
                  </c:pt>
                </c:lvl>
                <c:lvl>
                  <c:pt idx="0">
                    <c:v>33</c:v>
                  </c:pt>
                  <c:pt idx="1">
                    <c:v>34</c:v>
                  </c:pt>
                  <c:pt idx="2">
                    <c:v>35</c:v>
                  </c:pt>
                  <c:pt idx="3">
                    <c:v>36</c:v>
                  </c:pt>
                  <c:pt idx="4">
                    <c:v>37</c:v>
                  </c:pt>
                  <c:pt idx="5">
                    <c:v>38</c:v>
                  </c:pt>
                  <c:pt idx="6">
                    <c:v>39</c:v>
                  </c:pt>
                  <c:pt idx="7">
                    <c:v>40</c:v>
                  </c:pt>
                  <c:pt idx="8">
                    <c:v>41</c:v>
                  </c:pt>
                  <c:pt idx="9">
                    <c:v>42</c:v>
                  </c:pt>
                  <c:pt idx="10">
                    <c:v>43</c:v>
                  </c:pt>
                </c:lvl>
              </c:multiLvlStrCache>
              <c:extLst/>
            </c:multiLvlStrRef>
          </c:cat>
          <c:val>
            <c:numRef>
              <c:f>'النقل العام S+N'!$B$8:$AG$8</c:f>
              <c:numCache>
                <c:formatCode>General</c:formatCode>
                <c:ptCount val="11"/>
                <c:pt idx="0">
                  <c:v>1</c:v>
                </c:pt>
                <c:pt idx="9">
                  <c:v>1</c:v>
                </c:pt>
              </c:numCache>
              <c:extLst/>
            </c:numRef>
          </c:val>
          <c:extLst>
            <c:ext xmlns:c16="http://schemas.microsoft.com/office/drawing/2014/chart" uri="{C3380CC4-5D6E-409C-BE32-E72D297353CC}">
              <c16:uniqueId val="{00000002-5CB6-441E-96AE-D9B74E1206AA}"/>
            </c:ext>
          </c:extLst>
        </c:ser>
        <c:ser>
          <c:idx val="7"/>
          <c:order val="7"/>
          <c:tx>
            <c:strRef>
              <c:f>'النقل العام S+N'!$A$10</c:f>
              <c:strCache>
                <c:ptCount val="1"/>
                <c:pt idx="0">
                  <c:v>D- مخطط له</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'النقل العام S+N'!$B$1:$AG$2</c:f>
              <c:multiLvlStrCache>
                <c:ptCount val="11"/>
                <c:lvl>
                  <c:pt idx="0">
                    <c:v> نظم موحدة لإدارة النقل العام</c:v>
                  </c:pt>
                  <c:pt idx="1">
                    <c:v>تتبع آني لحركة الباصات</c:v>
                  </c:pt>
                  <c:pt idx="2">
                    <c:v>أولویة المرور للباصات على التقاطعات المجھزة بالإشارات الضوئیة</c:v>
                  </c:pt>
                  <c:pt idx="3">
                    <c:v> نظم معلومات الركاب مرتبطة آنیاً بالحركة في محطات النقل العام</c:v>
                  </c:pt>
                  <c:pt idx="4">
                    <c:v>نظم معلومات الركاب مرتبطة آنیاً بالحركة على متن الباصات</c:v>
                  </c:pt>
                  <c:pt idx="5">
                    <c:v>تطبیقات لمعرفة شبكة خطوط النقل العام ومواعید مرور الحافلات</c:v>
                  </c:pt>
                  <c:pt idx="6">
                    <c:v>بطاقات مغناطیسیة لدفع تذاكر النقل العام</c:v>
                  </c:pt>
                  <c:pt idx="7">
                    <c:v>توفر الإنترنت على متن باصات النقل العام</c:v>
                  </c:pt>
                  <c:pt idx="8">
                    <c:v>شركات رادیو تاكسي</c:v>
                  </c:pt>
                  <c:pt idx="9">
                    <c:v>نظم التاكسي عبر تطبیقات الإنترنت الآنیة</c:v>
                  </c:pt>
                  <c:pt idx="10">
                    <c:v>تطبیقات لشراء تذاكر وبطاقات ركوب النقل العام</c:v>
                  </c:pt>
                </c:lvl>
                <c:lvl>
                  <c:pt idx="0">
                    <c:v>33</c:v>
                  </c:pt>
                  <c:pt idx="1">
                    <c:v>34</c:v>
                  </c:pt>
                  <c:pt idx="2">
                    <c:v>35</c:v>
                  </c:pt>
                  <c:pt idx="3">
                    <c:v>36</c:v>
                  </c:pt>
                  <c:pt idx="4">
                    <c:v>37</c:v>
                  </c:pt>
                  <c:pt idx="5">
                    <c:v>38</c:v>
                  </c:pt>
                  <c:pt idx="6">
                    <c:v>39</c:v>
                  </c:pt>
                  <c:pt idx="7">
                    <c:v>40</c:v>
                  </c:pt>
                  <c:pt idx="8">
                    <c:v>41</c:v>
                  </c:pt>
                  <c:pt idx="9">
                    <c:v>42</c:v>
                  </c:pt>
                  <c:pt idx="10">
                    <c:v>43</c:v>
                  </c:pt>
                </c:lvl>
              </c:multiLvlStrCache>
              <c:extLst/>
            </c:multiLvlStrRef>
          </c:cat>
          <c:val>
            <c:numRef>
              <c:f>'النقل العام S+N'!$B$10:$AG$10</c:f>
              <c:numCache>
                <c:formatCode>General</c:formatCode>
                <c:ptCount val="11"/>
                <c:pt idx="0">
                  <c:v>6</c:v>
                </c:pt>
                <c:pt idx="1">
                  <c:v>2</c:v>
                </c:pt>
                <c:pt idx="2">
                  <c:v>5</c:v>
                </c:pt>
                <c:pt idx="3">
                  <c:v>2</c:v>
                </c:pt>
                <c:pt idx="4">
                  <c:v>1</c:v>
                </c:pt>
                <c:pt idx="5">
                  <c:v>3</c:v>
                </c:pt>
                <c:pt idx="6">
                  <c:v>4</c:v>
                </c:pt>
                <c:pt idx="7">
                  <c:v>2</c:v>
                </c:pt>
                <c:pt idx="8">
                  <c:v>2</c:v>
                </c:pt>
                <c:pt idx="9">
                  <c:v>1</c:v>
                </c:pt>
                <c:pt idx="10">
                  <c:v>1</c:v>
                </c:pt>
              </c:numCache>
              <c:extLst/>
            </c:numRef>
          </c:val>
          <c:extLst>
            <c:ext xmlns:c16="http://schemas.microsoft.com/office/drawing/2014/chart" uri="{C3380CC4-5D6E-409C-BE32-E72D297353CC}">
              <c16:uniqueId val="{00000003-5CB6-441E-96AE-D9B74E1206AA}"/>
            </c:ext>
          </c:extLst>
        </c:ser>
        <c:ser>
          <c:idx val="9"/>
          <c:order val="9"/>
          <c:tx>
            <c:strRef>
              <c:f>'النقل العام S+N'!$A$12</c:f>
              <c:strCache>
                <c:ptCount val="1"/>
                <c:pt idx="0">
                  <c:v>E- غير مطبق</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'النقل العام S+N'!$B$1:$AG$2</c:f>
              <c:multiLvlStrCache>
                <c:ptCount val="11"/>
                <c:lvl>
                  <c:pt idx="0">
                    <c:v> نظم موحدة لإدارة النقل العام</c:v>
                  </c:pt>
                  <c:pt idx="1">
                    <c:v>تتبع آني لحركة الباصات</c:v>
                  </c:pt>
                  <c:pt idx="2">
                    <c:v>أولویة المرور للباصات على التقاطعات المجھزة بالإشارات الضوئیة</c:v>
                  </c:pt>
                  <c:pt idx="3">
                    <c:v> نظم معلومات الركاب مرتبطة آنیاً بالحركة في محطات النقل العام</c:v>
                  </c:pt>
                  <c:pt idx="4">
                    <c:v>نظم معلومات الركاب مرتبطة آنیاً بالحركة على متن الباصات</c:v>
                  </c:pt>
                  <c:pt idx="5">
                    <c:v>تطبیقات لمعرفة شبكة خطوط النقل العام ومواعید مرور الحافلات</c:v>
                  </c:pt>
                  <c:pt idx="6">
                    <c:v>بطاقات مغناطیسیة لدفع تذاكر النقل العام</c:v>
                  </c:pt>
                  <c:pt idx="7">
                    <c:v>توفر الإنترنت على متن باصات النقل العام</c:v>
                  </c:pt>
                  <c:pt idx="8">
                    <c:v>شركات رادیو تاكسي</c:v>
                  </c:pt>
                  <c:pt idx="9">
                    <c:v>نظم التاكسي عبر تطبیقات الإنترنت الآنیة</c:v>
                  </c:pt>
                  <c:pt idx="10">
                    <c:v>تطبیقات لشراء تذاكر وبطاقات ركوب النقل العام</c:v>
                  </c:pt>
                </c:lvl>
                <c:lvl>
                  <c:pt idx="0">
                    <c:v>33</c:v>
                  </c:pt>
                  <c:pt idx="1">
                    <c:v>34</c:v>
                  </c:pt>
                  <c:pt idx="2">
                    <c:v>35</c:v>
                  </c:pt>
                  <c:pt idx="3">
                    <c:v>36</c:v>
                  </c:pt>
                  <c:pt idx="4">
                    <c:v>37</c:v>
                  </c:pt>
                  <c:pt idx="5">
                    <c:v>38</c:v>
                  </c:pt>
                  <c:pt idx="6">
                    <c:v>39</c:v>
                  </c:pt>
                  <c:pt idx="7">
                    <c:v>40</c:v>
                  </c:pt>
                  <c:pt idx="8">
                    <c:v>41</c:v>
                  </c:pt>
                  <c:pt idx="9">
                    <c:v>42</c:v>
                  </c:pt>
                  <c:pt idx="10">
                    <c:v>43</c:v>
                  </c:pt>
                </c:lvl>
              </c:multiLvlStrCache>
              <c:extLst/>
            </c:multiLvlStrRef>
          </c:cat>
          <c:val>
            <c:numRef>
              <c:f>'النقل العام S+N'!$B$12:$AG$12</c:f>
              <c:numCache>
                <c:formatCode>General</c:formatCode>
                <c:ptCount val="11"/>
                <c:pt idx="0">
                  <c:v>1</c:v>
                </c:pt>
                <c:pt idx="1">
                  <c:v>3</c:v>
                </c:pt>
                <c:pt idx="2">
                  <c:v>5</c:v>
                </c:pt>
                <c:pt idx="3">
                  <c:v>5</c:v>
                </c:pt>
                <c:pt idx="4">
                  <c:v>5</c:v>
                </c:pt>
                <c:pt idx="5">
                  <c:v>3</c:v>
                </c:pt>
                <c:pt idx="6">
                  <c:v>2</c:v>
                </c:pt>
                <c:pt idx="7">
                  <c:v>3</c:v>
                </c:pt>
                <c:pt idx="8">
                  <c:v>5</c:v>
                </c:pt>
                <c:pt idx="9">
                  <c:v>2</c:v>
                </c:pt>
                <c:pt idx="10">
                  <c:v>3</c:v>
                </c:pt>
              </c:numCache>
              <c:extLst/>
            </c:numRef>
          </c:val>
          <c:extLst>
            <c:ext xmlns:c16="http://schemas.microsoft.com/office/drawing/2014/chart" uri="{C3380CC4-5D6E-409C-BE32-E72D297353CC}">
              <c16:uniqueId val="{00000004-5CB6-441E-96AE-D9B74E1206AA}"/>
            </c:ext>
          </c:extLst>
        </c:ser>
        <c:dLbls>
          <c:dLblPos val="ctr"/>
          <c:showLegendKey val="0"/>
          <c:showVal val="1"/>
          <c:showCatName val="0"/>
          <c:showSerName val="0"/>
          <c:showPercent val="0"/>
          <c:showBubbleSize val="0"/>
        </c:dLbls>
        <c:gapWidth val="50"/>
        <c:overlap val="100"/>
        <c:axId val="-1260873680"/>
        <c:axId val="-1260886736"/>
        <c:extLst>
          <c:ext xmlns:c15="http://schemas.microsoft.com/office/drawing/2012/chart" uri="{02D57815-91ED-43cb-92C2-25804820EDAC}">
            <c15:filteredBarSeries>
              <c15:ser>
                <c:idx val="0"/>
                <c:order val="0"/>
                <c:tx>
                  <c:strRef>
                    <c:extLst>
                      <c:ext uri="{02D57815-91ED-43cb-92C2-25804820EDAC}">
                        <c15:formulaRef>
                          <c15:sqref>'النقل العام S+N'!$A$3</c15:sqref>
                        </c15:formulaRef>
                      </c:ext>
                    </c:extLst>
                    <c:strCache>
                      <c:ptCount val="1"/>
                      <c:pt idx="0">
                        <c:v>A- ماركة عالمية </c:v>
                      </c:pt>
                    </c:strCache>
                  </c:strRef>
                </c:tx>
                <c:spPr>
                  <a:pattFill prst="pct90">
                    <a:fgClr>
                      <a:schemeClr val="tx1">
                        <a:lumMod val="65000"/>
                        <a:lumOff val="35000"/>
                      </a:schemeClr>
                    </a:fgClr>
                    <a:bgClr>
                      <a:schemeClr val="bg1"/>
                    </a:bgClr>
                  </a:patt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'النقل العام S+N'!$B$1:$AG$2</c15:sqref>
                        </c15:formulaRef>
                      </c:ext>
                    </c:extLst>
                    <c:multiLvlStrCache>
                      <c:ptCount val="11"/>
                      <c:lvl>
                        <c:pt idx="0">
                          <c:v> نظم موحدة لإدارة النقل العام</c:v>
                        </c:pt>
                        <c:pt idx="1">
                          <c:v>تتبع آني لحركة الباصات</c:v>
                        </c:pt>
                        <c:pt idx="2">
                          <c:v>أولویة المرور للباصات على التقاطعات المجھزة بالإشارات الضوئیة</c:v>
                        </c:pt>
                        <c:pt idx="3">
                          <c:v> نظم معلومات الركاب مرتبطة آنیاً بالحركة في محطات النقل العام</c:v>
                        </c:pt>
                        <c:pt idx="4">
                          <c:v>نظم معلومات الركاب مرتبطة آنیاً بالحركة على متن الباصات</c:v>
                        </c:pt>
                        <c:pt idx="5">
                          <c:v>تطبیقات لمعرفة شبكة خطوط النقل العام ومواعید مرور الحافلات</c:v>
                        </c:pt>
                        <c:pt idx="6">
                          <c:v>بطاقات مغناطیسیة لدفع تذاكر النقل العام</c:v>
                        </c:pt>
                        <c:pt idx="7">
                          <c:v>توفر الإنترنت على متن باصات النقل العام</c:v>
                        </c:pt>
                        <c:pt idx="8">
                          <c:v>شركات رادیو تاكسي</c:v>
                        </c:pt>
                        <c:pt idx="9">
                          <c:v>نظم التاكسي عبر تطبیقات الإنترنت الآنیة</c:v>
                        </c:pt>
                        <c:pt idx="10">
                          <c:v>تطبیقات لشراء تذاكر وبطاقات ركوب النقل العام</c:v>
                        </c:pt>
                      </c:lvl>
                      <c:lvl>
                        <c:pt idx="0">
                          <c:v>33</c:v>
                        </c:pt>
                        <c:pt idx="1">
                          <c:v>34</c:v>
                        </c:pt>
                        <c:pt idx="2">
                          <c:v>35</c:v>
                        </c:pt>
                        <c:pt idx="3">
                          <c:v>36</c:v>
                        </c:pt>
                        <c:pt idx="4">
                          <c:v>37</c:v>
                        </c:pt>
                        <c:pt idx="5">
                          <c:v>38</c:v>
                        </c:pt>
                        <c:pt idx="6">
                          <c:v>39</c:v>
                        </c:pt>
                        <c:pt idx="7">
                          <c:v>40</c:v>
                        </c:pt>
                        <c:pt idx="8">
                          <c:v>41</c:v>
                        </c:pt>
                        <c:pt idx="9">
                          <c:v>42</c:v>
                        </c:pt>
                        <c:pt idx="10">
                          <c:v>43</c:v>
                        </c:pt>
                      </c:lvl>
                    </c:multiLvlStrCache>
                  </c:multiLvlStrRef>
                </c:cat>
                <c:val>
                  <c:numRef>
                    <c:extLst>
                      <c:ext uri="{02D57815-91ED-43cb-92C2-25804820EDAC}">
                        <c15:formulaRef>
                          <c15:sqref>'النقل العام S+N'!$B$3:$AG$3</c15:sqref>
                        </c15:formulaRef>
                      </c:ext>
                    </c:extLst>
                    <c:numCache>
                      <c:formatCode>General</c:formatCode>
                      <c:ptCount val="11"/>
                    </c:numCache>
                  </c:numRef>
                </c:val>
                <c:extLst>
                  <c:ext xmlns:c16="http://schemas.microsoft.com/office/drawing/2014/chart" uri="{C3380CC4-5D6E-409C-BE32-E72D297353CC}">
                    <c16:uniqueId val="{00000005-5CB6-441E-96AE-D9B74E1206A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'النقل العام S+N'!$A$5</c15:sqref>
                        </c15:formulaRef>
                      </c:ext>
                    </c:extLst>
                    <c:strCache>
                      <c:ptCount val="1"/>
                      <c:pt idx="0">
                        <c:v>B- ماركة عالمية مع توطين محلي</c:v>
                      </c:pt>
                    </c:strCache>
                  </c:strRef>
                </c:tx>
                <c:spPr>
                  <a:pattFill prst="wdDnDiag">
                    <a:fgClr>
                      <a:schemeClr val="tx1">
                        <a:lumMod val="65000"/>
                        <a:lumOff val="35000"/>
                      </a:schemeClr>
                    </a:fgClr>
                    <a:bgClr>
                      <a:schemeClr val="bg1"/>
                    </a:bgClr>
                  </a:patt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'النقل العام S+N'!$B$1:$AG$2</c15:sqref>
                        </c15:formulaRef>
                      </c:ext>
                    </c:extLst>
                    <c:multiLvlStrCache>
                      <c:ptCount val="11"/>
                      <c:lvl>
                        <c:pt idx="0">
                          <c:v> نظم موحدة لإدارة النقل العام</c:v>
                        </c:pt>
                        <c:pt idx="1">
                          <c:v>تتبع آني لحركة الباصات</c:v>
                        </c:pt>
                        <c:pt idx="2">
                          <c:v>أولویة المرور للباصات على التقاطعات المجھزة بالإشارات الضوئیة</c:v>
                        </c:pt>
                        <c:pt idx="3">
                          <c:v> نظم معلومات الركاب مرتبطة آنیاً بالحركة في محطات النقل العام</c:v>
                        </c:pt>
                        <c:pt idx="4">
                          <c:v>نظم معلومات الركاب مرتبطة آنیاً بالحركة على متن الباصات</c:v>
                        </c:pt>
                        <c:pt idx="5">
                          <c:v>تطبیقات لمعرفة شبكة خطوط النقل العام ومواعید مرور الحافلات</c:v>
                        </c:pt>
                        <c:pt idx="6">
                          <c:v>بطاقات مغناطیسیة لدفع تذاكر النقل العام</c:v>
                        </c:pt>
                        <c:pt idx="7">
                          <c:v>توفر الإنترنت على متن باصات النقل العام</c:v>
                        </c:pt>
                        <c:pt idx="8">
                          <c:v>شركات رادیو تاكسي</c:v>
                        </c:pt>
                        <c:pt idx="9">
                          <c:v>نظم التاكسي عبر تطبیقات الإنترنت الآنیة</c:v>
                        </c:pt>
                        <c:pt idx="10">
                          <c:v>تطبیقات لشراء تذاكر وبطاقات ركوب النقل العام</c:v>
                        </c:pt>
                      </c:lvl>
                      <c:lvl>
                        <c:pt idx="0">
                          <c:v>33</c:v>
                        </c:pt>
                        <c:pt idx="1">
                          <c:v>34</c:v>
                        </c:pt>
                        <c:pt idx="2">
                          <c:v>35</c:v>
                        </c:pt>
                        <c:pt idx="3">
                          <c:v>36</c:v>
                        </c:pt>
                        <c:pt idx="4">
                          <c:v>37</c:v>
                        </c:pt>
                        <c:pt idx="5">
                          <c:v>38</c:v>
                        </c:pt>
                        <c:pt idx="6">
                          <c:v>39</c:v>
                        </c:pt>
                        <c:pt idx="7">
                          <c:v>40</c:v>
                        </c:pt>
                        <c:pt idx="8">
                          <c:v>41</c:v>
                        </c:pt>
                        <c:pt idx="9">
                          <c:v>42</c:v>
                        </c:pt>
                        <c:pt idx="10">
                          <c:v>43</c:v>
                        </c:pt>
                      </c:lvl>
                    </c:multiLvlStrCache>
                  </c:multiLvlStrRef>
                </c:cat>
                <c:val>
                  <c:numRef>
                    <c:extLst xmlns:c15="http://schemas.microsoft.com/office/drawing/2012/chart">
                      <c:ext xmlns:c15="http://schemas.microsoft.com/office/drawing/2012/chart" uri="{02D57815-91ED-43cb-92C2-25804820EDAC}">
                        <c15:formulaRef>
                          <c15:sqref>'النقل العام S+N'!$B$5:$AG$5</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6-5CB6-441E-96AE-D9B74E1206AA}"/>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'النقل العام S+N'!$A$7</c15:sqref>
                        </c15:formulaRef>
                      </c:ext>
                    </c:extLst>
                    <c:strCache>
                      <c:ptCount val="1"/>
                      <c:pt idx="0">
                        <c:v>C- منتج محلي</c:v>
                      </c:pt>
                    </c:strCache>
                  </c:strRef>
                </c:tx>
                <c:spPr>
                  <a:pattFill prst="pct70">
                    <a:fgClr>
                      <a:schemeClr val="tx1">
                        <a:lumMod val="65000"/>
                        <a:lumOff val="35000"/>
                      </a:schemeClr>
                    </a:fgClr>
                    <a:bgClr>
                      <a:schemeClr val="bg1"/>
                    </a:bgClr>
                  </a:patt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'النقل العام S+N'!$B$1:$AG$2</c15:sqref>
                        </c15:formulaRef>
                      </c:ext>
                    </c:extLst>
                    <c:multiLvlStrCache>
                      <c:ptCount val="11"/>
                      <c:lvl>
                        <c:pt idx="0">
                          <c:v> نظم موحدة لإدارة النقل العام</c:v>
                        </c:pt>
                        <c:pt idx="1">
                          <c:v>تتبع آني لحركة الباصات</c:v>
                        </c:pt>
                        <c:pt idx="2">
                          <c:v>أولویة المرور للباصات على التقاطعات المجھزة بالإشارات الضوئیة</c:v>
                        </c:pt>
                        <c:pt idx="3">
                          <c:v> نظم معلومات الركاب مرتبطة آنیاً بالحركة في محطات النقل العام</c:v>
                        </c:pt>
                        <c:pt idx="4">
                          <c:v>نظم معلومات الركاب مرتبطة آنیاً بالحركة على متن الباصات</c:v>
                        </c:pt>
                        <c:pt idx="5">
                          <c:v>تطبیقات لمعرفة شبكة خطوط النقل العام ومواعید مرور الحافلات</c:v>
                        </c:pt>
                        <c:pt idx="6">
                          <c:v>بطاقات مغناطیسیة لدفع تذاكر النقل العام</c:v>
                        </c:pt>
                        <c:pt idx="7">
                          <c:v>توفر الإنترنت على متن باصات النقل العام</c:v>
                        </c:pt>
                        <c:pt idx="8">
                          <c:v>شركات رادیو تاكسي</c:v>
                        </c:pt>
                        <c:pt idx="9">
                          <c:v>نظم التاكسي عبر تطبیقات الإنترنت الآنیة</c:v>
                        </c:pt>
                        <c:pt idx="10">
                          <c:v>تطبیقات لشراء تذاكر وبطاقات ركوب النقل العام</c:v>
                        </c:pt>
                      </c:lvl>
                      <c:lvl>
                        <c:pt idx="0">
                          <c:v>33</c:v>
                        </c:pt>
                        <c:pt idx="1">
                          <c:v>34</c:v>
                        </c:pt>
                        <c:pt idx="2">
                          <c:v>35</c:v>
                        </c:pt>
                        <c:pt idx="3">
                          <c:v>36</c:v>
                        </c:pt>
                        <c:pt idx="4">
                          <c:v>37</c:v>
                        </c:pt>
                        <c:pt idx="5">
                          <c:v>38</c:v>
                        </c:pt>
                        <c:pt idx="6">
                          <c:v>39</c:v>
                        </c:pt>
                        <c:pt idx="7">
                          <c:v>40</c:v>
                        </c:pt>
                        <c:pt idx="8">
                          <c:v>41</c:v>
                        </c:pt>
                        <c:pt idx="9">
                          <c:v>42</c:v>
                        </c:pt>
                        <c:pt idx="10">
                          <c:v>43</c:v>
                        </c:pt>
                      </c:lvl>
                    </c:multiLvlStrCache>
                  </c:multiLvlStrRef>
                </c:cat>
                <c:val>
                  <c:numRef>
                    <c:extLst xmlns:c15="http://schemas.microsoft.com/office/drawing/2012/chart">
                      <c:ext xmlns:c15="http://schemas.microsoft.com/office/drawing/2012/chart" uri="{02D57815-91ED-43cb-92C2-25804820EDAC}">
                        <c15:formulaRef>
                          <c15:sqref>'النقل العام S+N'!$B$7:$AG$7</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7-5CB6-441E-96AE-D9B74E1206AA}"/>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'النقل العام S+N'!$A$9</c15:sqref>
                        </c15:formulaRef>
                      </c:ext>
                    </c:extLst>
                    <c:strCache>
                      <c:ptCount val="1"/>
                      <c:pt idx="0">
                        <c:v>D- منتج مختلط</c:v>
                      </c:pt>
                    </c:strCache>
                  </c:strRef>
                </c:tx>
                <c:spPr>
                  <a:pattFill prst="lgCheck">
                    <a:fgClr>
                      <a:schemeClr val="tx1">
                        <a:lumMod val="65000"/>
                        <a:lumOff val="35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'النقل العام S+N'!$B$1:$AG$2</c15:sqref>
                        </c15:formulaRef>
                      </c:ext>
                    </c:extLst>
                    <c:multiLvlStrCache>
                      <c:ptCount val="11"/>
                      <c:lvl>
                        <c:pt idx="0">
                          <c:v> نظم موحدة لإدارة النقل العام</c:v>
                        </c:pt>
                        <c:pt idx="1">
                          <c:v>تتبع آني لحركة الباصات</c:v>
                        </c:pt>
                        <c:pt idx="2">
                          <c:v>أولویة المرور للباصات على التقاطعات المجھزة بالإشارات الضوئیة</c:v>
                        </c:pt>
                        <c:pt idx="3">
                          <c:v> نظم معلومات الركاب مرتبطة آنیاً بالحركة في محطات النقل العام</c:v>
                        </c:pt>
                        <c:pt idx="4">
                          <c:v>نظم معلومات الركاب مرتبطة آنیاً بالحركة على متن الباصات</c:v>
                        </c:pt>
                        <c:pt idx="5">
                          <c:v>تطبیقات لمعرفة شبكة خطوط النقل العام ومواعید مرور الحافلات</c:v>
                        </c:pt>
                        <c:pt idx="6">
                          <c:v>بطاقات مغناطیسیة لدفع تذاكر النقل العام</c:v>
                        </c:pt>
                        <c:pt idx="7">
                          <c:v>توفر الإنترنت على متن باصات النقل العام</c:v>
                        </c:pt>
                        <c:pt idx="8">
                          <c:v>شركات رادیو تاكسي</c:v>
                        </c:pt>
                        <c:pt idx="9">
                          <c:v>نظم التاكسي عبر تطبیقات الإنترنت الآنیة</c:v>
                        </c:pt>
                        <c:pt idx="10">
                          <c:v>تطبیقات لشراء تذاكر وبطاقات ركوب النقل العام</c:v>
                        </c:pt>
                      </c:lvl>
                      <c:lvl>
                        <c:pt idx="0">
                          <c:v>33</c:v>
                        </c:pt>
                        <c:pt idx="1">
                          <c:v>34</c:v>
                        </c:pt>
                        <c:pt idx="2">
                          <c:v>35</c:v>
                        </c:pt>
                        <c:pt idx="3">
                          <c:v>36</c:v>
                        </c:pt>
                        <c:pt idx="4">
                          <c:v>37</c:v>
                        </c:pt>
                        <c:pt idx="5">
                          <c:v>38</c:v>
                        </c:pt>
                        <c:pt idx="6">
                          <c:v>39</c:v>
                        </c:pt>
                        <c:pt idx="7">
                          <c:v>40</c:v>
                        </c:pt>
                        <c:pt idx="8">
                          <c:v>41</c:v>
                        </c:pt>
                        <c:pt idx="9">
                          <c:v>42</c:v>
                        </c:pt>
                        <c:pt idx="10">
                          <c:v>43</c:v>
                        </c:pt>
                      </c:lvl>
                    </c:multiLvlStrCache>
                  </c:multiLvlStrRef>
                </c:cat>
                <c:val>
                  <c:numRef>
                    <c:extLst xmlns:c15="http://schemas.microsoft.com/office/drawing/2012/chart">
                      <c:ext xmlns:c15="http://schemas.microsoft.com/office/drawing/2012/chart" uri="{02D57815-91ED-43cb-92C2-25804820EDAC}">
                        <c15:formulaRef>
                          <c15:sqref>'النقل العام S+N'!$B$9:$AG$9</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8-5CB6-441E-96AE-D9B74E1206AA}"/>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'النقل العام S+N'!$A$11</c15:sqref>
                        </c15:formulaRef>
                      </c:ext>
                    </c:extLst>
                    <c:strCache>
                      <c:ptCount val="1"/>
                      <c:pt idx="0">
                        <c:v>E- غير محدد حالياً</c:v>
                      </c:pt>
                    </c:strCache>
                  </c:strRef>
                </c:tx>
                <c:spPr>
                  <a:pattFill prst="narHorz">
                    <a:fgClr>
                      <a:schemeClr val="tx1">
                        <a:lumMod val="65000"/>
                        <a:lumOff val="35000"/>
                      </a:schemeClr>
                    </a:fgClr>
                    <a:bgClr>
                      <a:schemeClr val="bg1"/>
                    </a:bgClr>
                  </a:patt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'النقل العام S+N'!$B$1:$AG$2</c15:sqref>
                        </c15:formulaRef>
                      </c:ext>
                    </c:extLst>
                    <c:multiLvlStrCache>
                      <c:ptCount val="11"/>
                      <c:lvl>
                        <c:pt idx="0">
                          <c:v> نظم موحدة لإدارة النقل العام</c:v>
                        </c:pt>
                        <c:pt idx="1">
                          <c:v>تتبع آني لحركة الباصات</c:v>
                        </c:pt>
                        <c:pt idx="2">
                          <c:v>أولویة المرور للباصات على التقاطعات المجھزة بالإشارات الضوئیة</c:v>
                        </c:pt>
                        <c:pt idx="3">
                          <c:v> نظم معلومات الركاب مرتبطة آنیاً بالحركة في محطات النقل العام</c:v>
                        </c:pt>
                        <c:pt idx="4">
                          <c:v>نظم معلومات الركاب مرتبطة آنیاً بالحركة على متن الباصات</c:v>
                        </c:pt>
                        <c:pt idx="5">
                          <c:v>تطبیقات لمعرفة شبكة خطوط النقل العام ومواعید مرور الحافلات</c:v>
                        </c:pt>
                        <c:pt idx="6">
                          <c:v>بطاقات مغناطیسیة لدفع تذاكر النقل العام</c:v>
                        </c:pt>
                        <c:pt idx="7">
                          <c:v>توفر الإنترنت على متن باصات النقل العام</c:v>
                        </c:pt>
                        <c:pt idx="8">
                          <c:v>شركات رادیو تاكسي</c:v>
                        </c:pt>
                        <c:pt idx="9">
                          <c:v>نظم التاكسي عبر تطبیقات الإنترنت الآنیة</c:v>
                        </c:pt>
                        <c:pt idx="10">
                          <c:v>تطبیقات لشراء تذاكر وبطاقات ركوب النقل العام</c:v>
                        </c:pt>
                      </c:lvl>
                      <c:lvl>
                        <c:pt idx="0">
                          <c:v>33</c:v>
                        </c:pt>
                        <c:pt idx="1">
                          <c:v>34</c:v>
                        </c:pt>
                        <c:pt idx="2">
                          <c:v>35</c:v>
                        </c:pt>
                        <c:pt idx="3">
                          <c:v>36</c:v>
                        </c:pt>
                        <c:pt idx="4">
                          <c:v>37</c:v>
                        </c:pt>
                        <c:pt idx="5">
                          <c:v>38</c:v>
                        </c:pt>
                        <c:pt idx="6">
                          <c:v>39</c:v>
                        </c:pt>
                        <c:pt idx="7">
                          <c:v>40</c:v>
                        </c:pt>
                        <c:pt idx="8">
                          <c:v>41</c:v>
                        </c:pt>
                        <c:pt idx="9">
                          <c:v>42</c:v>
                        </c:pt>
                        <c:pt idx="10">
                          <c:v>43</c:v>
                        </c:pt>
                      </c:lvl>
                    </c:multiLvlStrCache>
                  </c:multiLvlStrRef>
                </c:cat>
                <c:val>
                  <c:numRef>
                    <c:extLst xmlns:c15="http://schemas.microsoft.com/office/drawing/2012/chart">
                      <c:ext xmlns:c15="http://schemas.microsoft.com/office/drawing/2012/chart" uri="{02D57815-91ED-43cb-92C2-25804820EDAC}">
                        <c15:formulaRef>
                          <c15:sqref>'النقل العام S+N'!$B$11:$AG$11</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9-5CB6-441E-96AE-D9B74E1206AA}"/>
                  </c:ext>
                </c:extLst>
              </c15:ser>
            </c15:filteredBarSeries>
          </c:ext>
        </c:extLst>
      </c:barChart>
      <c:catAx>
        <c:axId val="-1260873680"/>
        <c:scaling>
          <c:orientation val="maxMin"/>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60886736"/>
        <c:crosses val="autoZero"/>
        <c:auto val="1"/>
        <c:lblAlgn val="ctr"/>
        <c:lblOffset val="100"/>
        <c:noMultiLvlLbl val="0"/>
      </c:catAx>
      <c:valAx>
        <c:axId val="-1260886736"/>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60873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1"/>
          <c:order val="1"/>
          <c:tx>
            <c:strRef>
              <c:f>'النقل البري S+N'!$A$4</c:f>
              <c:strCache>
                <c:ptCount val="1"/>
                <c:pt idx="0">
                  <c:v>A- منفذ وموضوع في الخدمة</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'النقل البري S+N'!$B$1:$AD$2</c:f>
              <c:multiLvlStrCache>
                <c:ptCount val="10"/>
                <c:lvl>
                  <c:pt idx="0">
                    <c:v>نظام إلكتروني موحد لإدارة تسجیل مركبات النقل</c:v>
                  </c:pt>
                  <c:pt idx="1">
                    <c:v>نظام إلكتروني موحد لتسجیل ومتابعة إجازات السوق</c:v>
                  </c:pt>
                  <c:pt idx="2">
                    <c:v>نظام إلكتروني موحد لتوثیق صدامات المرور المؤدیة لوفیات</c:v>
                  </c:pt>
                  <c:pt idx="3">
                    <c:v>تطبیق إنترنت لدفع بدلات تسجیل المركبات وتجدیدھا</c:v>
                  </c:pt>
                  <c:pt idx="4">
                    <c:v>التعرف الرقمي على أرقام لوحات المركبات عبر معالجة الصور</c:v>
                  </c:pt>
                  <c:pt idx="5">
                    <c:v>نظام رقمي موحد لإدارة أسطول المركبات الحكومیة</c:v>
                  </c:pt>
                  <c:pt idx="6">
                    <c:v>نظم أوتوماتیكیة لإدارة الجمارك على المعابر الحدودیة البریّة</c:v>
                  </c:pt>
                  <c:pt idx="7">
                    <c:v>نظام إلكتروني لعقد النقل البري للبضائع</c:v>
                  </c:pt>
                  <c:pt idx="8">
                    <c:v>نظام التیر الإلكتروني</c:v>
                  </c:pt>
                  <c:pt idx="9">
                    <c:v>نظام التتبع الآني للشاحنات العابرة ترانزیت</c:v>
                  </c:pt>
                </c:lvl>
                <c:lvl>
                  <c:pt idx="0">
                    <c:v>44</c:v>
                  </c:pt>
                  <c:pt idx="1">
                    <c:v>45</c:v>
                  </c:pt>
                  <c:pt idx="2">
                    <c:v>46</c:v>
                  </c:pt>
                  <c:pt idx="3">
                    <c:v>47</c:v>
                  </c:pt>
                  <c:pt idx="4">
                    <c:v>48</c:v>
                  </c:pt>
                  <c:pt idx="5">
                    <c:v>49</c:v>
                  </c:pt>
                  <c:pt idx="6">
                    <c:v>50</c:v>
                  </c:pt>
                  <c:pt idx="7">
                    <c:v>51</c:v>
                  </c:pt>
                  <c:pt idx="8">
                    <c:v>52</c:v>
                  </c:pt>
                  <c:pt idx="9">
                    <c:v>53</c:v>
                  </c:pt>
                </c:lvl>
              </c:multiLvlStrCache>
              <c:extLst/>
            </c:multiLvlStrRef>
          </c:cat>
          <c:val>
            <c:numRef>
              <c:f>'النقل البري S+N'!$B$4:$AD$4</c:f>
              <c:numCache>
                <c:formatCode>General</c:formatCode>
                <c:ptCount val="10"/>
                <c:pt idx="0">
                  <c:v>8</c:v>
                </c:pt>
                <c:pt idx="1">
                  <c:v>8</c:v>
                </c:pt>
                <c:pt idx="2">
                  <c:v>5</c:v>
                </c:pt>
                <c:pt idx="3">
                  <c:v>4</c:v>
                </c:pt>
                <c:pt idx="4">
                  <c:v>3</c:v>
                </c:pt>
                <c:pt idx="5">
                  <c:v>4</c:v>
                </c:pt>
                <c:pt idx="6">
                  <c:v>4</c:v>
                </c:pt>
                <c:pt idx="7">
                  <c:v>2</c:v>
                </c:pt>
                <c:pt idx="8">
                  <c:v>3</c:v>
                </c:pt>
              </c:numCache>
              <c:extLst/>
            </c:numRef>
          </c:val>
          <c:extLst>
            <c:ext xmlns:c16="http://schemas.microsoft.com/office/drawing/2014/chart" uri="{C3380CC4-5D6E-409C-BE32-E72D297353CC}">
              <c16:uniqueId val="{00000000-D987-41C0-8A5B-8A6A477229EF}"/>
            </c:ext>
          </c:extLst>
        </c:ser>
        <c:ser>
          <c:idx val="3"/>
          <c:order val="3"/>
          <c:tx>
            <c:strRef>
              <c:f>'النقل البري S+N'!$A$6</c:f>
              <c:strCache>
                <c:ptCount val="1"/>
                <c:pt idx="0">
                  <c:v>B- قيد التنفيذ</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'النقل البري S+N'!$B$1:$AD$2</c:f>
              <c:multiLvlStrCache>
                <c:ptCount val="10"/>
                <c:lvl>
                  <c:pt idx="0">
                    <c:v>نظام إلكتروني موحد لإدارة تسجیل مركبات النقل</c:v>
                  </c:pt>
                  <c:pt idx="1">
                    <c:v>نظام إلكتروني موحد لتسجیل ومتابعة إجازات السوق</c:v>
                  </c:pt>
                  <c:pt idx="2">
                    <c:v>نظام إلكتروني موحد لتوثیق صدامات المرور المؤدیة لوفیات</c:v>
                  </c:pt>
                  <c:pt idx="3">
                    <c:v>تطبیق إنترنت لدفع بدلات تسجیل المركبات وتجدیدھا</c:v>
                  </c:pt>
                  <c:pt idx="4">
                    <c:v>التعرف الرقمي على أرقام لوحات المركبات عبر معالجة الصور</c:v>
                  </c:pt>
                  <c:pt idx="5">
                    <c:v>نظام رقمي موحد لإدارة أسطول المركبات الحكومیة</c:v>
                  </c:pt>
                  <c:pt idx="6">
                    <c:v>نظم أوتوماتیكیة لإدارة الجمارك على المعابر الحدودیة البریّة</c:v>
                  </c:pt>
                  <c:pt idx="7">
                    <c:v>نظام إلكتروني لعقد النقل البري للبضائع</c:v>
                  </c:pt>
                  <c:pt idx="8">
                    <c:v>نظام التیر الإلكتروني</c:v>
                  </c:pt>
                  <c:pt idx="9">
                    <c:v>نظام التتبع الآني للشاحنات العابرة ترانزیت</c:v>
                  </c:pt>
                </c:lvl>
                <c:lvl>
                  <c:pt idx="0">
                    <c:v>44</c:v>
                  </c:pt>
                  <c:pt idx="1">
                    <c:v>45</c:v>
                  </c:pt>
                  <c:pt idx="2">
                    <c:v>46</c:v>
                  </c:pt>
                  <c:pt idx="3">
                    <c:v>47</c:v>
                  </c:pt>
                  <c:pt idx="4">
                    <c:v>48</c:v>
                  </c:pt>
                  <c:pt idx="5">
                    <c:v>49</c:v>
                  </c:pt>
                  <c:pt idx="6">
                    <c:v>50</c:v>
                  </c:pt>
                  <c:pt idx="7">
                    <c:v>51</c:v>
                  </c:pt>
                  <c:pt idx="8">
                    <c:v>52</c:v>
                  </c:pt>
                  <c:pt idx="9">
                    <c:v>53</c:v>
                  </c:pt>
                </c:lvl>
              </c:multiLvlStrCache>
              <c:extLst/>
            </c:multiLvlStrRef>
          </c:cat>
          <c:val>
            <c:numRef>
              <c:f>'النقل البري S+N'!$B$6:$AD$6</c:f>
              <c:numCache>
                <c:formatCode>General</c:formatCode>
                <c:ptCount val="10"/>
                <c:pt idx="1">
                  <c:v>1</c:v>
                </c:pt>
                <c:pt idx="2">
                  <c:v>1</c:v>
                </c:pt>
                <c:pt idx="3">
                  <c:v>3</c:v>
                </c:pt>
                <c:pt idx="5">
                  <c:v>1</c:v>
                </c:pt>
                <c:pt idx="6">
                  <c:v>1</c:v>
                </c:pt>
                <c:pt idx="8">
                  <c:v>1</c:v>
                </c:pt>
                <c:pt idx="9">
                  <c:v>1</c:v>
                </c:pt>
              </c:numCache>
              <c:extLst/>
            </c:numRef>
          </c:val>
          <c:extLst>
            <c:ext xmlns:c16="http://schemas.microsoft.com/office/drawing/2014/chart" uri="{C3380CC4-5D6E-409C-BE32-E72D297353CC}">
              <c16:uniqueId val="{00000001-D987-41C0-8A5B-8A6A477229EF}"/>
            </c:ext>
          </c:extLst>
        </c:ser>
        <c:ser>
          <c:idx val="5"/>
          <c:order val="5"/>
          <c:tx>
            <c:strRef>
              <c:f>'النقل البري S+N'!$A$8</c:f>
              <c:strCache>
                <c:ptCount val="1"/>
                <c:pt idx="0">
                  <c:v>C- قيد التصميم</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'النقل البري S+N'!$B$1:$AD$2</c:f>
              <c:multiLvlStrCache>
                <c:ptCount val="10"/>
                <c:lvl>
                  <c:pt idx="0">
                    <c:v>نظام إلكتروني موحد لإدارة تسجیل مركبات النقل</c:v>
                  </c:pt>
                  <c:pt idx="1">
                    <c:v>نظام إلكتروني موحد لتسجیل ومتابعة إجازات السوق</c:v>
                  </c:pt>
                  <c:pt idx="2">
                    <c:v>نظام إلكتروني موحد لتوثیق صدامات المرور المؤدیة لوفیات</c:v>
                  </c:pt>
                  <c:pt idx="3">
                    <c:v>تطبیق إنترنت لدفع بدلات تسجیل المركبات وتجدیدھا</c:v>
                  </c:pt>
                  <c:pt idx="4">
                    <c:v>التعرف الرقمي على أرقام لوحات المركبات عبر معالجة الصور</c:v>
                  </c:pt>
                  <c:pt idx="5">
                    <c:v>نظام رقمي موحد لإدارة أسطول المركبات الحكومیة</c:v>
                  </c:pt>
                  <c:pt idx="6">
                    <c:v>نظم أوتوماتیكیة لإدارة الجمارك على المعابر الحدودیة البریّة</c:v>
                  </c:pt>
                  <c:pt idx="7">
                    <c:v>نظام إلكتروني لعقد النقل البري للبضائع</c:v>
                  </c:pt>
                  <c:pt idx="8">
                    <c:v>نظام التیر الإلكتروني</c:v>
                  </c:pt>
                  <c:pt idx="9">
                    <c:v>نظام التتبع الآني للشاحنات العابرة ترانزیت</c:v>
                  </c:pt>
                </c:lvl>
                <c:lvl>
                  <c:pt idx="0">
                    <c:v>44</c:v>
                  </c:pt>
                  <c:pt idx="1">
                    <c:v>45</c:v>
                  </c:pt>
                  <c:pt idx="2">
                    <c:v>46</c:v>
                  </c:pt>
                  <c:pt idx="3">
                    <c:v>47</c:v>
                  </c:pt>
                  <c:pt idx="4">
                    <c:v>48</c:v>
                  </c:pt>
                  <c:pt idx="5">
                    <c:v>49</c:v>
                  </c:pt>
                  <c:pt idx="6">
                    <c:v>50</c:v>
                  </c:pt>
                  <c:pt idx="7">
                    <c:v>51</c:v>
                  </c:pt>
                  <c:pt idx="8">
                    <c:v>52</c:v>
                  </c:pt>
                  <c:pt idx="9">
                    <c:v>53</c:v>
                  </c:pt>
                </c:lvl>
              </c:multiLvlStrCache>
              <c:extLst/>
            </c:multiLvlStrRef>
          </c:cat>
          <c:val>
            <c:numRef>
              <c:f>'النقل البري S+N'!$B$8:$AD$8</c:f>
              <c:numCache>
                <c:formatCode>General</c:formatCode>
                <c:ptCount val="10"/>
                <c:pt idx="2">
                  <c:v>1</c:v>
                </c:pt>
                <c:pt idx="3">
                  <c:v>2</c:v>
                </c:pt>
                <c:pt idx="4">
                  <c:v>1</c:v>
                </c:pt>
                <c:pt idx="5">
                  <c:v>1</c:v>
                </c:pt>
                <c:pt idx="6">
                  <c:v>1</c:v>
                </c:pt>
                <c:pt idx="7">
                  <c:v>2</c:v>
                </c:pt>
                <c:pt idx="9">
                  <c:v>3</c:v>
                </c:pt>
              </c:numCache>
              <c:extLst/>
            </c:numRef>
          </c:val>
          <c:extLst>
            <c:ext xmlns:c16="http://schemas.microsoft.com/office/drawing/2014/chart" uri="{C3380CC4-5D6E-409C-BE32-E72D297353CC}">
              <c16:uniqueId val="{00000002-D987-41C0-8A5B-8A6A477229EF}"/>
            </c:ext>
          </c:extLst>
        </c:ser>
        <c:ser>
          <c:idx val="7"/>
          <c:order val="7"/>
          <c:tx>
            <c:strRef>
              <c:f>'النقل البري S+N'!$A$10</c:f>
              <c:strCache>
                <c:ptCount val="1"/>
                <c:pt idx="0">
                  <c:v>D- مخطط له</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'النقل البري S+N'!$B$1:$AD$2</c:f>
              <c:multiLvlStrCache>
                <c:ptCount val="10"/>
                <c:lvl>
                  <c:pt idx="0">
                    <c:v>نظام إلكتروني موحد لإدارة تسجیل مركبات النقل</c:v>
                  </c:pt>
                  <c:pt idx="1">
                    <c:v>نظام إلكتروني موحد لتسجیل ومتابعة إجازات السوق</c:v>
                  </c:pt>
                  <c:pt idx="2">
                    <c:v>نظام إلكتروني موحد لتوثیق صدامات المرور المؤدیة لوفیات</c:v>
                  </c:pt>
                  <c:pt idx="3">
                    <c:v>تطبیق إنترنت لدفع بدلات تسجیل المركبات وتجدیدھا</c:v>
                  </c:pt>
                  <c:pt idx="4">
                    <c:v>التعرف الرقمي على أرقام لوحات المركبات عبر معالجة الصور</c:v>
                  </c:pt>
                  <c:pt idx="5">
                    <c:v>نظام رقمي موحد لإدارة أسطول المركبات الحكومیة</c:v>
                  </c:pt>
                  <c:pt idx="6">
                    <c:v>نظم أوتوماتیكیة لإدارة الجمارك على المعابر الحدودیة البریّة</c:v>
                  </c:pt>
                  <c:pt idx="7">
                    <c:v>نظام إلكتروني لعقد النقل البري للبضائع</c:v>
                  </c:pt>
                  <c:pt idx="8">
                    <c:v>نظام التیر الإلكتروني</c:v>
                  </c:pt>
                  <c:pt idx="9">
                    <c:v>نظام التتبع الآني للشاحنات العابرة ترانزیت</c:v>
                  </c:pt>
                </c:lvl>
                <c:lvl>
                  <c:pt idx="0">
                    <c:v>44</c:v>
                  </c:pt>
                  <c:pt idx="1">
                    <c:v>45</c:v>
                  </c:pt>
                  <c:pt idx="2">
                    <c:v>46</c:v>
                  </c:pt>
                  <c:pt idx="3">
                    <c:v>47</c:v>
                  </c:pt>
                  <c:pt idx="4">
                    <c:v>48</c:v>
                  </c:pt>
                  <c:pt idx="5">
                    <c:v>49</c:v>
                  </c:pt>
                  <c:pt idx="6">
                    <c:v>50</c:v>
                  </c:pt>
                  <c:pt idx="7">
                    <c:v>51</c:v>
                  </c:pt>
                  <c:pt idx="8">
                    <c:v>52</c:v>
                  </c:pt>
                  <c:pt idx="9">
                    <c:v>53</c:v>
                  </c:pt>
                </c:lvl>
              </c:multiLvlStrCache>
              <c:extLst/>
            </c:multiLvlStrRef>
          </c:cat>
          <c:val>
            <c:numRef>
              <c:f>'النقل البري S+N'!$B$10:$AD$10</c:f>
              <c:numCache>
                <c:formatCode>General</c:formatCode>
                <c:ptCount val="10"/>
                <c:pt idx="0">
                  <c:v>2</c:v>
                </c:pt>
                <c:pt idx="1">
                  <c:v>1</c:v>
                </c:pt>
                <c:pt idx="2">
                  <c:v>3</c:v>
                </c:pt>
                <c:pt idx="4">
                  <c:v>4</c:v>
                </c:pt>
                <c:pt idx="5">
                  <c:v>2</c:v>
                </c:pt>
                <c:pt idx="6">
                  <c:v>2</c:v>
                </c:pt>
                <c:pt idx="7">
                  <c:v>4</c:v>
                </c:pt>
                <c:pt idx="8">
                  <c:v>3</c:v>
                </c:pt>
                <c:pt idx="9">
                  <c:v>4</c:v>
                </c:pt>
              </c:numCache>
              <c:extLst/>
            </c:numRef>
          </c:val>
          <c:extLst>
            <c:ext xmlns:c16="http://schemas.microsoft.com/office/drawing/2014/chart" uri="{C3380CC4-5D6E-409C-BE32-E72D297353CC}">
              <c16:uniqueId val="{00000003-D987-41C0-8A5B-8A6A477229EF}"/>
            </c:ext>
          </c:extLst>
        </c:ser>
        <c:ser>
          <c:idx val="9"/>
          <c:order val="9"/>
          <c:tx>
            <c:strRef>
              <c:f>'النقل البري S+N'!$A$12</c:f>
              <c:strCache>
                <c:ptCount val="1"/>
                <c:pt idx="0">
                  <c:v>E- غير مطبق</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'النقل البري S+N'!$B$1:$AD$2</c:f>
              <c:multiLvlStrCache>
                <c:ptCount val="10"/>
                <c:lvl>
                  <c:pt idx="0">
                    <c:v>نظام إلكتروني موحد لإدارة تسجیل مركبات النقل</c:v>
                  </c:pt>
                  <c:pt idx="1">
                    <c:v>نظام إلكتروني موحد لتسجیل ومتابعة إجازات السوق</c:v>
                  </c:pt>
                  <c:pt idx="2">
                    <c:v>نظام إلكتروني موحد لتوثیق صدامات المرور المؤدیة لوفیات</c:v>
                  </c:pt>
                  <c:pt idx="3">
                    <c:v>تطبیق إنترنت لدفع بدلات تسجیل المركبات وتجدیدھا</c:v>
                  </c:pt>
                  <c:pt idx="4">
                    <c:v>التعرف الرقمي على أرقام لوحات المركبات عبر معالجة الصور</c:v>
                  </c:pt>
                  <c:pt idx="5">
                    <c:v>نظام رقمي موحد لإدارة أسطول المركبات الحكومیة</c:v>
                  </c:pt>
                  <c:pt idx="6">
                    <c:v>نظم أوتوماتیكیة لإدارة الجمارك على المعابر الحدودیة البریّة</c:v>
                  </c:pt>
                  <c:pt idx="7">
                    <c:v>نظام إلكتروني لعقد النقل البري للبضائع</c:v>
                  </c:pt>
                  <c:pt idx="8">
                    <c:v>نظام التیر الإلكتروني</c:v>
                  </c:pt>
                  <c:pt idx="9">
                    <c:v>نظام التتبع الآني للشاحنات العابرة ترانزیت</c:v>
                  </c:pt>
                </c:lvl>
                <c:lvl>
                  <c:pt idx="0">
                    <c:v>44</c:v>
                  </c:pt>
                  <c:pt idx="1">
                    <c:v>45</c:v>
                  </c:pt>
                  <c:pt idx="2">
                    <c:v>46</c:v>
                  </c:pt>
                  <c:pt idx="3">
                    <c:v>47</c:v>
                  </c:pt>
                  <c:pt idx="4">
                    <c:v>48</c:v>
                  </c:pt>
                  <c:pt idx="5">
                    <c:v>49</c:v>
                  </c:pt>
                  <c:pt idx="6">
                    <c:v>50</c:v>
                  </c:pt>
                  <c:pt idx="7">
                    <c:v>51</c:v>
                  </c:pt>
                  <c:pt idx="8">
                    <c:v>52</c:v>
                  </c:pt>
                  <c:pt idx="9">
                    <c:v>53</c:v>
                  </c:pt>
                </c:lvl>
              </c:multiLvlStrCache>
              <c:extLst/>
            </c:multiLvlStrRef>
          </c:cat>
          <c:val>
            <c:numRef>
              <c:f>'النقل البري S+N'!$B$12:$AD$12</c:f>
              <c:numCache>
                <c:formatCode>General</c:formatCode>
                <c:ptCount val="10"/>
                <c:pt idx="0">
                  <c:v>1</c:v>
                </c:pt>
                <c:pt idx="1">
                  <c:v>1</c:v>
                </c:pt>
                <c:pt idx="2">
                  <c:v>1</c:v>
                </c:pt>
                <c:pt idx="3">
                  <c:v>2</c:v>
                </c:pt>
                <c:pt idx="4">
                  <c:v>2</c:v>
                </c:pt>
                <c:pt idx="5">
                  <c:v>2</c:v>
                </c:pt>
                <c:pt idx="6">
                  <c:v>2</c:v>
                </c:pt>
                <c:pt idx="7">
                  <c:v>4</c:v>
                </c:pt>
                <c:pt idx="8">
                  <c:v>3</c:v>
                </c:pt>
                <c:pt idx="9">
                  <c:v>2</c:v>
                </c:pt>
              </c:numCache>
              <c:extLst/>
            </c:numRef>
          </c:val>
          <c:extLst>
            <c:ext xmlns:c16="http://schemas.microsoft.com/office/drawing/2014/chart" uri="{C3380CC4-5D6E-409C-BE32-E72D297353CC}">
              <c16:uniqueId val="{00000004-D987-41C0-8A5B-8A6A477229EF}"/>
            </c:ext>
          </c:extLst>
        </c:ser>
        <c:dLbls>
          <c:dLblPos val="ctr"/>
          <c:showLegendKey val="0"/>
          <c:showVal val="1"/>
          <c:showCatName val="0"/>
          <c:showSerName val="0"/>
          <c:showPercent val="0"/>
          <c:showBubbleSize val="0"/>
        </c:dLbls>
        <c:gapWidth val="50"/>
        <c:overlap val="100"/>
        <c:axId val="-1260881840"/>
        <c:axId val="-1260887824"/>
        <c:extLst>
          <c:ext xmlns:c15="http://schemas.microsoft.com/office/drawing/2012/chart" uri="{02D57815-91ED-43cb-92C2-25804820EDAC}">
            <c15:filteredBarSeries>
              <c15:ser>
                <c:idx val="0"/>
                <c:order val="0"/>
                <c:tx>
                  <c:strRef>
                    <c:extLst>
                      <c:ext uri="{02D57815-91ED-43cb-92C2-25804820EDAC}">
                        <c15:formulaRef>
                          <c15:sqref>'النقل البري S+N'!$A$3</c15:sqref>
                        </c15:formulaRef>
                      </c:ext>
                    </c:extLst>
                    <c:strCache>
                      <c:ptCount val="1"/>
                      <c:pt idx="0">
                        <c:v>A- ماركة عالمية </c:v>
                      </c:pt>
                    </c:strCache>
                  </c:strRef>
                </c:tx>
                <c:spPr>
                  <a:pattFill prst="pct90">
                    <a:fgClr>
                      <a:schemeClr val="tx1">
                        <a:lumMod val="65000"/>
                        <a:lumOff val="35000"/>
                      </a:schemeClr>
                    </a:fgClr>
                    <a:bgClr>
                      <a:schemeClr val="bg1"/>
                    </a:bgClr>
                  </a:patt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'النقل البري S+N'!$B$1:$AD$2</c15:sqref>
                        </c15:formulaRef>
                      </c:ext>
                    </c:extLst>
                    <c:multiLvlStrCache>
                      <c:ptCount val="10"/>
                      <c:lvl>
                        <c:pt idx="0">
                          <c:v>نظام إلكتروني موحد لإدارة تسجیل مركبات النقل</c:v>
                        </c:pt>
                        <c:pt idx="1">
                          <c:v>نظام إلكتروني موحد لتسجیل ومتابعة إجازات السوق</c:v>
                        </c:pt>
                        <c:pt idx="2">
                          <c:v>نظام إلكتروني موحد لتوثیق صدامات المرور المؤدیة لوفیات</c:v>
                        </c:pt>
                        <c:pt idx="3">
                          <c:v>تطبیق إنترنت لدفع بدلات تسجیل المركبات وتجدیدھا</c:v>
                        </c:pt>
                        <c:pt idx="4">
                          <c:v>التعرف الرقمي على أرقام لوحات المركبات عبر معالجة الصور</c:v>
                        </c:pt>
                        <c:pt idx="5">
                          <c:v>نظام رقمي موحد لإدارة أسطول المركبات الحكومیة</c:v>
                        </c:pt>
                        <c:pt idx="6">
                          <c:v>نظم أوتوماتیكیة لإدارة الجمارك على المعابر الحدودیة البریّة</c:v>
                        </c:pt>
                        <c:pt idx="7">
                          <c:v>نظام إلكتروني لعقد النقل البري للبضائع</c:v>
                        </c:pt>
                        <c:pt idx="8">
                          <c:v>نظام التیر الإلكتروني</c:v>
                        </c:pt>
                        <c:pt idx="9">
                          <c:v>نظام التتبع الآني للشاحنات العابرة ترانزیت</c:v>
                        </c:pt>
                      </c:lvl>
                      <c:lvl>
                        <c:pt idx="0">
                          <c:v>44</c:v>
                        </c:pt>
                        <c:pt idx="1">
                          <c:v>45</c:v>
                        </c:pt>
                        <c:pt idx="2">
                          <c:v>46</c:v>
                        </c:pt>
                        <c:pt idx="3">
                          <c:v>47</c:v>
                        </c:pt>
                        <c:pt idx="4">
                          <c:v>48</c:v>
                        </c:pt>
                        <c:pt idx="5">
                          <c:v>49</c:v>
                        </c:pt>
                        <c:pt idx="6">
                          <c:v>50</c:v>
                        </c:pt>
                        <c:pt idx="7">
                          <c:v>51</c:v>
                        </c:pt>
                        <c:pt idx="8">
                          <c:v>52</c:v>
                        </c:pt>
                        <c:pt idx="9">
                          <c:v>53</c:v>
                        </c:pt>
                      </c:lvl>
                    </c:multiLvlStrCache>
                  </c:multiLvlStrRef>
                </c:cat>
                <c:val>
                  <c:numRef>
                    <c:extLst>
                      <c:ext uri="{02D57815-91ED-43cb-92C2-25804820EDAC}">
                        <c15:formulaRef>
                          <c15:sqref>'النقل البري S+N'!$B$3:$AD$3</c15:sqref>
                        </c15:formulaRef>
                      </c:ext>
                    </c:extLst>
                    <c:numCache>
                      <c:formatCode>General</c:formatCode>
                      <c:ptCount val="10"/>
                    </c:numCache>
                  </c:numRef>
                </c:val>
                <c:extLst>
                  <c:ext xmlns:c16="http://schemas.microsoft.com/office/drawing/2014/chart" uri="{C3380CC4-5D6E-409C-BE32-E72D297353CC}">
                    <c16:uniqueId val="{00000005-D987-41C0-8A5B-8A6A477229E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'النقل البري S+N'!$A$5</c15:sqref>
                        </c15:formulaRef>
                      </c:ext>
                    </c:extLst>
                    <c:strCache>
                      <c:ptCount val="1"/>
                      <c:pt idx="0">
                        <c:v>B- ماركة عالمية مع توطين محلي</c:v>
                      </c:pt>
                    </c:strCache>
                  </c:strRef>
                </c:tx>
                <c:spPr>
                  <a:pattFill prst="wdDnDiag">
                    <a:fgClr>
                      <a:schemeClr val="tx1">
                        <a:lumMod val="65000"/>
                        <a:lumOff val="35000"/>
                      </a:schemeClr>
                    </a:fgClr>
                    <a:bgClr>
                      <a:schemeClr val="bg1"/>
                    </a:bgClr>
                  </a:patt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'النقل البري S+N'!$B$1:$AD$2</c15:sqref>
                        </c15:formulaRef>
                      </c:ext>
                    </c:extLst>
                    <c:multiLvlStrCache>
                      <c:ptCount val="10"/>
                      <c:lvl>
                        <c:pt idx="0">
                          <c:v>نظام إلكتروني موحد لإدارة تسجیل مركبات النقل</c:v>
                        </c:pt>
                        <c:pt idx="1">
                          <c:v>نظام إلكتروني موحد لتسجیل ومتابعة إجازات السوق</c:v>
                        </c:pt>
                        <c:pt idx="2">
                          <c:v>نظام إلكتروني موحد لتوثیق صدامات المرور المؤدیة لوفیات</c:v>
                        </c:pt>
                        <c:pt idx="3">
                          <c:v>تطبیق إنترنت لدفع بدلات تسجیل المركبات وتجدیدھا</c:v>
                        </c:pt>
                        <c:pt idx="4">
                          <c:v>التعرف الرقمي على أرقام لوحات المركبات عبر معالجة الصور</c:v>
                        </c:pt>
                        <c:pt idx="5">
                          <c:v>نظام رقمي موحد لإدارة أسطول المركبات الحكومیة</c:v>
                        </c:pt>
                        <c:pt idx="6">
                          <c:v>نظم أوتوماتیكیة لإدارة الجمارك على المعابر الحدودیة البریّة</c:v>
                        </c:pt>
                        <c:pt idx="7">
                          <c:v>نظام إلكتروني لعقد النقل البري للبضائع</c:v>
                        </c:pt>
                        <c:pt idx="8">
                          <c:v>نظام التیر الإلكتروني</c:v>
                        </c:pt>
                        <c:pt idx="9">
                          <c:v>نظام التتبع الآني للشاحنات العابرة ترانزیت</c:v>
                        </c:pt>
                      </c:lvl>
                      <c:lvl>
                        <c:pt idx="0">
                          <c:v>44</c:v>
                        </c:pt>
                        <c:pt idx="1">
                          <c:v>45</c:v>
                        </c:pt>
                        <c:pt idx="2">
                          <c:v>46</c:v>
                        </c:pt>
                        <c:pt idx="3">
                          <c:v>47</c:v>
                        </c:pt>
                        <c:pt idx="4">
                          <c:v>48</c:v>
                        </c:pt>
                        <c:pt idx="5">
                          <c:v>49</c:v>
                        </c:pt>
                        <c:pt idx="6">
                          <c:v>50</c:v>
                        </c:pt>
                        <c:pt idx="7">
                          <c:v>51</c:v>
                        </c:pt>
                        <c:pt idx="8">
                          <c:v>52</c:v>
                        </c:pt>
                        <c:pt idx="9">
                          <c:v>53</c:v>
                        </c:pt>
                      </c:lvl>
                    </c:multiLvlStrCache>
                  </c:multiLvlStrRef>
                </c:cat>
                <c:val>
                  <c:numRef>
                    <c:extLst xmlns:c15="http://schemas.microsoft.com/office/drawing/2012/chart">
                      <c:ext xmlns:c15="http://schemas.microsoft.com/office/drawing/2012/chart" uri="{02D57815-91ED-43cb-92C2-25804820EDAC}">
                        <c15:formulaRef>
                          <c15:sqref>'النقل البري S+N'!$B$5:$AD$5</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6-D987-41C0-8A5B-8A6A477229E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'النقل البري S+N'!$A$7</c15:sqref>
                        </c15:formulaRef>
                      </c:ext>
                    </c:extLst>
                    <c:strCache>
                      <c:ptCount val="1"/>
                      <c:pt idx="0">
                        <c:v>C- منتج محلي</c:v>
                      </c:pt>
                    </c:strCache>
                  </c:strRef>
                </c:tx>
                <c:spPr>
                  <a:pattFill prst="pct70">
                    <a:fgClr>
                      <a:schemeClr val="tx1">
                        <a:lumMod val="65000"/>
                        <a:lumOff val="35000"/>
                      </a:schemeClr>
                    </a:fgClr>
                    <a:bgClr>
                      <a:schemeClr val="bg1"/>
                    </a:bgClr>
                  </a:patt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'النقل البري S+N'!$B$1:$AD$2</c15:sqref>
                        </c15:formulaRef>
                      </c:ext>
                    </c:extLst>
                    <c:multiLvlStrCache>
                      <c:ptCount val="10"/>
                      <c:lvl>
                        <c:pt idx="0">
                          <c:v>نظام إلكتروني موحد لإدارة تسجیل مركبات النقل</c:v>
                        </c:pt>
                        <c:pt idx="1">
                          <c:v>نظام إلكتروني موحد لتسجیل ومتابعة إجازات السوق</c:v>
                        </c:pt>
                        <c:pt idx="2">
                          <c:v>نظام إلكتروني موحد لتوثیق صدامات المرور المؤدیة لوفیات</c:v>
                        </c:pt>
                        <c:pt idx="3">
                          <c:v>تطبیق إنترنت لدفع بدلات تسجیل المركبات وتجدیدھا</c:v>
                        </c:pt>
                        <c:pt idx="4">
                          <c:v>التعرف الرقمي على أرقام لوحات المركبات عبر معالجة الصور</c:v>
                        </c:pt>
                        <c:pt idx="5">
                          <c:v>نظام رقمي موحد لإدارة أسطول المركبات الحكومیة</c:v>
                        </c:pt>
                        <c:pt idx="6">
                          <c:v>نظم أوتوماتیكیة لإدارة الجمارك على المعابر الحدودیة البریّة</c:v>
                        </c:pt>
                        <c:pt idx="7">
                          <c:v>نظام إلكتروني لعقد النقل البري للبضائع</c:v>
                        </c:pt>
                        <c:pt idx="8">
                          <c:v>نظام التیر الإلكتروني</c:v>
                        </c:pt>
                        <c:pt idx="9">
                          <c:v>نظام التتبع الآني للشاحنات العابرة ترانزیت</c:v>
                        </c:pt>
                      </c:lvl>
                      <c:lvl>
                        <c:pt idx="0">
                          <c:v>44</c:v>
                        </c:pt>
                        <c:pt idx="1">
                          <c:v>45</c:v>
                        </c:pt>
                        <c:pt idx="2">
                          <c:v>46</c:v>
                        </c:pt>
                        <c:pt idx="3">
                          <c:v>47</c:v>
                        </c:pt>
                        <c:pt idx="4">
                          <c:v>48</c:v>
                        </c:pt>
                        <c:pt idx="5">
                          <c:v>49</c:v>
                        </c:pt>
                        <c:pt idx="6">
                          <c:v>50</c:v>
                        </c:pt>
                        <c:pt idx="7">
                          <c:v>51</c:v>
                        </c:pt>
                        <c:pt idx="8">
                          <c:v>52</c:v>
                        </c:pt>
                        <c:pt idx="9">
                          <c:v>53</c:v>
                        </c:pt>
                      </c:lvl>
                    </c:multiLvlStrCache>
                  </c:multiLvlStrRef>
                </c:cat>
                <c:val>
                  <c:numRef>
                    <c:extLst xmlns:c15="http://schemas.microsoft.com/office/drawing/2012/chart">
                      <c:ext xmlns:c15="http://schemas.microsoft.com/office/drawing/2012/chart" uri="{02D57815-91ED-43cb-92C2-25804820EDAC}">
                        <c15:formulaRef>
                          <c15:sqref>'النقل البري S+N'!$B$7:$AD$7</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7-D987-41C0-8A5B-8A6A477229EF}"/>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'النقل البري S+N'!$A$9</c15:sqref>
                        </c15:formulaRef>
                      </c:ext>
                    </c:extLst>
                    <c:strCache>
                      <c:ptCount val="1"/>
                      <c:pt idx="0">
                        <c:v>D- منتج مختلط</c:v>
                      </c:pt>
                    </c:strCache>
                  </c:strRef>
                </c:tx>
                <c:spPr>
                  <a:pattFill prst="lgCheck">
                    <a:fgClr>
                      <a:schemeClr val="tx1">
                        <a:lumMod val="65000"/>
                        <a:lumOff val="35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'النقل البري S+N'!$B$1:$AD$2</c15:sqref>
                        </c15:formulaRef>
                      </c:ext>
                    </c:extLst>
                    <c:multiLvlStrCache>
                      <c:ptCount val="10"/>
                      <c:lvl>
                        <c:pt idx="0">
                          <c:v>نظام إلكتروني موحد لإدارة تسجیل مركبات النقل</c:v>
                        </c:pt>
                        <c:pt idx="1">
                          <c:v>نظام إلكتروني موحد لتسجیل ومتابعة إجازات السوق</c:v>
                        </c:pt>
                        <c:pt idx="2">
                          <c:v>نظام إلكتروني موحد لتوثیق صدامات المرور المؤدیة لوفیات</c:v>
                        </c:pt>
                        <c:pt idx="3">
                          <c:v>تطبیق إنترنت لدفع بدلات تسجیل المركبات وتجدیدھا</c:v>
                        </c:pt>
                        <c:pt idx="4">
                          <c:v>التعرف الرقمي على أرقام لوحات المركبات عبر معالجة الصور</c:v>
                        </c:pt>
                        <c:pt idx="5">
                          <c:v>نظام رقمي موحد لإدارة أسطول المركبات الحكومیة</c:v>
                        </c:pt>
                        <c:pt idx="6">
                          <c:v>نظم أوتوماتیكیة لإدارة الجمارك على المعابر الحدودیة البریّة</c:v>
                        </c:pt>
                        <c:pt idx="7">
                          <c:v>نظام إلكتروني لعقد النقل البري للبضائع</c:v>
                        </c:pt>
                        <c:pt idx="8">
                          <c:v>نظام التیر الإلكتروني</c:v>
                        </c:pt>
                        <c:pt idx="9">
                          <c:v>نظام التتبع الآني للشاحنات العابرة ترانزیت</c:v>
                        </c:pt>
                      </c:lvl>
                      <c:lvl>
                        <c:pt idx="0">
                          <c:v>44</c:v>
                        </c:pt>
                        <c:pt idx="1">
                          <c:v>45</c:v>
                        </c:pt>
                        <c:pt idx="2">
                          <c:v>46</c:v>
                        </c:pt>
                        <c:pt idx="3">
                          <c:v>47</c:v>
                        </c:pt>
                        <c:pt idx="4">
                          <c:v>48</c:v>
                        </c:pt>
                        <c:pt idx="5">
                          <c:v>49</c:v>
                        </c:pt>
                        <c:pt idx="6">
                          <c:v>50</c:v>
                        </c:pt>
                        <c:pt idx="7">
                          <c:v>51</c:v>
                        </c:pt>
                        <c:pt idx="8">
                          <c:v>52</c:v>
                        </c:pt>
                        <c:pt idx="9">
                          <c:v>53</c:v>
                        </c:pt>
                      </c:lvl>
                    </c:multiLvlStrCache>
                  </c:multiLvlStrRef>
                </c:cat>
                <c:val>
                  <c:numRef>
                    <c:extLst xmlns:c15="http://schemas.microsoft.com/office/drawing/2012/chart">
                      <c:ext xmlns:c15="http://schemas.microsoft.com/office/drawing/2012/chart" uri="{02D57815-91ED-43cb-92C2-25804820EDAC}">
                        <c15:formulaRef>
                          <c15:sqref>'النقل البري S+N'!$B$9:$AD$9</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8-D987-41C0-8A5B-8A6A477229EF}"/>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'النقل البري S+N'!$A$11</c15:sqref>
                        </c15:formulaRef>
                      </c:ext>
                    </c:extLst>
                    <c:strCache>
                      <c:ptCount val="1"/>
                      <c:pt idx="0">
                        <c:v>E- غير محدد حالياً</c:v>
                      </c:pt>
                    </c:strCache>
                  </c:strRef>
                </c:tx>
                <c:spPr>
                  <a:pattFill prst="narHorz">
                    <a:fgClr>
                      <a:schemeClr val="tx1">
                        <a:lumMod val="65000"/>
                        <a:lumOff val="35000"/>
                      </a:schemeClr>
                    </a:fgClr>
                    <a:bgClr>
                      <a:schemeClr val="bg1"/>
                    </a:bgClr>
                  </a:patt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5="http://schemas.microsoft.com/office/drawing/2012/chart">
                      <c:ext xmlns:c15="http://schemas.microsoft.com/office/drawing/2012/chart" uri="{02D57815-91ED-43cb-92C2-25804820EDAC}">
                        <c15:formulaRef>
                          <c15:sqref>'النقل البري S+N'!$B$1:$AD$2</c15:sqref>
                        </c15:formulaRef>
                      </c:ext>
                    </c:extLst>
                    <c:multiLvlStrCache>
                      <c:ptCount val="10"/>
                      <c:lvl>
                        <c:pt idx="0">
                          <c:v>نظام إلكتروني موحد لإدارة تسجیل مركبات النقل</c:v>
                        </c:pt>
                        <c:pt idx="1">
                          <c:v>نظام إلكتروني موحد لتسجیل ومتابعة إجازات السوق</c:v>
                        </c:pt>
                        <c:pt idx="2">
                          <c:v>نظام إلكتروني موحد لتوثیق صدامات المرور المؤدیة لوفیات</c:v>
                        </c:pt>
                        <c:pt idx="3">
                          <c:v>تطبیق إنترنت لدفع بدلات تسجیل المركبات وتجدیدھا</c:v>
                        </c:pt>
                        <c:pt idx="4">
                          <c:v>التعرف الرقمي على أرقام لوحات المركبات عبر معالجة الصور</c:v>
                        </c:pt>
                        <c:pt idx="5">
                          <c:v>نظام رقمي موحد لإدارة أسطول المركبات الحكومیة</c:v>
                        </c:pt>
                        <c:pt idx="6">
                          <c:v>نظم أوتوماتیكیة لإدارة الجمارك على المعابر الحدودیة البریّة</c:v>
                        </c:pt>
                        <c:pt idx="7">
                          <c:v>نظام إلكتروني لعقد النقل البري للبضائع</c:v>
                        </c:pt>
                        <c:pt idx="8">
                          <c:v>نظام التیر الإلكتروني</c:v>
                        </c:pt>
                        <c:pt idx="9">
                          <c:v>نظام التتبع الآني للشاحنات العابرة ترانزیت</c:v>
                        </c:pt>
                      </c:lvl>
                      <c:lvl>
                        <c:pt idx="0">
                          <c:v>44</c:v>
                        </c:pt>
                        <c:pt idx="1">
                          <c:v>45</c:v>
                        </c:pt>
                        <c:pt idx="2">
                          <c:v>46</c:v>
                        </c:pt>
                        <c:pt idx="3">
                          <c:v>47</c:v>
                        </c:pt>
                        <c:pt idx="4">
                          <c:v>48</c:v>
                        </c:pt>
                        <c:pt idx="5">
                          <c:v>49</c:v>
                        </c:pt>
                        <c:pt idx="6">
                          <c:v>50</c:v>
                        </c:pt>
                        <c:pt idx="7">
                          <c:v>51</c:v>
                        </c:pt>
                        <c:pt idx="8">
                          <c:v>52</c:v>
                        </c:pt>
                        <c:pt idx="9">
                          <c:v>53</c:v>
                        </c:pt>
                      </c:lvl>
                    </c:multiLvlStrCache>
                  </c:multiLvlStrRef>
                </c:cat>
                <c:val>
                  <c:numRef>
                    <c:extLst xmlns:c15="http://schemas.microsoft.com/office/drawing/2012/chart">
                      <c:ext xmlns:c15="http://schemas.microsoft.com/office/drawing/2012/chart" uri="{02D57815-91ED-43cb-92C2-25804820EDAC}">
                        <c15:formulaRef>
                          <c15:sqref>'النقل البري S+N'!$B$11:$AD$11</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9-D987-41C0-8A5B-8A6A477229EF}"/>
                  </c:ext>
                </c:extLst>
              </c15:ser>
            </c15:filteredBarSeries>
          </c:ext>
        </c:extLst>
      </c:barChart>
      <c:catAx>
        <c:axId val="-1260881840"/>
        <c:scaling>
          <c:orientation val="maxMin"/>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60887824"/>
        <c:crosses val="autoZero"/>
        <c:auto val="1"/>
        <c:lblAlgn val="ctr"/>
        <c:lblOffset val="100"/>
        <c:noMultiLvlLbl val="0"/>
      </c:catAx>
      <c:valAx>
        <c:axId val="-1260887824"/>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60881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D0EE08-931B-D948-96B0-8010222DAC12}"/>
              </a:ext>
            </a:extLst>
          </p:cNvPr>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9FD28E-33B0-614A-9DFC-E9C4C88E28CA}"/>
              </a:ext>
            </a:extLst>
          </p:cNvPr>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1E6432A5-9D1D-E844-A4AD-82CF61F20C4A}" type="datetimeFigureOut">
              <a:rPr lang="en-US" smtClean="0"/>
              <a:t>09/12/2020</a:t>
            </a:fld>
            <a:endParaRPr lang="en-US"/>
          </a:p>
        </p:txBody>
      </p:sp>
      <p:sp>
        <p:nvSpPr>
          <p:cNvPr id="4" name="Footer Placeholder 3">
            <a:extLst>
              <a:ext uri="{FF2B5EF4-FFF2-40B4-BE49-F238E27FC236}">
                <a16:creationId xmlns:a16="http://schemas.microsoft.com/office/drawing/2014/main" id="{750B5A14-726C-084B-A324-EE7A67694954}"/>
              </a:ext>
            </a:extLst>
          </p:cNvPr>
          <p:cNvSpPr>
            <a:spLocks noGrp="1"/>
          </p:cNvSpPr>
          <p:nvPr>
            <p:ph type="ftr" sz="quarter" idx="2"/>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9B2441-7075-244D-A099-1DB0E67E98BB}"/>
              </a:ext>
            </a:extLst>
          </p:cNvPr>
          <p:cNvSpPr>
            <a:spLocks noGrp="1"/>
          </p:cNvSpPr>
          <p:nvPr>
            <p:ph type="sldNum" sz="quarter" idx="3"/>
          </p:nvPr>
        </p:nvSpPr>
        <p:spPr>
          <a:xfrm>
            <a:off x="3970938" y="8829968"/>
            <a:ext cx="3037840" cy="466434"/>
          </a:xfrm>
          <a:prstGeom prst="rect">
            <a:avLst/>
          </a:prstGeom>
        </p:spPr>
        <p:txBody>
          <a:bodyPr vert="horz" lIns="91440" tIns="45720" rIns="91440" bIns="45720" rtlCol="0" anchor="b"/>
          <a:lstStyle>
            <a:lvl1pPr algn="r">
              <a:defRPr sz="1200"/>
            </a:lvl1pPr>
          </a:lstStyle>
          <a:p>
            <a:fld id="{21989CE1-10AC-1940-BC63-371D5DC47C4B}" type="slidenum">
              <a:rPr lang="en-US" smtClean="0"/>
              <a:t>‹#›</a:t>
            </a:fld>
            <a:endParaRPr lang="en-US"/>
          </a:p>
        </p:txBody>
      </p:sp>
    </p:spTree>
    <p:extLst>
      <p:ext uri="{BB962C8B-B14F-4D97-AF65-F5344CB8AC3E}">
        <p14:creationId xmlns:p14="http://schemas.microsoft.com/office/powerpoint/2010/main" val="55785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06051B7D-5F64-5949-A811-97A405C7F271}" type="datetimeFigureOut">
              <a:rPr lang="en-US" smtClean="0"/>
              <a:t>09/12/2020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FB27F49A-4A76-8648-9A37-132247F598C3}" type="slidenum">
              <a:rPr lang="en-US" smtClean="0"/>
              <a:t>‹#›</a:t>
            </a:fld>
            <a:endParaRPr lang="en-US"/>
          </a:p>
        </p:txBody>
      </p:sp>
    </p:spTree>
    <p:extLst>
      <p:ext uri="{BB962C8B-B14F-4D97-AF65-F5344CB8AC3E}">
        <p14:creationId xmlns:p14="http://schemas.microsoft.com/office/powerpoint/2010/main" val="182303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364381-9B92-DA43-9584-EA55DC6092D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629103" y="1297305"/>
            <a:ext cx="8933796" cy="2367383"/>
          </a:xfrm>
          <a:prstGeom prst="rect">
            <a:avLst/>
          </a:prstGeom>
        </p:spPr>
        <p:txBody>
          <a:bodyPr tIns="45720" bIns="45720" anchor="ctr">
            <a:normAutofit/>
          </a:bodyPr>
          <a:lstStyle>
            <a:lvl1pPr algn="ctr" rtl="1">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29101" y="3756510"/>
            <a:ext cx="8936846" cy="457201"/>
          </a:xfrm>
          <a:prstGeom prst="rect">
            <a:avLst/>
          </a:prstGeom>
        </p:spPr>
        <p:txBody>
          <a:bodyPr>
            <a:noAutofit/>
          </a:bodyPr>
          <a:lstStyle>
            <a:lvl1pPr marL="0" indent="0" algn="ct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073905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4">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hasCustomPrompt="1"/>
          </p:nvPr>
        </p:nvSpPr>
        <p:spPr>
          <a:xfrm>
            <a:off x="914399" y="2932981"/>
            <a:ext cx="4986069"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hasCustomPrompt="1"/>
          </p:nvPr>
        </p:nvSpPr>
        <p:spPr>
          <a:xfrm>
            <a:off x="6291531" y="2932981"/>
            <a:ext cx="4986070"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399"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6277308"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3217654"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8594785"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B12468A-5808-0A49-88D0-A270B56C01FE}"/>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4424343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gular-Slide-photo-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10015095"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vl1pPr>
            <a:lvl2pPr>
              <a:defRPr lang="en-US"/>
            </a:lvl2pPr>
            <a:lvl3pPr>
              <a:defRPr lang="en-US"/>
            </a:lvl3pPr>
            <a:lvl4pPr>
              <a:defRPr lang="en-US"/>
            </a:lvl4pPr>
            <a:lvl5pPr>
              <a:defRPr lang="en-US" dirty="0"/>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C5A31AF3-D4CE-C241-81DC-11DB4C8DE510}"/>
              </a:ext>
            </a:extLst>
          </p:cNvPr>
          <p:cNvSpPr>
            <a:spLocks noGrp="1" noChangeAspect="1"/>
          </p:cNvSpPr>
          <p:nvPr>
            <p:ph type="pic" idx="10" hasCustomPrompt="1"/>
          </p:nvPr>
        </p:nvSpPr>
        <p:spPr>
          <a:xfrm>
            <a:off x="1066798" y="1900069"/>
            <a:ext cx="10015095" cy="4443984"/>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TextBox 7">
            <a:extLst>
              <a:ext uri="{FF2B5EF4-FFF2-40B4-BE49-F238E27FC236}">
                <a16:creationId xmlns:a16="http://schemas.microsoft.com/office/drawing/2014/main" id="{5201B484-DE6D-064B-9A77-7B061BEA63EF}"/>
              </a:ext>
            </a:extLst>
          </p:cNvPr>
          <p:cNvSpPr txBox="1"/>
          <p:nvPr userDrawn="1"/>
        </p:nvSpPr>
        <p:spPr>
          <a:xfrm>
            <a:off x="1069848" y="6469348"/>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4759948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clusion-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52838A-D563-314C-90AE-0F3BDB2D019F}"/>
              </a:ext>
            </a:extLst>
          </p:cNvPr>
          <p:cNvSpPr/>
          <p:nvPr userDrawn="1"/>
        </p:nvSpPr>
        <p:spPr>
          <a:xfrm>
            <a:off x="2650" y="2409691"/>
            <a:ext cx="8763526"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11" name="Rectangle 10">
            <a:extLst>
              <a:ext uri="{FF2B5EF4-FFF2-40B4-BE49-F238E27FC236}">
                <a16:creationId xmlns:a16="http://schemas.microsoft.com/office/drawing/2014/main" id="{94980F9C-BADB-F548-901A-499190A68982}"/>
              </a:ext>
            </a:extLst>
          </p:cNvPr>
          <p:cNvSpPr/>
          <p:nvPr userDrawn="1"/>
        </p:nvSpPr>
        <p:spPr>
          <a:xfrm>
            <a:off x="8766176" y="2409691"/>
            <a:ext cx="3425824" cy="3263900"/>
          </a:xfrm>
          <a:prstGeom prst="rect">
            <a:avLst/>
          </a:prstGeom>
          <a:solidFill>
            <a:schemeClr val="bg1">
              <a:lumMod val="95000"/>
            </a:schemeClr>
          </a:solidFill>
          <a:ln>
            <a:noFill/>
          </a:ln>
        </p:spPr>
        <p:txBody>
          <a:bodyPr vert="horz" lIns="91440" tIns="45720" rIns="91440" bIns="45720" rtlCol="0" anchor="t">
            <a:normAutofit/>
          </a:bodyPr>
          <a:lstStyle/>
          <a:p>
            <a:pPr marL="0" lvl="0" indent="0" algn="r" defTabSz="914400" rtl="1" eaLnBrk="1" latinLnBrk="0" hangingPunct="1">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 name="Title 1"/>
          <p:cNvSpPr>
            <a:spLocks noGrp="1"/>
          </p:cNvSpPr>
          <p:nvPr>
            <p:ph type="ctrTitle" hasCustomPrompt="1"/>
          </p:nvPr>
        </p:nvSpPr>
        <p:spPr>
          <a:xfrm>
            <a:off x="528852" y="3034907"/>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ar-SA" dirty="0"/>
              <a:t>شكراً</a:t>
            </a:r>
            <a:endParaRPr lang="en-US" dirty="0"/>
          </a:p>
        </p:txBody>
      </p:sp>
      <p:pic>
        <p:nvPicPr>
          <p:cNvPr id="12" name="Picture 11">
            <a:extLst>
              <a:ext uri="{FF2B5EF4-FFF2-40B4-BE49-F238E27FC236}">
                <a16:creationId xmlns:a16="http://schemas.microsoft.com/office/drawing/2014/main" id="{84D89AA9-703A-C444-B48A-0BE04BFBD4DD}"/>
              </a:ext>
            </a:extLst>
          </p:cNvPr>
          <p:cNvPicPr>
            <a:picLocks noChangeAspect="1"/>
          </p:cNvPicPr>
          <p:nvPr userDrawn="1"/>
        </p:nvPicPr>
        <p:blipFill>
          <a:blip r:embed="rId2"/>
          <a:srcRect/>
          <a:stretch/>
        </p:blipFill>
        <p:spPr>
          <a:xfrm>
            <a:off x="8793695" y="455205"/>
            <a:ext cx="2695448" cy="881888"/>
          </a:xfrm>
          <a:prstGeom prst="rect">
            <a:avLst/>
          </a:prstGeom>
        </p:spPr>
      </p:pic>
    </p:spTree>
    <p:extLst>
      <p:ext uri="{BB962C8B-B14F-4D97-AF65-F5344CB8AC3E}">
        <p14:creationId xmlns:p14="http://schemas.microsoft.com/office/powerpoint/2010/main" val="903945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9052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12B4-46EA-F945-815F-208955F2242B}"/>
              </a:ext>
            </a:extLst>
          </p:cNvPr>
          <p:cNvSpPr/>
          <p:nvPr userDrawn="1"/>
        </p:nvSpPr>
        <p:spPr>
          <a:xfrm>
            <a:off x="0" y="1564301"/>
            <a:ext cx="12192000" cy="4353419"/>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2" name="Title 1"/>
          <p:cNvSpPr>
            <a:spLocks noGrp="1"/>
          </p:cNvSpPr>
          <p:nvPr>
            <p:ph type="ctrTitle" hasCustomPrompt="1"/>
          </p:nvPr>
        </p:nvSpPr>
        <p:spPr>
          <a:xfrm>
            <a:off x="1533527" y="2218793"/>
            <a:ext cx="8933796" cy="2367383"/>
          </a:xfrm>
          <a:prstGeom prst="rect">
            <a:avLst/>
          </a:prstGeom>
        </p:spPr>
        <p:txBody>
          <a:bodyPr tIns="45720" bIns="45720" anchor="ctr">
            <a:normAutofit/>
          </a:bodyPr>
          <a:lstStyle>
            <a:lvl1pPr algn="ctr" rtl="1">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33525" y="4677998"/>
            <a:ext cx="8936846" cy="457201"/>
          </a:xfrm>
          <a:prstGeom prst="rect">
            <a:avLst/>
          </a:prstGeom>
        </p:spPr>
        <p:txBody>
          <a:bodyPr>
            <a:noAutofit/>
          </a:bodyPr>
          <a:lstStyle>
            <a:lvl1pPr marL="0" indent="0" algn="ct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Box 9">
            <a:extLst>
              <a:ext uri="{FF2B5EF4-FFF2-40B4-BE49-F238E27FC236}">
                <a16:creationId xmlns:a16="http://schemas.microsoft.com/office/drawing/2014/main" id="{0B226656-38C9-B349-8BF2-3906B17792AC}"/>
              </a:ext>
            </a:extLst>
          </p:cNvPr>
          <p:cNvSpPr txBox="1"/>
          <p:nvPr userDrawn="1"/>
        </p:nvSpPr>
        <p:spPr>
          <a:xfrm>
            <a:off x="2555081" y="6472813"/>
            <a:ext cx="7081838" cy="215444"/>
          </a:xfrm>
          <a:prstGeom prst="rect">
            <a:avLst/>
          </a:prstGeom>
          <a:noFill/>
        </p:spPr>
        <p:txBody>
          <a:bodyPr>
            <a:spAutoFit/>
          </a:bodyPr>
          <a:lstStyle/>
          <a:p>
            <a:pPr algn="ctr" rtl="1">
              <a:defRPr/>
            </a:pPr>
            <a:r>
              <a:rPr lang="x-none" sz="750" dirty="0">
                <a:solidFill>
                  <a:srgbClr val="595959"/>
                </a:solidFill>
                <a:latin typeface="Arial" pitchFamily="-110" charset="0"/>
                <a:ea typeface="ＭＳ Ｐゴシック" pitchFamily="-110" charset="-128"/>
                <a:cs typeface="+mn-cs"/>
              </a:rPr>
              <a:t> </a:t>
            </a:r>
            <a:r>
              <a:rPr lang="en-US" sz="750" dirty="0">
                <a:solidFill>
                  <a:srgbClr val="595959"/>
                </a:solidFill>
                <a:latin typeface="Arial" pitchFamily="-110" charset="0"/>
                <a:ea typeface="ＭＳ Ｐゴシック" pitchFamily="-110" charset="-128"/>
                <a:cs typeface="+mn-cs"/>
              </a:rPr>
              <a:t>©</a:t>
            </a:r>
            <a:r>
              <a:rPr lang="x-none" sz="750" dirty="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50" dirty="0">
              <a:solidFill>
                <a:srgbClr val="595959"/>
              </a:solidFill>
              <a:latin typeface="Arial" pitchFamily="-110" charset="0"/>
              <a:ea typeface="ＭＳ Ｐゴシック" pitchFamily="-110" charset="-128"/>
              <a:cs typeface="+mn-cs"/>
            </a:endParaRPr>
          </a:p>
        </p:txBody>
      </p:sp>
      <p:pic>
        <p:nvPicPr>
          <p:cNvPr id="11" name="Picture 10">
            <a:extLst>
              <a:ext uri="{FF2B5EF4-FFF2-40B4-BE49-F238E27FC236}">
                <a16:creationId xmlns:a16="http://schemas.microsoft.com/office/drawing/2014/main" id="{2DECA36A-9CD8-0C46-B55F-D33DAB78C51E}"/>
              </a:ext>
            </a:extLst>
          </p:cNvPr>
          <p:cNvPicPr>
            <a:picLocks noChangeAspect="1"/>
          </p:cNvPicPr>
          <p:nvPr userDrawn="1"/>
        </p:nvPicPr>
        <p:blipFill>
          <a:blip r:embed="rId2"/>
          <a:srcRect/>
          <a:stretch/>
        </p:blipFill>
        <p:spPr>
          <a:xfrm>
            <a:off x="8394535" y="324610"/>
            <a:ext cx="3094608" cy="1012484"/>
          </a:xfrm>
          <a:prstGeom prst="rect">
            <a:avLst/>
          </a:prstGeom>
        </p:spPr>
      </p:pic>
    </p:spTree>
    <p:extLst>
      <p:ext uri="{BB962C8B-B14F-4D97-AF65-F5344CB8AC3E}">
        <p14:creationId xmlns:p14="http://schemas.microsoft.com/office/powerpoint/2010/main" val="40045016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Sub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F7176-84F6-D44C-9D31-8AC3C2AB082D}"/>
              </a:ext>
            </a:extLst>
          </p:cNvPr>
          <p:cNvSpPr/>
          <p:nvPr userDrawn="1"/>
        </p:nvSpPr>
        <p:spPr>
          <a:xfrm>
            <a:off x="2650" y="2409691"/>
            <a:ext cx="8791044"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8" name="Rectangle 7">
            <a:extLst>
              <a:ext uri="{FF2B5EF4-FFF2-40B4-BE49-F238E27FC236}">
                <a16:creationId xmlns:a16="http://schemas.microsoft.com/office/drawing/2014/main" id="{A40D9A51-250E-4249-A28F-8BCB6AF9B0EA}"/>
              </a:ext>
            </a:extLst>
          </p:cNvPr>
          <p:cNvSpPr/>
          <p:nvPr userDrawn="1"/>
        </p:nvSpPr>
        <p:spPr>
          <a:xfrm>
            <a:off x="8793694" y="2409691"/>
            <a:ext cx="3398305"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 name="Title 1"/>
          <p:cNvSpPr>
            <a:spLocks noGrp="1"/>
          </p:cNvSpPr>
          <p:nvPr>
            <p:ph type="ctrTitle" hasCustomPrompt="1"/>
          </p:nvPr>
        </p:nvSpPr>
        <p:spPr>
          <a:xfrm>
            <a:off x="525959" y="2792624"/>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525959" y="4846405"/>
            <a:ext cx="8025181" cy="457201"/>
          </a:xfrm>
          <a:prstGeom prst="rect">
            <a:avLst/>
          </a:prstGeom>
        </p:spPr>
        <p:txBody>
          <a:bodyPr>
            <a:noAutofit/>
          </a:bodyPr>
          <a:lstStyle>
            <a:lvl1pPr marL="0" indent="0" algn="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95E19219-F76D-7748-8FC4-0CB9534DA2C7}"/>
              </a:ext>
            </a:extLst>
          </p:cNvPr>
          <p:cNvSpPr txBox="1"/>
          <p:nvPr userDrawn="1"/>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pic>
        <p:nvPicPr>
          <p:cNvPr id="12" name="Picture 11">
            <a:extLst>
              <a:ext uri="{FF2B5EF4-FFF2-40B4-BE49-F238E27FC236}">
                <a16:creationId xmlns:a16="http://schemas.microsoft.com/office/drawing/2014/main" id="{EDF6BA29-152B-E342-911F-F353625A49E6}"/>
              </a:ext>
            </a:extLst>
          </p:cNvPr>
          <p:cNvPicPr>
            <a:picLocks noChangeAspect="1"/>
          </p:cNvPicPr>
          <p:nvPr userDrawn="1"/>
        </p:nvPicPr>
        <p:blipFill>
          <a:blip r:embed="rId2"/>
          <a:srcRect/>
          <a:stretch/>
        </p:blipFill>
        <p:spPr>
          <a:xfrm>
            <a:off x="8793695" y="455205"/>
            <a:ext cx="2695448" cy="881888"/>
          </a:xfrm>
          <a:prstGeom prst="rect">
            <a:avLst/>
          </a:prstGeom>
        </p:spPr>
      </p:pic>
    </p:spTree>
    <p:extLst>
      <p:ext uri="{BB962C8B-B14F-4D97-AF65-F5344CB8AC3E}">
        <p14:creationId xmlns:p14="http://schemas.microsoft.com/office/powerpoint/2010/main" val="25087813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Subtitle-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E7C4C2-67F5-B94E-81E7-00528ABC2B76}"/>
              </a:ext>
            </a:extLst>
          </p:cNvPr>
          <p:cNvSpPr/>
          <p:nvPr userDrawn="1"/>
        </p:nvSpPr>
        <p:spPr>
          <a:xfrm>
            <a:off x="-1" y="2409691"/>
            <a:ext cx="8793696"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23681" y="1719747"/>
            <a:ext cx="8267940" cy="457201"/>
          </a:xfrm>
          <a:prstGeom prst="rect">
            <a:avLst/>
          </a:prstGeom>
        </p:spPr>
        <p:txBody>
          <a:bodyPr>
            <a:noAutofit/>
          </a:bodyPr>
          <a:lstStyle>
            <a:lvl1pPr marL="0" indent="0" algn="r" rtl="1">
              <a:spcBef>
                <a:spcPts val="0"/>
              </a:spcBef>
              <a:buNone/>
              <a:defRPr sz="36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2">
            <a:extLst>
              <a:ext uri="{FF2B5EF4-FFF2-40B4-BE49-F238E27FC236}">
                <a16:creationId xmlns:a16="http://schemas.microsoft.com/office/drawing/2014/main" id="{B53B761F-AC01-FC44-8276-E78878FB5F4D}"/>
              </a:ext>
            </a:extLst>
          </p:cNvPr>
          <p:cNvSpPr>
            <a:spLocks noGrp="1" noChangeAspect="1"/>
          </p:cNvSpPr>
          <p:nvPr>
            <p:ph type="pic" idx="10"/>
          </p:nvPr>
        </p:nvSpPr>
        <p:spPr>
          <a:xfrm>
            <a:off x="8793695" y="2409691"/>
            <a:ext cx="3398305" cy="3256498"/>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523310" y="2644988"/>
            <a:ext cx="8025180" cy="3021201"/>
          </a:xfrm>
          <a:prstGeom prst="rect">
            <a:avLst/>
          </a:prstGeom>
        </p:spPr>
        <p:txBody>
          <a:bodyPr/>
          <a:lstStyle>
            <a:lvl1pPr marL="0" indent="0" algn="r" rtl="1">
              <a:buClr>
                <a:schemeClr val="bg1"/>
              </a:buClr>
              <a:buFontTx/>
              <a:buNone/>
              <a:defRPr sz="2800" b="0">
                <a:solidFill>
                  <a:schemeClr val="bg1"/>
                </a:solidFill>
                <a:latin typeface="Arial" panose="020B0604020202020204" pitchFamily="34" charset="0"/>
                <a:cs typeface="Arial" panose="020B0604020202020204" pitchFamily="34" charset="0"/>
              </a:defRPr>
            </a:lvl1pPr>
            <a:lvl2pPr marL="539750" indent="-265113" algn="r" rtl="1">
              <a:buClr>
                <a:schemeClr val="bg1"/>
              </a:buClr>
              <a:buSzPct val="120000"/>
              <a:buFont typeface="Wingdings" pitchFamily="2" charset="2"/>
              <a:buChar char="§"/>
              <a:tabLst/>
              <a:defRPr sz="2800">
                <a:solidFill>
                  <a:schemeClr val="bg1"/>
                </a:solidFill>
                <a:latin typeface="Arial" panose="020B0604020202020204" pitchFamily="34" charset="0"/>
                <a:cs typeface="Arial" panose="020B0604020202020204" pitchFamily="34" charset="0"/>
              </a:defRPr>
            </a:lvl2pPr>
            <a:lvl3pPr marL="731520" indent="-182880" algn="r" rtl="1">
              <a:buClr>
                <a:schemeClr val="bg1"/>
              </a:buClr>
              <a:buFont typeface="Wingdings" pitchFamily="2" charset="2"/>
              <a:buChar char="§"/>
              <a:defRPr sz="2400">
                <a:solidFill>
                  <a:schemeClr val="bg1"/>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EE9879D-020F-0A41-B9AF-67249EE208E0}"/>
              </a:ext>
            </a:extLst>
          </p:cNvPr>
          <p:cNvPicPr>
            <a:picLocks noChangeAspect="1"/>
          </p:cNvPicPr>
          <p:nvPr userDrawn="1"/>
        </p:nvPicPr>
        <p:blipFill>
          <a:blip r:embed="rId2"/>
          <a:srcRect/>
          <a:stretch/>
        </p:blipFill>
        <p:spPr>
          <a:xfrm>
            <a:off x="8793695" y="455205"/>
            <a:ext cx="2695448" cy="881888"/>
          </a:xfrm>
          <a:prstGeom prst="rect">
            <a:avLst/>
          </a:prstGeom>
        </p:spPr>
      </p:pic>
      <p:sp>
        <p:nvSpPr>
          <p:cNvPr id="12" name="TextBox 11">
            <a:extLst>
              <a:ext uri="{FF2B5EF4-FFF2-40B4-BE49-F238E27FC236}">
                <a16:creationId xmlns:a16="http://schemas.microsoft.com/office/drawing/2014/main" id="{DF4AEF94-C802-9546-8C95-3AAC61E22B12}"/>
              </a:ext>
            </a:extLst>
          </p:cNvPr>
          <p:cNvSpPr txBox="1"/>
          <p:nvPr userDrawn="1"/>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0458501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69343" y="557783"/>
            <a:ext cx="11053313" cy="457201"/>
          </a:xfrm>
          <a:prstGeom prst="rect">
            <a:avLst/>
          </a:prstGeom>
        </p:spPr>
        <p:txBody>
          <a:bodyPr>
            <a:noAutofit/>
          </a:bodyPr>
          <a:lstStyle>
            <a:lvl1pPr marL="0" indent="0" algn="ctr" rtl="1">
              <a:spcBef>
                <a:spcPts val="0"/>
              </a:spcBef>
              <a:buNone/>
              <a:defRPr sz="36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lgn="r" rtl="1">
              <a:buClr>
                <a:schemeClr val="bg1"/>
              </a:buClr>
              <a:buFontTx/>
              <a:buNone/>
              <a:defRPr sz="28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8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4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10" name="TextBox 9">
            <a:extLst>
              <a:ext uri="{FF2B5EF4-FFF2-40B4-BE49-F238E27FC236}">
                <a16:creationId xmlns:a16="http://schemas.microsoft.com/office/drawing/2014/main" id="{8FFCAA90-DAAD-2C45-8A9C-FFA1D0AB0983}"/>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6764405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gular-Slide-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4" name="Content Placeholder 3"/>
          <p:cNvSpPr>
            <a:spLocks noGrp="1"/>
          </p:cNvSpPr>
          <p:nvPr>
            <p:ph sz="half" idx="2"/>
          </p:nvPr>
        </p:nvSpPr>
        <p:spPr>
          <a:xfrm>
            <a:off x="6317411"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4" y="756536"/>
            <a:ext cx="11053314" cy="457201"/>
          </a:xfrm>
          <a:prstGeom prst="rect">
            <a:avLst/>
          </a:prstGeom>
        </p:spPr>
        <p:txBody>
          <a:bodyPr anchor="ct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5958BAA-65C3-174A-AAEF-12B904BF7977}"/>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11907853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1">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EA9544-5AC3-334B-B48C-C891D0AE5BB6}"/>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3">
            <a:extLst>
              <a:ext uri="{FF2B5EF4-FFF2-40B4-BE49-F238E27FC236}">
                <a16:creationId xmlns:a16="http://schemas.microsoft.com/office/drawing/2014/main" id="{880C0A46-5366-724C-B982-852FEE357715}"/>
              </a:ext>
            </a:extLst>
          </p:cNvPr>
          <p:cNvSpPr>
            <a:spLocks noGrp="1"/>
          </p:cNvSpPr>
          <p:nvPr>
            <p:ph sz="half" idx="2"/>
          </p:nvPr>
        </p:nvSpPr>
        <p:spPr>
          <a:xfrm>
            <a:off x="569343" y="2520177"/>
            <a:ext cx="6006859" cy="3794360"/>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1" name="Subtitle 2">
            <a:extLst>
              <a:ext uri="{FF2B5EF4-FFF2-40B4-BE49-F238E27FC236}">
                <a16:creationId xmlns:a16="http://schemas.microsoft.com/office/drawing/2014/main" id="{B29941A9-FCC8-BA4F-8619-10817DC1EB46}"/>
              </a:ext>
            </a:extLst>
          </p:cNvPr>
          <p:cNvSpPr>
            <a:spLocks noGrp="1"/>
          </p:cNvSpPr>
          <p:nvPr>
            <p:ph type="subTitle" idx="1"/>
          </p:nvPr>
        </p:nvSpPr>
        <p:spPr>
          <a:xfrm>
            <a:off x="569343" y="1667820"/>
            <a:ext cx="6006859" cy="523220"/>
          </a:xfrm>
          <a:prstGeom prst="rect">
            <a:avLst/>
          </a:prstGeom>
          <a:solidFill>
            <a:srgbClr val="0298CA"/>
          </a:solidFill>
        </p:spPr>
        <p:txBody>
          <a:bodyPr>
            <a:noAutofit/>
          </a:bodyPr>
          <a:lstStyle>
            <a:lvl1pPr marL="0" indent="0" algn="r" rtl="1">
              <a:spcBef>
                <a:spcPts val="0"/>
              </a:spcBef>
              <a:buNone/>
              <a:defRPr sz="28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80A11D41-A025-8F48-B8C6-F006B03E7118}"/>
              </a:ext>
            </a:extLst>
          </p:cNvPr>
          <p:cNvSpPr>
            <a:spLocks noGrp="1"/>
          </p:cNvSpPr>
          <p:nvPr>
            <p:ph type="title" hasCustomPrompt="1"/>
          </p:nvPr>
        </p:nvSpPr>
        <p:spPr>
          <a:xfrm>
            <a:off x="569343" y="755180"/>
            <a:ext cx="11053314" cy="457201"/>
          </a:xfrm>
          <a:prstGeom prst="rect">
            <a:avLst/>
          </a:prstGeom>
        </p:spPr>
        <p:txBody>
          <a:bodyPr/>
          <a:lstStyle>
            <a:lvl1pPr algn="ctr" rtl="1">
              <a:defRPr sz="3200" b="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11" name="Picture Placeholder 2">
            <a:extLst>
              <a:ext uri="{FF2B5EF4-FFF2-40B4-BE49-F238E27FC236}">
                <a16:creationId xmlns:a16="http://schemas.microsoft.com/office/drawing/2014/main" id="{548CF297-EA5C-F845-ACA7-6CBE33E9965A}"/>
              </a:ext>
            </a:extLst>
          </p:cNvPr>
          <p:cNvSpPr>
            <a:spLocks noGrp="1" noChangeAspect="1"/>
          </p:cNvSpPr>
          <p:nvPr>
            <p:ph type="pic" idx="11"/>
          </p:nvPr>
        </p:nvSpPr>
        <p:spPr>
          <a:xfrm>
            <a:off x="6905406" y="1667820"/>
            <a:ext cx="4740891" cy="4646716"/>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extBox 11">
            <a:extLst>
              <a:ext uri="{FF2B5EF4-FFF2-40B4-BE49-F238E27FC236}">
                <a16:creationId xmlns:a16="http://schemas.microsoft.com/office/drawing/2014/main" id="{DCFB8F69-4B21-4A44-A099-D2ED3A294E44}"/>
              </a:ext>
            </a:extLst>
          </p:cNvPr>
          <p:cNvSpPr txBox="1"/>
          <p:nvPr userDrawn="1"/>
        </p:nvSpPr>
        <p:spPr>
          <a:xfrm>
            <a:off x="569342" y="6488915"/>
            <a:ext cx="6006859"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2237573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F491C28-1C81-1C4B-9AB0-2D9AF3487468}"/>
              </a:ext>
            </a:extLst>
          </p:cNvPr>
          <p:cNvSpPr/>
          <p:nvPr userDrawn="1"/>
        </p:nvSpPr>
        <p:spPr>
          <a:xfrm>
            <a:off x="0" y="1647645"/>
            <a:ext cx="7272069" cy="4696408"/>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0" name="Content Placeholder 3">
            <a:extLst>
              <a:ext uri="{FF2B5EF4-FFF2-40B4-BE49-F238E27FC236}">
                <a16:creationId xmlns:a16="http://schemas.microsoft.com/office/drawing/2014/main" id="{8DECF708-1018-C14B-B4FB-738EA23F225C}"/>
              </a:ext>
            </a:extLst>
          </p:cNvPr>
          <p:cNvSpPr>
            <a:spLocks noGrp="1"/>
          </p:cNvSpPr>
          <p:nvPr>
            <p:ph sz="half" idx="2"/>
          </p:nvPr>
        </p:nvSpPr>
        <p:spPr>
          <a:xfrm>
            <a:off x="1069848" y="2176948"/>
            <a:ext cx="5926175" cy="3489241"/>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2" name="Subtitle 2">
            <a:extLst>
              <a:ext uri="{FF2B5EF4-FFF2-40B4-BE49-F238E27FC236}">
                <a16:creationId xmlns:a16="http://schemas.microsoft.com/office/drawing/2014/main" id="{41BD8A75-37CC-DB42-B7DE-45550037B05C}"/>
              </a:ext>
            </a:extLst>
          </p:cNvPr>
          <p:cNvSpPr>
            <a:spLocks noGrp="1"/>
          </p:cNvSpPr>
          <p:nvPr>
            <p:ph type="subTitle" idx="1"/>
          </p:nvPr>
        </p:nvSpPr>
        <p:spPr>
          <a:xfrm>
            <a:off x="569342" y="746600"/>
            <a:ext cx="11053314" cy="525152"/>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5" name="Rectangle 24">
            <a:extLst>
              <a:ext uri="{FF2B5EF4-FFF2-40B4-BE49-F238E27FC236}">
                <a16:creationId xmlns:a16="http://schemas.microsoft.com/office/drawing/2014/main" id="{24E4188F-9D81-A643-9345-14A4F431EF04}"/>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a:extLst>
              <a:ext uri="{FF2B5EF4-FFF2-40B4-BE49-F238E27FC236}">
                <a16:creationId xmlns:a16="http://schemas.microsoft.com/office/drawing/2014/main" id="{1E7D02E7-91C4-7B41-A3D5-A424AC8F98F1}"/>
              </a:ext>
            </a:extLst>
          </p:cNvPr>
          <p:cNvSpPr>
            <a:spLocks noGrp="1" noChangeAspect="1"/>
          </p:cNvSpPr>
          <p:nvPr>
            <p:ph type="pic" idx="10"/>
          </p:nvPr>
        </p:nvSpPr>
        <p:spPr>
          <a:xfrm>
            <a:off x="7272069" y="1647645"/>
            <a:ext cx="4919932" cy="4675517"/>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Box 8">
            <a:extLst>
              <a:ext uri="{FF2B5EF4-FFF2-40B4-BE49-F238E27FC236}">
                <a16:creationId xmlns:a16="http://schemas.microsoft.com/office/drawing/2014/main" id="{58572518-4514-0D46-80A9-5845C716DA06}"/>
              </a:ext>
            </a:extLst>
          </p:cNvPr>
          <p:cNvSpPr txBox="1"/>
          <p:nvPr userDrawn="1"/>
        </p:nvSpPr>
        <p:spPr>
          <a:xfrm>
            <a:off x="1069848" y="6488915"/>
            <a:ext cx="5926175"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6795567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3">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94195"/>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p:nvPr>
        </p:nvSpPr>
        <p:spPr>
          <a:xfrm>
            <a:off x="914400"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Picture Placeholder 2">
            <a:extLst>
              <a:ext uri="{FF2B5EF4-FFF2-40B4-BE49-F238E27FC236}">
                <a16:creationId xmlns:a16="http://schemas.microsoft.com/office/drawing/2014/main" id="{923023EC-B05C-C24A-B73E-45D4DC9F81B5}"/>
              </a:ext>
            </a:extLst>
          </p:cNvPr>
          <p:cNvSpPr>
            <a:spLocks noGrp="1" noChangeAspect="1"/>
          </p:cNvSpPr>
          <p:nvPr>
            <p:ph type="pic" idx="11"/>
          </p:nvPr>
        </p:nvSpPr>
        <p:spPr>
          <a:xfrm>
            <a:off x="4502989"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p:nvPr>
        </p:nvSpPr>
        <p:spPr>
          <a:xfrm>
            <a:off x="8117457"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40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1" name="Text Placeholder 3">
            <a:extLst>
              <a:ext uri="{FF2B5EF4-FFF2-40B4-BE49-F238E27FC236}">
                <a16:creationId xmlns:a16="http://schemas.microsoft.com/office/drawing/2014/main" id="{E0FB25C7-ABFD-C644-BC4A-54D5562E4FDF}"/>
              </a:ext>
            </a:extLst>
          </p:cNvPr>
          <p:cNvSpPr>
            <a:spLocks noGrp="1"/>
          </p:cNvSpPr>
          <p:nvPr>
            <p:ph type="body" sz="half" idx="13"/>
          </p:nvPr>
        </p:nvSpPr>
        <p:spPr>
          <a:xfrm>
            <a:off x="4511615"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810883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230325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3E7992-0396-1E46-9F28-525A57944B35}"/>
              </a:ext>
            </a:extLst>
          </p:cNvPr>
          <p:cNvSpPr/>
          <p:nvPr userDrawn="1"/>
        </p:nvSpPr>
        <p:spPr>
          <a:xfrm>
            <a:off x="5900469"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949768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F82AEFB-BEA9-214C-9F03-DF9EBB6DFAE7}"/>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8559883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601761"/>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9" r:id="rId3"/>
    <p:sldLayoutId id="2147483740" r:id="rId4"/>
    <p:sldLayoutId id="2147483741" r:id="rId5"/>
    <p:sldLayoutId id="2147483735" r:id="rId6"/>
    <p:sldLayoutId id="2147483733" r:id="rId7"/>
    <p:sldLayoutId id="2147483734" r:id="rId8"/>
    <p:sldLayoutId id="2147483742" r:id="rId9"/>
    <p:sldLayoutId id="2147483745" r:id="rId10"/>
    <p:sldLayoutId id="2147483744" r:id="rId11"/>
    <p:sldLayoutId id="2147483746" r:id="rId12"/>
    <p:sldLayoutId id="2147483743" r:id="rId13"/>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themeOverride" Target="../theme/themeOverride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mailto:badr3@un.org"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unescwa.org/ar/events/%D8%A7%D9%84%D8%AF%D9%88%D8%B1%D8%A9-%D8%A7%D9%84%D9%88%D8%B2%D8%A7%D8%B1%D9%8A%D8%A9-%D8%A7%D9%84%D9%8030" TargetMode="External"/><Relationship Id="rId7" Type="http://schemas.openxmlformats.org/officeDocument/2006/relationships/hyperlink" Target="https://www.unescwa.org/ar/events/%D9%84%D8%AC%D9%86%D8%A9-%D8%A7%D9%84%D9%86%D9%82%D9%84-%D9%88%D8%A7%D9%84%D9%84%D9%88%D8%AC%D8%B3%D8%AA%D9%8A%D8%A7%D8%AA-%D8%A7%D9%84%D8%AF%D9%88%D8%B1%D8%A9-20" TargetMode="External"/><Relationship Id="rId2" Type="http://schemas.openxmlformats.org/officeDocument/2006/relationships/hyperlink" Target="https://www.unescwa.org/sites/www.unescwa.org/files/events/files/1800206.pdf" TargetMode="External"/><Relationship Id="rId1" Type="http://schemas.openxmlformats.org/officeDocument/2006/relationships/slideLayout" Target="../slideLayouts/slideLayout5.xml"/><Relationship Id="rId6" Type="http://schemas.openxmlformats.org/officeDocument/2006/relationships/hyperlink" Target="https://www.unescwa.org/sites/www.unescwa.org/files/events/files/yarob_badr_igm_20_digital_transformation_final.pdf" TargetMode="External"/><Relationship Id="rId5" Type="http://schemas.openxmlformats.org/officeDocument/2006/relationships/hyperlink" Target="https://www.unescwa.org/ar/events/%D9%84%D8%AC%D9%86%D8%A9-%D8%A7%D9%84%D9%86%D9%82%D9%84-%D9%88%D8%A7%D9%84%D9%84%D9%88%D8%AC%D8%B3%D8%AA%D9%8A%D8%A7%D8%AA%D8%8C-%D8%A7%D9%84%D8%AF%D9%88%D8%B1%D8%A9-19" TargetMode="External"/><Relationship Id="rId4" Type="http://schemas.openxmlformats.org/officeDocument/2006/relationships/hyperlink" Target="https://www.unescwa.org/sites/www.unescwa.org/files/events/files/lthwr_ltknwlwjy_wathrh_l_mstqbl_qt_lnql.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9719-EC25-F44A-935D-57F558B86ED5}"/>
              </a:ext>
            </a:extLst>
          </p:cNvPr>
          <p:cNvSpPr>
            <a:spLocks noGrp="1"/>
          </p:cNvSpPr>
          <p:nvPr>
            <p:ph type="ctrTitle"/>
          </p:nvPr>
        </p:nvSpPr>
        <p:spPr>
          <a:xfrm>
            <a:off x="802958" y="1076180"/>
            <a:ext cx="10243039" cy="1788795"/>
          </a:xfrm>
        </p:spPr>
        <p:txBody>
          <a:bodyPr>
            <a:normAutofit/>
          </a:bodyPr>
          <a:lstStyle/>
          <a:p>
            <a:r>
              <a:rPr lang="ar-LB" b="1" dirty="0"/>
              <a:t>دور التكنولوجيا والابتكار في تطوير قطاع النقل البري في المنطقة العربية</a:t>
            </a:r>
            <a:endParaRPr lang="en-US" sz="4800" b="1"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0BA36C4A-FFD3-384A-864A-A7B0D8C7B482}"/>
              </a:ext>
            </a:extLst>
          </p:cNvPr>
          <p:cNvSpPr>
            <a:spLocks noGrp="1"/>
          </p:cNvSpPr>
          <p:nvPr>
            <p:ph type="subTitle" idx="1"/>
          </p:nvPr>
        </p:nvSpPr>
        <p:spPr>
          <a:xfrm>
            <a:off x="1627577" y="2673374"/>
            <a:ext cx="8936846" cy="1511252"/>
          </a:xfrm>
        </p:spPr>
        <p:txBody>
          <a:bodyPr>
            <a:normAutofit fontScale="92500" lnSpcReduction="10000"/>
          </a:bodyPr>
          <a:lstStyle/>
          <a:p>
            <a:r>
              <a:rPr lang="ar-LB" b="1" dirty="0"/>
              <a:t>الدكتور يعرب بدر </a:t>
            </a:r>
          </a:p>
          <a:p>
            <a:r>
              <a:rPr lang="ar-LB" b="1" dirty="0"/>
              <a:t>الدكتورة نبال إدلبي</a:t>
            </a:r>
          </a:p>
          <a:p>
            <a:r>
              <a:rPr lang="ar-LB" b="1" dirty="0"/>
              <a:t>الإسكوا، بيروت</a:t>
            </a:r>
            <a:r>
              <a:rPr lang="ar-SA" b="1" dirty="0"/>
              <a:t> </a:t>
            </a:r>
            <a:endParaRPr lang="en-US" dirty="0"/>
          </a:p>
        </p:txBody>
      </p:sp>
      <p:sp>
        <p:nvSpPr>
          <p:cNvPr id="4" name="TextBox 3">
            <a:extLst>
              <a:ext uri="{FF2B5EF4-FFF2-40B4-BE49-F238E27FC236}">
                <a16:creationId xmlns:a16="http://schemas.microsoft.com/office/drawing/2014/main" id="{89CD45C7-F51F-417C-ABF8-4CD55BC089B2}"/>
              </a:ext>
            </a:extLst>
          </p:cNvPr>
          <p:cNvSpPr txBox="1"/>
          <p:nvPr/>
        </p:nvSpPr>
        <p:spPr>
          <a:xfrm>
            <a:off x="182880" y="4759148"/>
            <a:ext cx="5579039" cy="1815882"/>
          </a:xfrm>
          <a:prstGeom prst="rect">
            <a:avLst/>
          </a:prstGeom>
          <a:noFill/>
        </p:spPr>
        <p:txBody>
          <a:bodyPr wrap="square" rtlCol="0">
            <a:spAutoFit/>
          </a:bodyPr>
          <a:lstStyle/>
          <a:p>
            <a:pPr algn="ctr" rtl="1"/>
            <a:r>
              <a:rPr lang="ar-LB" sz="2800" dirty="0">
                <a:latin typeface="Arial" panose="020B0604020202020204" pitchFamily="34" charset="0"/>
                <a:cs typeface="Arial" panose="020B0604020202020204" pitchFamily="34" charset="0"/>
              </a:rPr>
              <a:t>لجنة النقل واللوجستيات</a:t>
            </a:r>
          </a:p>
          <a:p>
            <a:pPr algn="ctr" rtl="1"/>
            <a:r>
              <a:rPr lang="ar-LB" sz="2800" b="1" dirty="0">
                <a:latin typeface="Arial" panose="020B0604020202020204" pitchFamily="34" charset="0"/>
                <a:cs typeface="Arial" panose="020B0604020202020204" pitchFamily="34" charset="0"/>
              </a:rPr>
              <a:t>اجتماع الدورة 21، عن بعد </a:t>
            </a:r>
          </a:p>
          <a:p>
            <a:pPr algn="ctr" rtl="1"/>
            <a:r>
              <a:rPr lang="ar-LB" sz="2800" dirty="0">
                <a:latin typeface="Arial" panose="020B0604020202020204" pitchFamily="34" charset="0"/>
                <a:cs typeface="Arial" panose="020B0604020202020204" pitchFamily="34" charset="0"/>
              </a:rPr>
              <a:t>8 كانون الأوّل/ ديسمبر 2020</a:t>
            </a:r>
          </a:p>
          <a:p>
            <a:pPr algn="ctr" rtl="1"/>
            <a:r>
              <a:rPr lang="ar-LB" sz="2800" b="1" dirty="0">
                <a:latin typeface="Arial" panose="020B0604020202020204" pitchFamily="34" charset="0"/>
                <a:cs typeface="Arial" panose="020B0604020202020204" pitchFamily="34" charset="0"/>
              </a:rPr>
              <a:t>البند 9 من جدول الأعمال </a:t>
            </a:r>
          </a:p>
        </p:txBody>
      </p:sp>
    </p:spTree>
    <p:extLst>
      <p:ext uri="{BB962C8B-B14F-4D97-AF65-F5344CB8AC3E}">
        <p14:creationId xmlns:p14="http://schemas.microsoft.com/office/powerpoint/2010/main" val="24563564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0" y="246564"/>
            <a:ext cx="12043367" cy="1225457"/>
          </a:xfrm>
        </p:spPr>
        <p:txBody>
          <a:bodyPr/>
          <a:lstStyle/>
          <a:p>
            <a:pPr algn="r"/>
            <a:r>
              <a:rPr lang="ar-LB" b="1" dirty="0"/>
              <a:t>مشروع الإسكوا لعام 2020:</a:t>
            </a:r>
          </a:p>
          <a:p>
            <a:pPr algn="r"/>
            <a:r>
              <a:rPr lang="ar-LB" sz="3200" b="1" dirty="0"/>
              <a:t> </a:t>
            </a:r>
            <a:r>
              <a:rPr lang="ar-LB" sz="3200" b="1" dirty="0">
                <a:solidFill>
                  <a:srgbClr val="FFFF00"/>
                </a:solidFill>
              </a:rPr>
              <a:t>دور التكنولوجيا والابتكار في تطوير قطاع النقل البري في المنطقة العربية</a:t>
            </a:r>
            <a:endParaRPr lang="en-US" sz="3200" dirty="0">
              <a:solidFill>
                <a:srgbClr val="FFFF00"/>
              </a:solidFill>
            </a:endParaRPr>
          </a:p>
        </p:txBody>
      </p:sp>
      <p:sp>
        <p:nvSpPr>
          <p:cNvPr id="13" name="Subtitle 1">
            <a:extLst>
              <a:ext uri="{FF2B5EF4-FFF2-40B4-BE49-F238E27FC236}">
                <a16:creationId xmlns:a16="http://schemas.microsoft.com/office/drawing/2014/main" id="{E5FBEADB-CC8D-4479-950A-18E16F7B096B}"/>
              </a:ext>
            </a:extLst>
          </p:cNvPr>
          <p:cNvSpPr txBox="1">
            <a:spLocks/>
          </p:cNvSpPr>
          <p:nvPr/>
        </p:nvSpPr>
        <p:spPr>
          <a:xfrm>
            <a:off x="137548" y="2037220"/>
            <a:ext cx="11916904" cy="4339357"/>
          </a:xfrm>
          <a:prstGeom prst="rect">
            <a:avLst/>
          </a:prstGeom>
        </p:spPr>
        <p:txBody>
          <a:bodyPr>
            <a:noAutofit/>
          </a:bodyPr>
          <a:lstStyle>
            <a:lvl1pPr marL="0" indent="0" algn="ctr" defTabSz="914400" rtl="1" eaLnBrk="1" latinLnBrk="0" hangingPunct="1">
              <a:lnSpc>
                <a:spcPct val="110000"/>
              </a:lnSpc>
              <a:spcBef>
                <a:spcPts val="0"/>
              </a:spcBef>
              <a:spcAft>
                <a:spcPts val="0"/>
              </a:spcAft>
              <a:buClr>
                <a:schemeClr val="tx1">
                  <a:lumMod val="85000"/>
                  <a:lumOff val="15000"/>
                </a:schemeClr>
              </a:buClr>
              <a:buFont typeface="Garamond" pitchFamily="18" charset="0"/>
              <a:buNone/>
              <a:defRPr sz="36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marL="571500" indent="-571500" algn="r">
              <a:buFont typeface="Arial" panose="020B0604020202020204" pitchFamily="34" charset="0"/>
              <a:buChar char="•"/>
            </a:pPr>
            <a:endParaRPr lang="ar-LB" sz="3200" dirty="0">
              <a:solidFill>
                <a:schemeClr val="tx1"/>
              </a:solidFill>
            </a:endParaRPr>
          </a:p>
        </p:txBody>
      </p:sp>
      <p:sp>
        <p:nvSpPr>
          <p:cNvPr id="4" name="Subtitle 1">
            <a:extLst>
              <a:ext uri="{FF2B5EF4-FFF2-40B4-BE49-F238E27FC236}">
                <a16:creationId xmlns:a16="http://schemas.microsoft.com/office/drawing/2014/main" id="{3632DC35-4475-4733-ABF3-31703FF33E09}"/>
              </a:ext>
            </a:extLst>
          </p:cNvPr>
          <p:cNvSpPr txBox="1">
            <a:spLocks/>
          </p:cNvSpPr>
          <p:nvPr/>
        </p:nvSpPr>
        <p:spPr>
          <a:xfrm>
            <a:off x="-117765" y="1928729"/>
            <a:ext cx="12161132" cy="4556338"/>
          </a:xfrm>
          <a:prstGeom prst="rect">
            <a:avLst/>
          </a:prstGeom>
        </p:spPr>
        <p:txBody>
          <a:bodyPr>
            <a:noAutofit/>
          </a:bodyPr>
          <a:lstStyle>
            <a:lvl1pPr marL="0" indent="0" algn="ctr" defTabSz="914400" rtl="1" eaLnBrk="1" latinLnBrk="0" hangingPunct="1">
              <a:lnSpc>
                <a:spcPct val="110000"/>
              </a:lnSpc>
              <a:spcBef>
                <a:spcPts val="0"/>
              </a:spcBef>
              <a:spcAft>
                <a:spcPts val="0"/>
              </a:spcAft>
              <a:buClr>
                <a:schemeClr val="tx1">
                  <a:lumMod val="85000"/>
                  <a:lumOff val="15000"/>
                </a:schemeClr>
              </a:buClr>
              <a:buFont typeface="Garamond" pitchFamily="18" charset="0"/>
              <a:buNone/>
              <a:defRPr sz="36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r"/>
            <a:r>
              <a:rPr lang="ar-LB" sz="3200" b="1" dirty="0">
                <a:solidFill>
                  <a:schemeClr val="tx1"/>
                </a:solidFill>
              </a:rPr>
              <a:t>مسح واقع التطبيقات التكنولوجية في قطاع النقل البرّي في الدول العربيّة:</a:t>
            </a:r>
          </a:p>
          <a:p>
            <a:pPr marL="457200" indent="-457200" algn="r">
              <a:buFontTx/>
              <a:buChar char="-"/>
            </a:pPr>
            <a:r>
              <a:rPr lang="ar-LB" sz="3200" dirty="0">
                <a:solidFill>
                  <a:schemeClr val="tx1"/>
                </a:solidFill>
              </a:rPr>
              <a:t>الطرق خارج المدن (11 تطبيق)</a:t>
            </a:r>
          </a:p>
          <a:p>
            <a:pPr marL="457200" indent="-457200" algn="r">
              <a:buFontTx/>
              <a:buChar char="-"/>
            </a:pPr>
            <a:r>
              <a:rPr lang="ar-LB" sz="3200" dirty="0">
                <a:solidFill>
                  <a:schemeClr val="tx1"/>
                </a:solidFill>
              </a:rPr>
              <a:t>السكك الحديدية ( 11 تطبيق)</a:t>
            </a:r>
          </a:p>
          <a:p>
            <a:pPr marL="457200" indent="-457200" algn="r">
              <a:buFontTx/>
              <a:buChar char="-"/>
            </a:pPr>
            <a:r>
              <a:rPr lang="ar-LB" sz="3200" dirty="0">
                <a:solidFill>
                  <a:schemeClr val="tx1"/>
                </a:solidFill>
              </a:rPr>
              <a:t>المرور داخل المدن (10 تطبيقات)</a:t>
            </a:r>
          </a:p>
          <a:p>
            <a:pPr marL="457200" indent="-457200" algn="r">
              <a:buFontTx/>
              <a:buChar char="-"/>
            </a:pPr>
            <a:r>
              <a:rPr lang="ar-LB" sz="3200" dirty="0">
                <a:solidFill>
                  <a:schemeClr val="tx1"/>
                </a:solidFill>
              </a:rPr>
              <a:t>النقل العام (11 تطبيق)</a:t>
            </a:r>
          </a:p>
          <a:p>
            <a:pPr marL="457200" indent="-457200" algn="r">
              <a:buFontTx/>
              <a:buChar char="-"/>
            </a:pPr>
            <a:r>
              <a:rPr lang="ar-LB" sz="3200" dirty="0">
                <a:solidFill>
                  <a:schemeClr val="tx1"/>
                </a:solidFill>
              </a:rPr>
              <a:t>عمليّات إدارة النقل البرّي  والمعابر الحدودية البريّة (10 تطبيقات) </a:t>
            </a:r>
          </a:p>
          <a:p>
            <a:pPr algn="r"/>
            <a:r>
              <a:rPr lang="ar-LB" sz="3200" dirty="0">
                <a:solidFill>
                  <a:schemeClr val="tx1"/>
                </a:solidFill>
              </a:rPr>
              <a:t>(أنواع أخرى للتكنولوجيا المتقدّمة في مجال النقل البرّي مطبّقة أو قيد التطبيق في البلد) </a:t>
            </a:r>
          </a:p>
          <a:p>
            <a:pPr marL="457200" indent="-457200" algn="r">
              <a:buFontTx/>
              <a:buChar char="-"/>
            </a:pPr>
            <a:endParaRPr lang="ar-LB" sz="3200" b="1" dirty="0">
              <a:solidFill>
                <a:schemeClr val="tx1"/>
              </a:solidFill>
            </a:endParaRPr>
          </a:p>
        </p:txBody>
      </p:sp>
    </p:spTree>
    <p:extLst>
      <p:ext uri="{BB962C8B-B14F-4D97-AF65-F5344CB8AC3E}">
        <p14:creationId xmlns:p14="http://schemas.microsoft.com/office/powerpoint/2010/main" val="6781949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0" y="246564"/>
            <a:ext cx="12043367" cy="1225457"/>
          </a:xfrm>
        </p:spPr>
        <p:txBody>
          <a:bodyPr/>
          <a:lstStyle/>
          <a:p>
            <a:pPr algn="r"/>
            <a:r>
              <a:rPr lang="ar-LB" b="1" dirty="0"/>
              <a:t>مشروع الإسكوا لعام 2020:</a:t>
            </a:r>
          </a:p>
          <a:p>
            <a:pPr algn="r"/>
            <a:r>
              <a:rPr lang="ar-LB" sz="3200" b="1" dirty="0"/>
              <a:t> </a:t>
            </a:r>
            <a:r>
              <a:rPr lang="ar-LB" sz="3200" b="1" dirty="0">
                <a:solidFill>
                  <a:srgbClr val="FFFF00"/>
                </a:solidFill>
              </a:rPr>
              <a:t>دور التكنولوجيا والابتكار في تطوير قطاع النقل البري في المنطقة العربية</a:t>
            </a:r>
            <a:endParaRPr lang="en-US" sz="3200" dirty="0">
              <a:solidFill>
                <a:srgbClr val="FFFF00"/>
              </a:solidFill>
            </a:endParaRPr>
          </a:p>
        </p:txBody>
      </p:sp>
      <p:sp>
        <p:nvSpPr>
          <p:cNvPr id="13" name="Subtitle 1">
            <a:extLst>
              <a:ext uri="{FF2B5EF4-FFF2-40B4-BE49-F238E27FC236}">
                <a16:creationId xmlns:a16="http://schemas.microsoft.com/office/drawing/2014/main" id="{E5FBEADB-CC8D-4479-950A-18E16F7B096B}"/>
              </a:ext>
            </a:extLst>
          </p:cNvPr>
          <p:cNvSpPr txBox="1">
            <a:spLocks/>
          </p:cNvSpPr>
          <p:nvPr/>
        </p:nvSpPr>
        <p:spPr>
          <a:xfrm>
            <a:off x="137548" y="2037220"/>
            <a:ext cx="11916904" cy="4339357"/>
          </a:xfrm>
          <a:prstGeom prst="rect">
            <a:avLst/>
          </a:prstGeom>
        </p:spPr>
        <p:txBody>
          <a:bodyPr>
            <a:noAutofit/>
          </a:bodyPr>
          <a:lstStyle>
            <a:lvl1pPr marL="0" indent="0" algn="ctr" defTabSz="914400" rtl="1" eaLnBrk="1" latinLnBrk="0" hangingPunct="1">
              <a:lnSpc>
                <a:spcPct val="110000"/>
              </a:lnSpc>
              <a:spcBef>
                <a:spcPts val="0"/>
              </a:spcBef>
              <a:spcAft>
                <a:spcPts val="0"/>
              </a:spcAft>
              <a:buClr>
                <a:schemeClr val="tx1">
                  <a:lumMod val="85000"/>
                  <a:lumOff val="15000"/>
                </a:schemeClr>
              </a:buClr>
              <a:buFont typeface="Garamond" pitchFamily="18" charset="0"/>
              <a:buNone/>
              <a:defRPr sz="36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marL="571500" indent="-571500" algn="r">
              <a:buFont typeface="Arial" panose="020B0604020202020204" pitchFamily="34" charset="0"/>
              <a:buChar char="•"/>
            </a:pPr>
            <a:endParaRPr lang="ar-LB" sz="3200" dirty="0">
              <a:solidFill>
                <a:schemeClr val="tx1"/>
              </a:solidFill>
            </a:endParaRPr>
          </a:p>
        </p:txBody>
      </p:sp>
      <p:sp>
        <p:nvSpPr>
          <p:cNvPr id="4" name="Subtitle 1">
            <a:extLst>
              <a:ext uri="{FF2B5EF4-FFF2-40B4-BE49-F238E27FC236}">
                <a16:creationId xmlns:a16="http://schemas.microsoft.com/office/drawing/2014/main" id="{3632DC35-4475-4733-ABF3-31703FF33E09}"/>
              </a:ext>
            </a:extLst>
          </p:cNvPr>
          <p:cNvSpPr txBox="1">
            <a:spLocks/>
          </p:cNvSpPr>
          <p:nvPr/>
        </p:nvSpPr>
        <p:spPr>
          <a:xfrm>
            <a:off x="5714999" y="1928729"/>
            <a:ext cx="6328367" cy="570631"/>
          </a:xfrm>
          <a:prstGeom prst="rect">
            <a:avLst/>
          </a:prstGeom>
        </p:spPr>
        <p:txBody>
          <a:bodyPr>
            <a:noAutofit/>
          </a:bodyPr>
          <a:lstStyle>
            <a:lvl1pPr marL="0" indent="0" algn="ctr" defTabSz="914400" rtl="1" eaLnBrk="1" latinLnBrk="0" hangingPunct="1">
              <a:lnSpc>
                <a:spcPct val="110000"/>
              </a:lnSpc>
              <a:spcBef>
                <a:spcPts val="0"/>
              </a:spcBef>
              <a:spcAft>
                <a:spcPts val="0"/>
              </a:spcAft>
              <a:buClr>
                <a:schemeClr val="tx1">
                  <a:lumMod val="85000"/>
                  <a:lumOff val="15000"/>
                </a:schemeClr>
              </a:buClr>
              <a:buFont typeface="Garamond" pitchFamily="18" charset="0"/>
              <a:buNone/>
              <a:defRPr sz="36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r"/>
            <a:r>
              <a:rPr lang="ar-LB" sz="3200" b="1" dirty="0">
                <a:solidFill>
                  <a:schemeClr val="tx1"/>
                </a:solidFill>
              </a:rPr>
              <a:t>تحرّي واقع التطبيقات:</a:t>
            </a:r>
            <a:endParaRPr lang="ar-LB" sz="3200" dirty="0">
              <a:solidFill>
                <a:schemeClr val="tx1"/>
              </a:solidFill>
            </a:endParaRPr>
          </a:p>
          <a:p>
            <a:pPr marL="457200" indent="-457200" algn="r">
              <a:buFontTx/>
              <a:buChar char="-"/>
            </a:pPr>
            <a:endParaRPr lang="ar-LB" sz="3200" dirty="0">
              <a:solidFill>
                <a:schemeClr val="tx1"/>
              </a:solidFill>
            </a:endParaRPr>
          </a:p>
          <a:p>
            <a:pPr marL="457200" indent="-457200" algn="r">
              <a:buFontTx/>
              <a:buChar char="-"/>
            </a:pPr>
            <a:endParaRPr lang="ar-LB" sz="3200" b="1" dirty="0">
              <a:solidFill>
                <a:schemeClr val="tx1"/>
              </a:solidFill>
            </a:endParaRPr>
          </a:p>
        </p:txBody>
      </p:sp>
      <p:pic>
        <p:nvPicPr>
          <p:cNvPr id="3" name="Picture 2">
            <a:extLst>
              <a:ext uri="{FF2B5EF4-FFF2-40B4-BE49-F238E27FC236}">
                <a16:creationId xmlns:a16="http://schemas.microsoft.com/office/drawing/2014/main" id="{52709ABD-C547-451C-A0DD-F858DFEEF394}"/>
              </a:ext>
            </a:extLst>
          </p:cNvPr>
          <p:cNvPicPr>
            <a:picLocks noChangeAspect="1"/>
          </p:cNvPicPr>
          <p:nvPr/>
        </p:nvPicPr>
        <p:blipFill>
          <a:blip r:embed="rId3"/>
          <a:stretch>
            <a:fillRect/>
          </a:stretch>
        </p:blipFill>
        <p:spPr>
          <a:xfrm>
            <a:off x="662787" y="2727485"/>
            <a:ext cx="10866425" cy="3262312"/>
          </a:xfrm>
          <a:prstGeom prst="rect">
            <a:avLst/>
          </a:prstGeom>
        </p:spPr>
      </p:pic>
    </p:spTree>
    <p:extLst>
      <p:ext uri="{BB962C8B-B14F-4D97-AF65-F5344CB8AC3E}">
        <p14:creationId xmlns:p14="http://schemas.microsoft.com/office/powerpoint/2010/main" val="41055610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0" y="246564"/>
            <a:ext cx="12043367" cy="1225457"/>
          </a:xfrm>
        </p:spPr>
        <p:txBody>
          <a:bodyPr/>
          <a:lstStyle/>
          <a:p>
            <a:pPr algn="r"/>
            <a:r>
              <a:rPr lang="ar-LB" b="1" dirty="0"/>
              <a:t>مشروع الإسكوا لعام 2020:</a:t>
            </a:r>
          </a:p>
          <a:p>
            <a:pPr algn="r"/>
            <a:r>
              <a:rPr lang="ar-LB" sz="3200" b="1" dirty="0"/>
              <a:t> </a:t>
            </a:r>
            <a:r>
              <a:rPr lang="ar-LB" sz="3200" b="1" dirty="0">
                <a:solidFill>
                  <a:srgbClr val="FFFF00"/>
                </a:solidFill>
              </a:rPr>
              <a:t>دور التكنولوجيا والابتكار في تطوير قطاع النقل البري في المنطقة العربية</a:t>
            </a:r>
            <a:endParaRPr lang="en-US" sz="3200" dirty="0">
              <a:solidFill>
                <a:srgbClr val="FFFF00"/>
              </a:solidFill>
            </a:endParaRPr>
          </a:p>
        </p:txBody>
      </p:sp>
      <p:sp>
        <p:nvSpPr>
          <p:cNvPr id="13" name="Subtitle 1">
            <a:extLst>
              <a:ext uri="{FF2B5EF4-FFF2-40B4-BE49-F238E27FC236}">
                <a16:creationId xmlns:a16="http://schemas.microsoft.com/office/drawing/2014/main" id="{E5FBEADB-CC8D-4479-950A-18E16F7B096B}"/>
              </a:ext>
            </a:extLst>
          </p:cNvPr>
          <p:cNvSpPr txBox="1">
            <a:spLocks/>
          </p:cNvSpPr>
          <p:nvPr/>
        </p:nvSpPr>
        <p:spPr>
          <a:xfrm>
            <a:off x="137548" y="2037220"/>
            <a:ext cx="11916904" cy="4339357"/>
          </a:xfrm>
          <a:prstGeom prst="rect">
            <a:avLst/>
          </a:prstGeom>
        </p:spPr>
        <p:txBody>
          <a:bodyPr>
            <a:noAutofit/>
          </a:bodyPr>
          <a:lstStyle>
            <a:lvl1pPr marL="0" indent="0" algn="ctr" defTabSz="914400" rtl="1" eaLnBrk="1" latinLnBrk="0" hangingPunct="1">
              <a:lnSpc>
                <a:spcPct val="110000"/>
              </a:lnSpc>
              <a:spcBef>
                <a:spcPts val="0"/>
              </a:spcBef>
              <a:spcAft>
                <a:spcPts val="0"/>
              </a:spcAft>
              <a:buClr>
                <a:schemeClr val="tx1">
                  <a:lumMod val="85000"/>
                  <a:lumOff val="15000"/>
                </a:schemeClr>
              </a:buClr>
              <a:buFont typeface="Garamond" pitchFamily="18" charset="0"/>
              <a:buNone/>
              <a:defRPr sz="36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marL="571500" indent="-571500" algn="r">
              <a:buFont typeface="Arial" panose="020B0604020202020204" pitchFamily="34" charset="0"/>
              <a:buChar char="•"/>
            </a:pPr>
            <a:endParaRPr lang="ar-LB" sz="3200" dirty="0">
              <a:solidFill>
                <a:schemeClr val="tx1"/>
              </a:solidFill>
            </a:endParaRPr>
          </a:p>
        </p:txBody>
      </p:sp>
      <p:sp>
        <p:nvSpPr>
          <p:cNvPr id="4" name="Subtitle 1">
            <a:extLst>
              <a:ext uri="{FF2B5EF4-FFF2-40B4-BE49-F238E27FC236}">
                <a16:creationId xmlns:a16="http://schemas.microsoft.com/office/drawing/2014/main" id="{3632DC35-4475-4733-ABF3-31703FF33E09}"/>
              </a:ext>
            </a:extLst>
          </p:cNvPr>
          <p:cNvSpPr txBox="1">
            <a:spLocks/>
          </p:cNvSpPr>
          <p:nvPr/>
        </p:nvSpPr>
        <p:spPr>
          <a:xfrm>
            <a:off x="4175760" y="1928729"/>
            <a:ext cx="7867606" cy="570631"/>
          </a:xfrm>
          <a:prstGeom prst="rect">
            <a:avLst/>
          </a:prstGeom>
        </p:spPr>
        <p:txBody>
          <a:bodyPr>
            <a:noAutofit/>
          </a:bodyPr>
          <a:lstStyle>
            <a:lvl1pPr marL="0" indent="0" algn="ctr" defTabSz="914400" rtl="1" eaLnBrk="1" latinLnBrk="0" hangingPunct="1">
              <a:lnSpc>
                <a:spcPct val="110000"/>
              </a:lnSpc>
              <a:spcBef>
                <a:spcPts val="0"/>
              </a:spcBef>
              <a:spcAft>
                <a:spcPts val="0"/>
              </a:spcAft>
              <a:buClr>
                <a:schemeClr val="tx1">
                  <a:lumMod val="85000"/>
                  <a:lumOff val="15000"/>
                </a:schemeClr>
              </a:buClr>
              <a:buFont typeface="Garamond" pitchFamily="18" charset="0"/>
              <a:buNone/>
              <a:defRPr sz="36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r"/>
            <a:r>
              <a:rPr lang="ar-LB" sz="3200" b="1" dirty="0">
                <a:solidFill>
                  <a:schemeClr val="tx1"/>
                </a:solidFill>
              </a:rPr>
              <a:t>إرسال الاستبيان : 17 آب/ أغسطس 2020 </a:t>
            </a:r>
          </a:p>
          <a:p>
            <a:pPr algn="r"/>
            <a:r>
              <a:rPr lang="ar-LB" sz="3200" b="1" dirty="0">
                <a:solidFill>
                  <a:schemeClr val="tx1"/>
                </a:solidFill>
              </a:rPr>
              <a:t>الإجابات المكتملة (12 دولة ) :</a:t>
            </a:r>
          </a:p>
          <a:p>
            <a:pPr algn="r"/>
            <a:endParaRPr lang="ar-LB" sz="3200" dirty="0">
              <a:solidFill>
                <a:schemeClr val="tx1"/>
              </a:solidFill>
            </a:endParaRPr>
          </a:p>
        </p:txBody>
      </p:sp>
      <p:sp>
        <p:nvSpPr>
          <p:cNvPr id="7" name="Rectangle 6">
            <a:extLst>
              <a:ext uri="{FF2B5EF4-FFF2-40B4-BE49-F238E27FC236}">
                <a16:creationId xmlns:a16="http://schemas.microsoft.com/office/drawing/2014/main" id="{D4F53191-6331-4A0E-A7B9-64EE57F9D244}"/>
              </a:ext>
            </a:extLst>
          </p:cNvPr>
          <p:cNvSpPr/>
          <p:nvPr/>
        </p:nvSpPr>
        <p:spPr>
          <a:xfrm>
            <a:off x="6135983" y="3235256"/>
            <a:ext cx="3947160" cy="2677656"/>
          </a:xfrm>
          <a:prstGeom prst="rect">
            <a:avLst/>
          </a:prstGeom>
        </p:spPr>
        <p:txBody>
          <a:bodyPr wrap="square">
            <a:spAutoFit/>
          </a:bodyPr>
          <a:lstStyle/>
          <a:p>
            <a:pPr marL="457200" indent="-457200" algn="r" rtl="1">
              <a:buFontTx/>
              <a:buChar char="-"/>
            </a:pPr>
            <a:r>
              <a:rPr lang="ar-LB" sz="2800" b="1" dirty="0">
                <a:solidFill>
                  <a:srgbClr val="0070C0"/>
                </a:solidFill>
                <a:latin typeface="Arial" panose="020B0604020202020204" pitchFamily="34" charset="0"/>
                <a:cs typeface="Arial" panose="020B0604020202020204" pitchFamily="34" charset="0"/>
              </a:rPr>
              <a:t>الأردن</a:t>
            </a:r>
          </a:p>
          <a:p>
            <a:pPr marL="457200" indent="-457200" algn="r" rtl="1">
              <a:buFontTx/>
              <a:buChar char="-"/>
            </a:pPr>
            <a:r>
              <a:rPr lang="ar-LB" sz="2800" b="1" dirty="0">
                <a:solidFill>
                  <a:srgbClr val="0070C0"/>
                </a:solidFill>
                <a:latin typeface="Arial" panose="020B0604020202020204" pitchFamily="34" charset="0"/>
                <a:cs typeface="Arial" panose="020B0604020202020204" pitchFamily="34" charset="0"/>
              </a:rPr>
              <a:t>الإمارات العربيّة المتحدة</a:t>
            </a:r>
          </a:p>
          <a:p>
            <a:pPr marL="457200" indent="-457200" algn="r" rtl="1">
              <a:buFontTx/>
              <a:buChar char="-"/>
            </a:pPr>
            <a:r>
              <a:rPr lang="ar-LB" sz="2800" b="1" dirty="0">
                <a:solidFill>
                  <a:srgbClr val="0070C0"/>
                </a:solidFill>
                <a:latin typeface="Arial" panose="020B0604020202020204" pitchFamily="34" charset="0"/>
                <a:cs typeface="Arial" panose="020B0604020202020204" pitchFamily="34" charset="0"/>
              </a:rPr>
              <a:t>الجمهورية العربية السورية</a:t>
            </a:r>
          </a:p>
          <a:p>
            <a:pPr marL="457200" indent="-457200" algn="r" rtl="1">
              <a:buFontTx/>
              <a:buChar char="-"/>
            </a:pPr>
            <a:r>
              <a:rPr lang="ar-LB" sz="2800" b="1" dirty="0">
                <a:solidFill>
                  <a:srgbClr val="0070C0"/>
                </a:solidFill>
                <a:latin typeface="Arial" panose="020B0604020202020204" pitchFamily="34" charset="0"/>
                <a:cs typeface="Arial" panose="020B0604020202020204" pitchFamily="34" charset="0"/>
              </a:rPr>
              <a:t>السودان</a:t>
            </a:r>
          </a:p>
          <a:p>
            <a:pPr marL="457200" indent="-457200" algn="r" rtl="1">
              <a:buFontTx/>
              <a:buChar char="-"/>
            </a:pPr>
            <a:r>
              <a:rPr lang="ar-LB" sz="2800" b="1" dirty="0">
                <a:solidFill>
                  <a:srgbClr val="0070C0"/>
                </a:solidFill>
                <a:latin typeface="Arial" panose="020B0604020202020204" pitchFamily="34" charset="0"/>
                <a:cs typeface="Arial" panose="020B0604020202020204" pitchFamily="34" charset="0"/>
              </a:rPr>
              <a:t>العراق</a:t>
            </a:r>
          </a:p>
          <a:p>
            <a:pPr marL="457200" indent="-457200" algn="r" rtl="1">
              <a:buFontTx/>
              <a:buChar char="-"/>
            </a:pPr>
            <a:r>
              <a:rPr lang="ar-LB" sz="2800" b="1" dirty="0">
                <a:solidFill>
                  <a:srgbClr val="0070C0"/>
                </a:solidFill>
                <a:latin typeface="Arial" panose="020B0604020202020204" pitchFamily="34" charset="0"/>
                <a:cs typeface="Arial" panose="020B0604020202020204" pitchFamily="34" charset="0"/>
              </a:rPr>
              <a:t>عمان </a:t>
            </a:r>
            <a:endParaRPr lang="ar-LB" sz="2800" dirty="0">
              <a:solidFill>
                <a:srgbClr val="0070C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497F4BF-F981-4D7F-900A-B3C82EF1938C}"/>
              </a:ext>
            </a:extLst>
          </p:cNvPr>
          <p:cNvSpPr/>
          <p:nvPr/>
        </p:nvSpPr>
        <p:spPr>
          <a:xfrm>
            <a:off x="2951808" y="3235255"/>
            <a:ext cx="2447903" cy="3108543"/>
          </a:xfrm>
          <a:prstGeom prst="rect">
            <a:avLst/>
          </a:prstGeom>
        </p:spPr>
        <p:txBody>
          <a:bodyPr wrap="square">
            <a:spAutoFit/>
          </a:bodyPr>
          <a:lstStyle/>
          <a:p>
            <a:pPr marL="457200" indent="-457200" algn="r" rtl="1">
              <a:buFontTx/>
              <a:buChar char="-"/>
            </a:pPr>
            <a:r>
              <a:rPr lang="ar-LB" sz="2800" b="1" dirty="0">
                <a:solidFill>
                  <a:srgbClr val="0070C0"/>
                </a:solidFill>
                <a:latin typeface="Arial" panose="020B0604020202020204" pitchFamily="34" charset="0"/>
                <a:cs typeface="Arial" panose="020B0604020202020204" pitchFamily="34" charset="0"/>
              </a:rPr>
              <a:t>فلسطين</a:t>
            </a:r>
          </a:p>
          <a:p>
            <a:pPr marL="457200" indent="-457200" algn="r" rtl="1">
              <a:buFontTx/>
              <a:buChar char="-"/>
            </a:pPr>
            <a:r>
              <a:rPr lang="ar-LB" sz="2800" b="1" dirty="0">
                <a:solidFill>
                  <a:srgbClr val="0070C0"/>
                </a:solidFill>
                <a:latin typeface="Arial" panose="020B0604020202020204" pitchFamily="34" charset="0"/>
                <a:cs typeface="Arial" panose="020B0604020202020204" pitchFamily="34" charset="0"/>
              </a:rPr>
              <a:t>قطر</a:t>
            </a:r>
          </a:p>
          <a:p>
            <a:pPr marL="457200" indent="-457200" algn="r" rtl="1">
              <a:buFontTx/>
              <a:buChar char="-"/>
            </a:pPr>
            <a:r>
              <a:rPr lang="ar-LB" sz="2800" b="1" dirty="0">
                <a:solidFill>
                  <a:srgbClr val="0070C0"/>
                </a:solidFill>
                <a:latin typeface="Arial" panose="020B0604020202020204" pitchFamily="34" charset="0"/>
                <a:cs typeface="Arial" panose="020B0604020202020204" pitchFamily="34" charset="0"/>
              </a:rPr>
              <a:t>الكويت</a:t>
            </a:r>
          </a:p>
          <a:p>
            <a:pPr marL="457200" indent="-457200" algn="r" rtl="1">
              <a:buFontTx/>
              <a:buChar char="-"/>
            </a:pPr>
            <a:r>
              <a:rPr lang="ar-LB" sz="2800" b="1" dirty="0">
                <a:solidFill>
                  <a:srgbClr val="0070C0"/>
                </a:solidFill>
                <a:latin typeface="Arial" panose="020B0604020202020204" pitchFamily="34" charset="0"/>
                <a:cs typeface="Arial" panose="020B0604020202020204" pitchFamily="34" charset="0"/>
              </a:rPr>
              <a:t>لبنان</a:t>
            </a:r>
          </a:p>
          <a:p>
            <a:pPr marL="457200" indent="-457200" algn="r" rtl="1">
              <a:buFontTx/>
              <a:buChar char="-"/>
            </a:pPr>
            <a:r>
              <a:rPr lang="ar-LB" sz="2800" b="1" dirty="0">
                <a:solidFill>
                  <a:srgbClr val="0070C0"/>
                </a:solidFill>
                <a:latin typeface="Arial" panose="020B0604020202020204" pitchFamily="34" charset="0"/>
                <a:cs typeface="Arial" panose="020B0604020202020204" pitchFamily="34" charset="0"/>
              </a:rPr>
              <a:t>ليبيا</a:t>
            </a:r>
          </a:p>
          <a:p>
            <a:pPr marL="457200" indent="-457200" algn="r" rtl="1">
              <a:buFontTx/>
              <a:buChar char="-"/>
            </a:pPr>
            <a:r>
              <a:rPr lang="ar-LB" sz="2800" b="1" dirty="0">
                <a:solidFill>
                  <a:srgbClr val="0070C0"/>
                </a:solidFill>
                <a:latin typeface="Arial" panose="020B0604020202020204" pitchFamily="34" charset="0"/>
                <a:cs typeface="Arial" panose="020B0604020202020204" pitchFamily="34" charset="0"/>
              </a:rPr>
              <a:t>مصر </a:t>
            </a:r>
          </a:p>
          <a:p>
            <a:pPr marL="457200" indent="-457200" algn="r" rtl="1">
              <a:buFontTx/>
              <a:buChar char="-"/>
            </a:pPr>
            <a:endParaRPr lang="ar-LB" sz="2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2240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E087294-5A61-E04E-BB72-7C72602F15C9}"/>
              </a:ext>
            </a:extLst>
          </p:cNvPr>
          <p:cNvSpPr>
            <a:spLocks noGrp="1"/>
          </p:cNvSpPr>
          <p:nvPr>
            <p:ph sz="half" idx="2"/>
          </p:nvPr>
        </p:nvSpPr>
        <p:spPr>
          <a:xfrm>
            <a:off x="1789233" y="2769078"/>
            <a:ext cx="6614748" cy="2528329"/>
          </a:xfrm>
        </p:spPr>
        <p:txBody>
          <a:bodyPr/>
          <a:lstStyle/>
          <a:p>
            <a:pPr marL="457200" indent="-457200">
              <a:buFontTx/>
              <a:buChar char="-"/>
            </a:pPr>
            <a:r>
              <a:rPr lang="ar-LB" sz="2400" b="1" dirty="0"/>
              <a:t>الطرق خارج المدن </a:t>
            </a:r>
          </a:p>
          <a:p>
            <a:pPr marL="457200" indent="-457200">
              <a:buFontTx/>
              <a:buChar char="-"/>
            </a:pPr>
            <a:r>
              <a:rPr lang="ar-LB" sz="2400" b="1" dirty="0"/>
              <a:t>السكك الحديدية </a:t>
            </a:r>
          </a:p>
          <a:p>
            <a:pPr marL="457200" indent="-457200">
              <a:buFontTx/>
              <a:buChar char="-"/>
            </a:pPr>
            <a:r>
              <a:rPr lang="ar-LB" sz="2400" b="1" dirty="0"/>
              <a:t>المرور داخل  المدن </a:t>
            </a:r>
          </a:p>
          <a:p>
            <a:pPr marL="457200" indent="-457200">
              <a:buFontTx/>
              <a:buChar char="-"/>
            </a:pPr>
            <a:r>
              <a:rPr lang="ar-LB" sz="2400" b="1" dirty="0"/>
              <a:t>النقل العام </a:t>
            </a:r>
          </a:p>
          <a:p>
            <a:pPr marL="457200" indent="-457200">
              <a:buFontTx/>
              <a:buChar char="-"/>
            </a:pPr>
            <a:r>
              <a:rPr lang="ar-LB" sz="2400" b="1" dirty="0"/>
              <a:t>عمليّات إدارة النقل البرّي  والمعابر الحدودية البريّة</a:t>
            </a:r>
          </a:p>
          <a:p>
            <a:pPr>
              <a:lnSpc>
                <a:spcPct val="100000"/>
              </a:lnSpc>
            </a:pPr>
            <a:endParaRPr lang="ar-LB" sz="2400" b="1" dirty="0"/>
          </a:p>
        </p:txBody>
      </p:sp>
      <p:sp>
        <p:nvSpPr>
          <p:cNvPr id="6" name="Rectangle 5"/>
          <p:cNvSpPr/>
          <p:nvPr/>
        </p:nvSpPr>
        <p:spPr>
          <a:xfrm>
            <a:off x="8792308" y="2400300"/>
            <a:ext cx="3191607" cy="326588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1A94D7F-D7EA-AA49-896B-C0F450DEB666}"/>
              </a:ext>
            </a:extLst>
          </p:cNvPr>
          <p:cNvSpPr txBox="1">
            <a:spLocks/>
          </p:cNvSpPr>
          <p:nvPr/>
        </p:nvSpPr>
        <p:spPr>
          <a:xfrm>
            <a:off x="8792308" y="3646361"/>
            <a:ext cx="2919047" cy="773765"/>
          </a:xfrm>
          <a:prstGeom prst="rect">
            <a:avLst/>
          </a:prstGeom>
        </p:spPr>
        <p:txBody>
          <a:bodyPr>
            <a:noAutofit/>
          </a:bodyPr>
          <a:lst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a:lstStyle>
          <a:p>
            <a:pPr algn="r" rtl="1"/>
            <a:r>
              <a:rPr lang="ar-LB" sz="5400" dirty="0">
                <a:latin typeface="Arial" panose="020B0604020202020204" pitchFamily="34" charset="0"/>
                <a:cs typeface="Arial" panose="020B0604020202020204" pitchFamily="34" charset="0"/>
              </a:rPr>
              <a:t>نتائج المسح </a:t>
            </a:r>
          </a:p>
        </p:txBody>
      </p:sp>
    </p:spTree>
    <p:extLst>
      <p:ext uri="{BB962C8B-B14F-4D97-AF65-F5344CB8AC3E}">
        <p14:creationId xmlns:p14="http://schemas.microsoft.com/office/powerpoint/2010/main" val="40858940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285897" y="481423"/>
            <a:ext cx="11528870" cy="983324"/>
          </a:xfrm>
        </p:spPr>
        <p:txBody>
          <a:bodyPr/>
          <a:lstStyle/>
          <a:p>
            <a:pPr algn="r"/>
            <a:r>
              <a:rPr lang="ar-LB" b="1" dirty="0"/>
              <a:t>الطرق خارج المدن</a:t>
            </a:r>
            <a:endParaRPr lang="en-US" dirty="0"/>
          </a:p>
        </p:txBody>
      </p:sp>
      <p:graphicFrame>
        <p:nvGraphicFramePr>
          <p:cNvPr id="4" name="Chart 3">
            <a:extLst>
              <a:ext uri="{FF2B5EF4-FFF2-40B4-BE49-F238E27FC236}">
                <a16:creationId xmlns:a16="http://schemas.microsoft.com/office/drawing/2014/main" id="{00000000-0008-0000-0700-000002000000}"/>
              </a:ext>
            </a:extLst>
          </p:cNvPr>
          <p:cNvGraphicFramePr/>
          <p:nvPr>
            <p:extLst>
              <p:ext uri="{D42A27DB-BD31-4B8C-83A1-F6EECF244321}">
                <p14:modId xmlns:p14="http://schemas.microsoft.com/office/powerpoint/2010/main" val="3604639902"/>
              </p:ext>
            </p:extLst>
          </p:nvPr>
        </p:nvGraphicFramePr>
        <p:xfrm>
          <a:off x="637953" y="1728787"/>
          <a:ext cx="11015331" cy="46477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79044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285897" y="481423"/>
            <a:ext cx="11528870" cy="983324"/>
          </a:xfrm>
        </p:spPr>
        <p:txBody>
          <a:bodyPr/>
          <a:lstStyle/>
          <a:p>
            <a:pPr algn="r"/>
            <a:r>
              <a:rPr lang="ar-LB" b="1" dirty="0"/>
              <a:t>السكك الحديدية</a:t>
            </a:r>
            <a:endParaRPr lang="en-US" dirty="0"/>
          </a:p>
        </p:txBody>
      </p:sp>
      <p:graphicFrame>
        <p:nvGraphicFramePr>
          <p:cNvPr id="3" name="Chart 2">
            <a:extLst>
              <a:ext uri="{FF2B5EF4-FFF2-40B4-BE49-F238E27FC236}">
                <a16:creationId xmlns:a16="http://schemas.microsoft.com/office/drawing/2014/main" id="{00000000-0008-0000-0800-000002000000}"/>
              </a:ext>
            </a:extLst>
          </p:cNvPr>
          <p:cNvGraphicFramePr/>
          <p:nvPr>
            <p:extLst>
              <p:ext uri="{D42A27DB-BD31-4B8C-83A1-F6EECF244321}">
                <p14:modId xmlns:p14="http://schemas.microsoft.com/office/powerpoint/2010/main" val="1730025007"/>
              </p:ext>
            </p:extLst>
          </p:nvPr>
        </p:nvGraphicFramePr>
        <p:xfrm>
          <a:off x="595424" y="1875871"/>
          <a:ext cx="11036596" cy="49821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61632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285897" y="481423"/>
            <a:ext cx="11528870" cy="983324"/>
          </a:xfrm>
        </p:spPr>
        <p:txBody>
          <a:bodyPr/>
          <a:lstStyle/>
          <a:p>
            <a:pPr algn="r"/>
            <a:r>
              <a:rPr lang="ar-LB" b="1" dirty="0"/>
              <a:t>المرور داخل المدن </a:t>
            </a:r>
            <a:endParaRPr lang="en-US" dirty="0"/>
          </a:p>
        </p:txBody>
      </p:sp>
      <p:graphicFrame>
        <p:nvGraphicFramePr>
          <p:cNvPr id="3" name="Chart 2">
            <a:extLst>
              <a:ext uri="{FF2B5EF4-FFF2-40B4-BE49-F238E27FC236}">
                <a16:creationId xmlns:a16="http://schemas.microsoft.com/office/drawing/2014/main" id="{00000000-0008-0000-0600-000002000000}"/>
              </a:ext>
            </a:extLst>
          </p:cNvPr>
          <p:cNvGraphicFramePr/>
          <p:nvPr>
            <p:extLst>
              <p:ext uri="{D42A27DB-BD31-4B8C-83A1-F6EECF244321}">
                <p14:modId xmlns:p14="http://schemas.microsoft.com/office/powerpoint/2010/main" val="3514482809"/>
              </p:ext>
            </p:extLst>
          </p:nvPr>
        </p:nvGraphicFramePr>
        <p:xfrm>
          <a:off x="637953" y="1409699"/>
          <a:ext cx="10951535" cy="49668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16286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285897" y="481423"/>
            <a:ext cx="11528870" cy="983324"/>
          </a:xfrm>
        </p:spPr>
        <p:txBody>
          <a:bodyPr/>
          <a:lstStyle/>
          <a:p>
            <a:pPr algn="r"/>
            <a:r>
              <a:rPr lang="ar-LB" b="1" dirty="0"/>
              <a:t>النقل العام </a:t>
            </a:r>
            <a:endParaRPr lang="en-US" dirty="0"/>
          </a:p>
        </p:txBody>
      </p:sp>
      <p:graphicFrame>
        <p:nvGraphicFramePr>
          <p:cNvPr id="3" name="Chart 2">
            <a:extLst>
              <a:ext uri="{FF2B5EF4-FFF2-40B4-BE49-F238E27FC236}">
                <a16:creationId xmlns:a16="http://schemas.microsoft.com/office/drawing/2014/main" id="{00000000-0008-0000-0A00-000002000000}"/>
              </a:ext>
            </a:extLst>
          </p:cNvPr>
          <p:cNvGraphicFramePr/>
          <p:nvPr>
            <p:extLst>
              <p:ext uri="{D42A27DB-BD31-4B8C-83A1-F6EECF244321}">
                <p14:modId xmlns:p14="http://schemas.microsoft.com/office/powerpoint/2010/main" val="141892227"/>
              </p:ext>
            </p:extLst>
          </p:nvPr>
        </p:nvGraphicFramePr>
        <p:xfrm>
          <a:off x="574159" y="1800114"/>
          <a:ext cx="11015330" cy="4895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71899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285897" y="481423"/>
            <a:ext cx="11528870" cy="983324"/>
          </a:xfrm>
        </p:spPr>
        <p:txBody>
          <a:bodyPr/>
          <a:lstStyle/>
          <a:p>
            <a:pPr algn="r"/>
            <a:r>
              <a:rPr lang="ar-LB" dirty="0"/>
              <a:t>عمليّات إدارة النقل البرّي  والمعابر الحدودية البريّة</a:t>
            </a:r>
            <a:endParaRPr lang="en-US" dirty="0"/>
          </a:p>
        </p:txBody>
      </p:sp>
      <p:graphicFrame>
        <p:nvGraphicFramePr>
          <p:cNvPr id="3" name="Chart 2">
            <a:extLst>
              <a:ext uri="{FF2B5EF4-FFF2-40B4-BE49-F238E27FC236}">
                <a16:creationId xmlns:a16="http://schemas.microsoft.com/office/drawing/2014/main" id="{00000000-0008-0000-0900-000003000000}"/>
              </a:ext>
            </a:extLst>
          </p:cNvPr>
          <p:cNvGraphicFramePr/>
          <p:nvPr>
            <p:extLst>
              <p:ext uri="{D42A27DB-BD31-4B8C-83A1-F6EECF244321}">
                <p14:modId xmlns:p14="http://schemas.microsoft.com/office/powerpoint/2010/main" val="2994803291"/>
              </p:ext>
            </p:extLst>
          </p:nvPr>
        </p:nvGraphicFramePr>
        <p:xfrm>
          <a:off x="637953" y="1698440"/>
          <a:ext cx="10951535" cy="4524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48372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1647825" y="434216"/>
            <a:ext cx="10120088" cy="923098"/>
          </a:xfrm>
        </p:spPr>
        <p:txBody>
          <a:bodyPr/>
          <a:lstStyle/>
          <a:p>
            <a:pPr algn="r"/>
            <a:r>
              <a:rPr lang="ar-LB" b="1" dirty="0"/>
              <a:t>بعض الملاحظات على نتائج المسح: </a:t>
            </a:r>
            <a:endParaRPr lang="ar-LB" sz="2800" b="1" dirty="0"/>
          </a:p>
        </p:txBody>
      </p:sp>
      <p:sp>
        <p:nvSpPr>
          <p:cNvPr id="3" name="Rectangle 2">
            <a:extLst>
              <a:ext uri="{FF2B5EF4-FFF2-40B4-BE49-F238E27FC236}">
                <a16:creationId xmlns:a16="http://schemas.microsoft.com/office/drawing/2014/main" id="{FEE9813C-E19F-4C30-9744-8F1E5C83629A}"/>
              </a:ext>
            </a:extLst>
          </p:cNvPr>
          <p:cNvSpPr/>
          <p:nvPr/>
        </p:nvSpPr>
        <p:spPr>
          <a:xfrm>
            <a:off x="378336" y="1906645"/>
            <a:ext cx="11389577" cy="2639825"/>
          </a:xfrm>
          <a:prstGeom prst="rect">
            <a:avLst/>
          </a:prstGeom>
        </p:spPr>
        <p:txBody>
          <a:bodyPr wrap="square">
            <a:spAutoFit/>
          </a:bodyPr>
          <a:lstStyle/>
          <a:p>
            <a:pPr marL="342900" marR="0" lvl="0" indent="-342900" algn="just" rtl="1">
              <a:lnSpc>
                <a:spcPct val="107000"/>
              </a:lnSpc>
              <a:spcBef>
                <a:spcPts val="0"/>
              </a:spcBef>
              <a:spcAft>
                <a:spcPts val="800"/>
              </a:spcAft>
              <a:buFont typeface="+mj-lt"/>
              <a:buAutoNum type="arabicPeriod"/>
            </a:pPr>
            <a:r>
              <a:rPr lang="ar-LB" sz="2400" b="1" dirty="0">
                <a:latin typeface="Calibri" panose="020F0502020204030204" pitchFamily="34" charset="0"/>
                <a:cs typeface="Arial" panose="020B0604020202020204" pitchFamily="34" charset="0"/>
              </a:rPr>
              <a:t>نسبة الاستجابة من الدول المستهدفة بالاستبيان 12 دولة من أصل 18 (67%).</a:t>
            </a:r>
          </a:p>
          <a:p>
            <a:pPr marL="342900" marR="0" lvl="0" indent="-342900" algn="just" rtl="1">
              <a:lnSpc>
                <a:spcPct val="107000"/>
              </a:lnSpc>
              <a:spcBef>
                <a:spcPts val="0"/>
              </a:spcBef>
              <a:spcAft>
                <a:spcPts val="800"/>
              </a:spcAft>
              <a:buFont typeface="+mj-lt"/>
              <a:buAutoNum type="arabicPeriod"/>
            </a:pPr>
            <a:r>
              <a:rPr lang="ar-LB" sz="2400" b="1" dirty="0">
                <a:latin typeface="Calibri" panose="020F0502020204030204" pitchFamily="34" charset="0"/>
                <a:ea typeface="Calibri" panose="020F0502020204030204" pitchFamily="34" charset="0"/>
                <a:cs typeface="Arial" panose="020B0604020202020204" pitchFamily="34" charset="0"/>
              </a:rPr>
              <a:t>احتمال وجود التباس في بعض الإجابات، مثل الرادارات الأوتوماتكية لضبط مخالفات السرعات والنسخة الالكترونية من اتفاق النقل الدولي العابر بنظام التير </a:t>
            </a:r>
            <a:r>
              <a:rPr lang="en-US" sz="2400" b="1" dirty="0">
                <a:latin typeface="Calibri" panose="020F0502020204030204" pitchFamily="34" charset="0"/>
                <a:ea typeface="Calibri" panose="020F0502020204030204" pitchFamily="34" charset="0"/>
                <a:cs typeface="Arial" panose="020B0604020202020204" pitchFamily="34" charset="0"/>
              </a:rPr>
              <a:t>e TIR</a:t>
            </a:r>
            <a:r>
              <a:rPr lang="ar-LB" sz="2400" b="1" dirty="0">
                <a:latin typeface="Calibri" panose="020F0502020204030204" pitchFamily="34" charset="0"/>
                <a:ea typeface="Calibri" panose="020F0502020204030204" pitchFamily="34" charset="0"/>
                <a:cs typeface="Arial" panose="020B0604020202020204" pitchFamily="34" charset="0"/>
              </a:rPr>
              <a:t>.</a:t>
            </a:r>
          </a:p>
          <a:p>
            <a:pPr marL="342900" marR="0" lvl="0" indent="-342900" algn="just" rtl="1">
              <a:lnSpc>
                <a:spcPct val="107000"/>
              </a:lnSpc>
              <a:spcBef>
                <a:spcPts val="0"/>
              </a:spcBef>
              <a:spcAft>
                <a:spcPts val="800"/>
              </a:spcAft>
              <a:buFont typeface="+mj-lt"/>
              <a:buAutoNum type="arabicPeriod"/>
            </a:pPr>
            <a:r>
              <a:rPr lang="ar-LB" sz="2400" b="1" dirty="0">
                <a:latin typeface="Calibri" panose="020F0502020204030204" pitchFamily="34" charset="0"/>
                <a:ea typeface="Calibri" panose="020F0502020204030204" pitchFamily="34" charset="0"/>
                <a:cs typeface="Arial" panose="020B0604020202020204" pitchFamily="34" charset="0"/>
              </a:rPr>
              <a:t>لوحظ ارتفاع نسبة التطبيقات في البلدان ذات الدخل المرتفع، رغم أن انخفاض كلفة التطبيقات التكنولوجية بالمقارنة مع حلول تحسين البنى التحتية لشبكات النقل يفترض أن يمكّن من التحسين النسبي لخدمات النقل بكلفة أقلّ من كلفة تحسين البنى التحتية. </a:t>
            </a:r>
          </a:p>
        </p:txBody>
      </p:sp>
    </p:spTree>
    <p:extLst>
      <p:ext uri="{BB962C8B-B14F-4D97-AF65-F5344CB8AC3E}">
        <p14:creationId xmlns:p14="http://schemas.microsoft.com/office/powerpoint/2010/main" val="14077450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E087294-5A61-E04E-BB72-7C72602F15C9}"/>
              </a:ext>
            </a:extLst>
          </p:cNvPr>
          <p:cNvSpPr>
            <a:spLocks noGrp="1"/>
          </p:cNvSpPr>
          <p:nvPr>
            <p:ph sz="half" idx="2"/>
          </p:nvPr>
        </p:nvSpPr>
        <p:spPr>
          <a:xfrm>
            <a:off x="480645" y="2400300"/>
            <a:ext cx="8039103" cy="3265889"/>
          </a:xfrm>
        </p:spPr>
        <p:txBody>
          <a:bodyPr/>
          <a:lstStyle/>
          <a:p>
            <a:pPr marL="342900" indent="-342900">
              <a:buFont typeface="Arial" panose="020B0604020202020204" pitchFamily="34" charset="0"/>
              <a:buChar char="•"/>
            </a:pPr>
            <a:r>
              <a:rPr lang="ar-LB" sz="2400" b="1" dirty="0"/>
              <a:t>الدراسات السابقة للإسكوا حول دور التكنولوجيا والابتكار في تطوّر قطاع النقل </a:t>
            </a:r>
          </a:p>
          <a:p>
            <a:pPr marL="342900" indent="-342900">
              <a:buFont typeface="Arial" panose="020B0604020202020204" pitchFamily="34" charset="0"/>
              <a:buChar char="•"/>
            </a:pPr>
            <a:r>
              <a:rPr lang="ar-LB" sz="2400" b="1" dirty="0"/>
              <a:t>مشروع الإسكوا2020 حول دور التكنولوجيا والابتكار في تطوير قطاع النقل البرّي في المنطقة العربيّة</a:t>
            </a:r>
          </a:p>
          <a:p>
            <a:pPr marL="342900" indent="-342900">
              <a:buFont typeface="Arial" panose="020B0604020202020204" pitchFamily="34" charset="0"/>
              <a:buChar char="•"/>
            </a:pPr>
            <a:r>
              <a:rPr lang="ar-LB" sz="2400" b="1" dirty="0"/>
              <a:t>نتائج مسح الإسكوا حول واقع التطبيقات التكنولوجية في قطاع النقل البرّي في البلدان العربية </a:t>
            </a:r>
          </a:p>
          <a:p>
            <a:pPr marL="342900" indent="-342900">
              <a:buFont typeface="Arial" panose="020B0604020202020204" pitchFamily="34" charset="0"/>
              <a:buChar char="•"/>
            </a:pPr>
            <a:r>
              <a:rPr lang="ar-LB" sz="2400" b="1" dirty="0"/>
              <a:t>التوصيات الأوليّة للنقاش  </a:t>
            </a:r>
            <a:endParaRPr lang="en-US" sz="2400" dirty="0"/>
          </a:p>
        </p:txBody>
      </p:sp>
      <p:sp>
        <p:nvSpPr>
          <p:cNvPr id="6" name="Rectangle 5"/>
          <p:cNvSpPr/>
          <p:nvPr/>
        </p:nvSpPr>
        <p:spPr>
          <a:xfrm>
            <a:off x="8792308" y="2400300"/>
            <a:ext cx="3191607" cy="326588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1A94D7F-D7EA-AA49-896B-C0F450DEB666}"/>
              </a:ext>
            </a:extLst>
          </p:cNvPr>
          <p:cNvSpPr txBox="1">
            <a:spLocks/>
          </p:cNvSpPr>
          <p:nvPr/>
        </p:nvSpPr>
        <p:spPr>
          <a:xfrm>
            <a:off x="8792308" y="3646361"/>
            <a:ext cx="2919047" cy="773765"/>
          </a:xfrm>
          <a:prstGeom prst="rect">
            <a:avLst/>
          </a:prstGeom>
        </p:spPr>
        <p:txBody>
          <a:bodyPr>
            <a:noAutofit/>
          </a:bodyPr>
          <a:lst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a:lstStyle>
          <a:p>
            <a:pPr algn="r" rtl="1"/>
            <a:r>
              <a:rPr lang="ar-LB" sz="5400" dirty="0">
                <a:latin typeface="Arial" panose="020B0604020202020204" pitchFamily="34" charset="0"/>
                <a:cs typeface="Arial" panose="020B0604020202020204" pitchFamily="34" charset="0"/>
              </a:rPr>
              <a:t>المحتويات</a:t>
            </a:r>
          </a:p>
        </p:txBody>
      </p:sp>
    </p:spTree>
    <p:extLst>
      <p:ext uri="{BB962C8B-B14F-4D97-AF65-F5344CB8AC3E}">
        <p14:creationId xmlns:p14="http://schemas.microsoft.com/office/powerpoint/2010/main" val="5634360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1647825" y="434216"/>
            <a:ext cx="10120088" cy="923098"/>
          </a:xfrm>
        </p:spPr>
        <p:txBody>
          <a:bodyPr/>
          <a:lstStyle/>
          <a:p>
            <a:pPr algn="r"/>
            <a:r>
              <a:rPr lang="ar-LB" b="1" dirty="0"/>
              <a:t>أهم مقترحات التوصيات للنقاش خلال جلسة الحوار: </a:t>
            </a:r>
            <a:endParaRPr lang="ar-LB" sz="2800" b="1" dirty="0"/>
          </a:p>
        </p:txBody>
      </p:sp>
      <p:sp>
        <p:nvSpPr>
          <p:cNvPr id="3" name="Rectangle 2">
            <a:extLst>
              <a:ext uri="{FF2B5EF4-FFF2-40B4-BE49-F238E27FC236}">
                <a16:creationId xmlns:a16="http://schemas.microsoft.com/office/drawing/2014/main" id="{FEE9813C-E19F-4C30-9744-8F1E5C83629A}"/>
              </a:ext>
            </a:extLst>
          </p:cNvPr>
          <p:cNvSpPr/>
          <p:nvPr/>
        </p:nvSpPr>
        <p:spPr>
          <a:xfrm>
            <a:off x="378336" y="1906645"/>
            <a:ext cx="11389577" cy="4820872"/>
          </a:xfrm>
          <a:prstGeom prst="rect">
            <a:avLst/>
          </a:prstGeom>
        </p:spPr>
        <p:txBody>
          <a:bodyPr wrap="square">
            <a:spAutoFit/>
          </a:bodyPr>
          <a:lstStyle/>
          <a:p>
            <a:pPr marL="342900" marR="0" lvl="0" indent="-342900" algn="just" rtl="1">
              <a:lnSpc>
                <a:spcPct val="107000"/>
              </a:lnSpc>
              <a:spcBef>
                <a:spcPts val="0"/>
              </a:spcBef>
              <a:spcAft>
                <a:spcPts val="800"/>
              </a:spcAft>
              <a:buFont typeface="+mj-lt"/>
              <a:buAutoNum type="arabicPeriod"/>
            </a:pPr>
            <a:r>
              <a:rPr lang="ar-LB" sz="2400" b="1" dirty="0">
                <a:latin typeface="Calibri" panose="020F0502020204030204" pitchFamily="34" charset="0"/>
                <a:cs typeface="Arial" panose="020B0604020202020204" pitchFamily="34" charset="0"/>
              </a:rPr>
              <a:t>الانفتاح على التطبيقات التكنولوجية السائدة في مجال النقل البرّي وإدراج هذه التطبيقات ضمن خطط تطوير النقل البرّي في الدول العربيّة.</a:t>
            </a:r>
          </a:p>
          <a:p>
            <a:pPr marL="342900" marR="0" lvl="0" indent="-342900" algn="just" rtl="1">
              <a:lnSpc>
                <a:spcPct val="107000"/>
              </a:lnSpc>
              <a:spcBef>
                <a:spcPts val="0"/>
              </a:spcBef>
              <a:spcAft>
                <a:spcPts val="800"/>
              </a:spcAft>
              <a:buFont typeface="+mj-lt"/>
              <a:buAutoNum type="arabicPeriod"/>
            </a:pPr>
            <a:r>
              <a:rPr lang="ar-LB" sz="2400" b="1" dirty="0">
                <a:latin typeface="Calibri" panose="020F0502020204030204" pitchFamily="34" charset="0"/>
                <a:ea typeface="Calibri" panose="020F0502020204030204" pitchFamily="34" charset="0"/>
                <a:cs typeface="Arial" panose="020B0604020202020204" pitchFamily="34" charset="0"/>
              </a:rPr>
              <a:t>رفع قدرات الكوادر البشرية في وزارات النقل والمواصلات والوكالات المعنيّة بالنقل البرّي حول دور التطبيقات التكنولوجية في تحسين إدارة وخدمات النقل البرّي.</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mj-lt"/>
              <a:buAutoNum type="arabicPeriod"/>
            </a:pPr>
            <a:r>
              <a:rPr lang="ar-LB" sz="2400" b="1" dirty="0">
                <a:latin typeface="Calibri" panose="020F0502020204030204" pitchFamily="34" charset="0"/>
                <a:ea typeface="Calibri" panose="020F0502020204030204" pitchFamily="34" charset="0"/>
                <a:cs typeface="Arial" panose="020B0604020202020204" pitchFamily="34" charset="0"/>
              </a:rPr>
              <a:t>التعاون بين وزارات النقل والمواصلات وهيئات النقل البرّي من جهة والوكالات المختصة بالاتصالات والتكنولوجيا في إعداد الأطر التنظيمية والمعايير والمواصفات الفنيّة الضرورية للاستفادة من التطبيقات التكنولوجية في تطوير خدمات النقل البرّي مع الحفاظ على أمن البيانات.</a:t>
            </a:r>
          </a:p>
          <a:p>
            <a:pPr marL="342900" marR="0" lvl="0" indent="-342900" algn="just" rtl="1">
              <a:lnSpc>
                <a:spcPct val="107000"/>
              </a:lnSpc>
              <a:spcBef>
                <a:spcPts val="0"/>
              </a:spcBef>
              <a:spcAft>
                <a:spcPts val="800"/>
              </a:spcAft>
              <a:buFont typeface="+mj-lt"/>
              <a:buAutoNum type="arabicPeriod"/>
            </a:pPr>
            <a:r>
              <a:rPr lang="ar-LB" sz="2400" b="1" dirty="0">
                <a:latin typeface="Calibri" panose="020F0502020204030204" pitchFamily="34" charset="0"/>
                <a:ea typeface="Calibri" panose="020F0502020204030204" pitchFamily="34" charset="0"/>
                <a:cs typeface="Arial" panose="020B0604020202020204" pitchFamily="34" charset="0"/>
              </a:rPr>
              <a:t>النظر بسبل مبتكرة لتمويل لتوطين التطبيقات التكنولوجية في مجال النقل البرّي، لاسيما عبر صيغ التشارك بين القطاعين العامّ والخاص. </a:t>
            </a:r>
          </a:p>
          <a:p>
            <a:pPr marL="342900" marR="0" lvl="0" indent="-342900" algn="just" rtl="1">
              <a:lnSpc>
                <a:spcPct val="107000"/>
              </a:lnSpc>
              <a:spcBef>
                <a:spcPts val="0"/>
              </a:spcBef>
              <a:spcAft>
                <a:spcPts val="800"/>
              </a:spcAft>
              <a:buFont typeface="+mj-lt"/>
              <a:buAutoNum type="arabicPeriod"/>
            </a:pPr>
            <a:r>
              <a:rPr lang="ar-LB" sz="2400" b="1" dirty="0">
                <a:latin typeface="Calibri" panose="020F0502020204030204" pitchFamily="34" charset="0"/>
                <a:ea typeface="Calibri" panose="020F0502020204030204" pitchFamily="34" charset="0"/>
                <a:cs typeface="Arial" panose="020B0604020202020204" pitchFamily="34" charset="0"/>
              </a:rPr>
              <a:t>تبادل تجارب الدول العربيّة  في مجالات التطبيقات الالكترونية ونقل تجارب الدول المتقدّمة إلى الدول الناشئة، ولاسيما في مجال إعداد الأطر التنظيمية و المعايير والمواصفات الفنيّة. </a:t>
            </a:r>
          </a:p>
        </p:txBody>
      </p:sp>
    </p:spTree>
    <p:extLst>
      <p:ext uri="{BB962C8B-B14F-4D97-AF65-F5344CB8AC3E}">
        <p14:creationId xmlns:p14="http://schemas.microsoft.com/office/powerpoint/2010/main" val="13321412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2FA63-6BC7-1D4B-AF79-A5423820F0BB}"/>
              </a:ext>
            </a:extLst>
          </p:cNvPr>
          <p:cNvSpPr>
            <a:spLocks noGrp="1"/>
          </p:cNvSpPr>
          <p:nvPr>
            <p:ph type="ctrTitle"/>
          </p:nvPr>
        </p:nvSpPr>
        <p:spPr>
          <a:xfrm>
            <a:off x="1506541" y="3682746"/>
            <a:ext cx="6582358" cy="1844749"/>
          </a:xfrm>
        </p:spPr>
        <p:txBody>
          <a:bodyPr>
            <a:normAutofit fontScale="90000"/>
          </a:bodyPr>
          <a:lstStyle/>
          <a:p>
            <a:pPr>
              <a:lnSpc>
                <a:spcPct val="150000"/>
              </a:lnSpc>
            </a:pPr>
            <a:r>
              <a:rPr lang="ar-LB" dirty="0"/>
              <a:t>د. يعرب بدر</a:t>
            </a:r>
            <a:r>
              <a:rPr lang="ar-LB" sz="3100" dirty="0"/>
              <a:t>، </a:t>
            </a:r>
            <a:r>
              <a:rPr lang="en-US" sz="3100" dirty="0">
                <a:hlinkClick r:id="rId2">
                  <a:extLst>
                    <a:ext uri="{A12FA001-AC4F-418D-AE19-62706E023703}">
                      <ahyp:hlinkClr xmlns:ahyp="http://schemas.microsoft.com/office/drawing/2018/hyperlinkcolor" val="tx"/>
                    </a:ext>
                  </a:extLst>
                </a:hlinkClick>
              </a:rPr>
              <a:t>badr3@un.org</a:t>
            </a:r>
            <a:br>
              <a:rPr lang="en-US" dirty="0"/>
            </a:br>
            <a:r>
              <a:rPr lang="ar-LB" dirty="0"/>
              <a:t>د. نبال إدلبي </a:t>
            </a:r>
            <a:r>
              <a:rPr lang="ar-LB" sz="3100" dirty="0"/>
              <a:t>،</a:t>
            </a:r>
            <a:r>
              <a:rPr lang="ar-LB" dirty="0"/>
              <a:t> </a:t>
            </a:r>
            <a:r>
              <a:rPr lang="en-US" sz="3100" dirty="0"/>
              <a:t>idlebi@un.org</a:t>
            </a:r>
            <a:br>
              <a:rPr lang="en-US" sz="2700" dirty="0"/>
            </a:br>
            <a:endParaRPr lang="en-US" sz="2700" dirty="0"/>
          </a:p>
        </p:txBody>
      </p:sp>
      <p:sp>
        <p:nvSpPr>
          <p:cNvPr id="3" name="TextBox 2">
            <a:extLst>
              <a:ext uri="{FF2B5EF4-FFF2-40B4-BE49-F238E27FC236}">
                <a16:creationId xmlns:a16="http://schemas.microsoft.com/office/drawing/2014/main" id="{BEC306B6-FB9C-4F0E-9B2B-1597C9BFF55F}"/>
              </a:ext>
            </a:extLst>
          </p:cNvPr>
          <p:cNvSpPr txBox="1"/>
          <p:nvPr/>
        </p:nvSpPr>
        <p:spPr>
          <a:xfrm>
            <a:off x="8372476" y="3081627"/>
            <a:ext cx="3086100" cy="3046988"/>
          </a:xfrm>
          <a:prstGeom prst="rect">
            <a:avLst/>
          </a:prstGeom>
          <a:noFill/>
        </p:spPr>
        <p:txBody>
          <a:bodyPr wrap="square" rtlCol="0">
            <a:spAutoFit/>
          </a:bodyPr>
          <a:lstStyle/>
          <a:p>
            <a:pPr algn="r" rtl="1"/>
            <a:r>
              <a:rPr lang="ar-LB" sz="9600" b="1" dirty="0">
                <a:latin typeface="Arial" panose="020B0604020202020204" pitchFamily="34" charset="0"/>
                <a:cs typeface="Arial" panose="020B0604020202020204" pitchFamily="34" charset="0"/>
              </a:rPr>
              <a:t>شكراً</a:t>
            </a:r>
          </a:p>
          <a:p>
            <a:pPr algn="r" rtl="1"/>
            <a:endParaRPr lang="en-US" sz="9600"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B8A21AFB-9CD8-4D54-8A36-4A0781603DF5}"/>
              </a:ext>
            </a:extLst>
          </p:cNvPr>
          <p:cNvSpPr txBox="1">
            <a:spLocks/>
          </p:cNvSpPr>
          <p:nvPr/>
        </p:nvSpPr>
        <p:spPr>
          <a:xfrm>
            <a:off x="2016904" y="2821508"/>
            <a:ext cx="6582358" cy="922375"/>
          </a:xfrm>
          <a:prstGeom prst="rect">
            <a:avLst/>
          </a:prstGeom>
        </p:spPr>
        <p:txBody>
          <a:bodyPr tIns="45720" bIns="45720" anchor="ctr">
            <a:noAutofit/>
          </a:bodyPr>
          <a:lstStyle>
            <a:lvl1pPr algn="r" defTabSz="914400" rtl="1" eaLnBrk="1" latinLnBrk="0" hangingPunct="1">
              <a:lnSpc>
                <a:spcPct val="83000"/>
              </a:lnSpc>
              <a:spcBef>
                <a:spcPct val="0"/>
              </a:spcBef>
              <a:buNone/>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pPr>
              <a:lnSpc>
                <a:spcPct val="150000"/>
              </a:lnSpc>
            </a:pPr>
            <a:r>
              <a:rPr lang="ar-LB" b="1" dirty="0">
                <a:solidFill>
                  <a:srgbClr val="FFFF00"/>
                </a:solidFill>
              </a:rPr>
              <a:t>للاستفسار والمتابعة: </a:t>
            </a:r>
            <a:br>
              <a:rPr lang="ar-LB" b="1" dirty="0">
                <a:solidFill>
                  <a:srgbClr val="FFFF00"/>
                </a:solidFill>
              </a:rPr>
            </a:br>
            <a:endParaRPr lang="ar-LB" b="1" dirty="0">
              <a:solidFill>
                <a:srgbClr val="FFFF00"/>
              </a:solidFill>
            </a:endParaRPr>
          </a:p>
        </p:txBody>
      </p:sp>
    </p:spTree>
    <p:extLst>
      <p:ext uri="{BB962C8B-B14F-4D97-AF65-F5344CB8AC3E}">
        <p14:creationId xmlns:p14="http://schemas.microsoft.com/office/powerpoint/2010/main" val="40684440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390344" y="449584"/>
            <a:ext cx="11411312" cy="1270486"/>
          </a:xfrm>
        </p:spPr>
        <p:txBody>
          <a:bodyPr/>
          <a:lstStyle/>
          <a:p>
            <a:pPr algn="r"/>
            <a:r>
              <a:rPr lang="ar-LB" sz="3200" b="1" dirty="0"/>
              <a:t>الدراسات السابقة للإسكوا حول دور التكنولوجيا والابتكار في تطوّر قطاع النقل </a:t>
            </a:r>
            <a:endParaRPr lang="en-US" sz="3200" dirty="0"/>
          </a:p>
        </p:txBody>
      </p:sp>
      <p:sp>
        <p:nvSpPr>
          <p:cNvPr id="5" name="Content Placeholder 2"/>
          <p:cNvSpPr txBox="1">
            <a:spLocks/>
          </p:cNvSpPr>
          <p:nvPr/>
        </p:nvSpPr>
        <p:spPr>
          <a:xfrm>
            <a:off x="7735804" y="1845372"/>
            <a:ext cx="4036291" cy="4222015"/>
          </a:xfrm>
          <a:prstGeom prst="rect">
            <a:avLst/>
          </a:prstGeom>
        </p:spPr>
        <p:txBody>
          <a:bodyPr>
            <a:noAutofit/>
          </a:bodyPr>
          <a:lstStyle>
            <a:lvl1pPr marL="0" indent="0" algn="ctr" defTabSz="914400" rtl="1" eaLnBrk="1" latinLnBrk="0" hangingPunct="1">
              <a:lnSpc>
                <a:spcPct val="110000"/>
              </a:lnSpc>
              <a:spcBef>
                <a:spcPts val="0"/>
              </a:spcBef>
              <a:spcAft>
                <a:spcPts val="0"/>
              </a:spcAft>
              <a:buClr>
                <a:schemeClr val="tx1">
                  <a:lumMod val="85000"/>
                  <a:lumOff val="15000"/>
                </a:schemeClr>
              </a:buClr>
              <a:buFont typeface="Garamond" pitchFamily="18" charset="0"/>
              <a:buNone/>
              <a:defRPr sz="36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just"/>
            <a:endParaRPr lang="en-US" sz="2800" dirty="0">
              <a:solidFill>
                <a:schemeClr val="tx1"/>
              </a:solidFill>
            </a:endParaRPr>
          </a:p>
        </p:txBody>
      </p:sp>
      <p:sp>
        <p:nvSpPr>
          <p:cNvPr id="6" name="TextBox 5">
            <a:extLst>
              <a:ext uri="{FF2B5EF4-FFF2-40B4-BE49-F238E27FC236}">
                <a16:creationId xmlns:a16="http://schemas.microsoft.com/office/drawing/2014/main" id="{6D980529-2BC0-4D09-AEAD-63786C92653A}"/>
              </a:ext>
            </a:extLst>
          </p:cNvPr>
          <p:cNvSpPr txBox="1"/>
          <p:nvPr/>
        </p:nvSpPr>
        <p:spPr>
          <a:xfrm>
            <a:off x="311151" y="2935550"/>
            <a:ext cx="11411312" cy="3046988"/>
          </a:xfrm>
          <a:prstGeom prst="rect">
            <a:avLst/>
          </a:prstGeom>
          <a:noFill/>
        </p:spPr>
        <p:txBody>
          <a:bodyPr wrap="square" rtlCol="0">
            <a:spAutoFit/>
          </a:bodyPr>
          <a:lstStyle/>
          <a:p>
            <a:pPr algn="r" rtl="1"/>
            <a:r>
              <a:rPr lang="ar-SA" sz="2800" dirty="0">
                <a:latin typeface="Arial" panose="020B0604020202020204" pitchFamily="34" charset="0"/>
                <a:cs typeface="Arial" panose="020B0604020202020204" pitchFamily="34" charset="0"/>
                <a:hlinkClick r:id="rId2"/>
              </a:rPr>
              <a:t>"الاتجاهات الكبرى التي يشهدها قطاع النقل وتأثيراتها على المنطقة العربية"</a:t>
            </a:r>
            <a:r>
              <a:rPr lang="en-US" sz="2800" dirty="0">
                <a:latin typeface="Arial" panose="020B0604020202020204" pitchFamily="34" charset="0"/>
                <a:cs typeface="Arial" panose="020B0604020202020204" pitchFamily="34" charset="0"/>
              </a:rPr>
              <a:t> </a:t>
            </a:r>
            <a:r>
              <a:rPr lang="ar-LB" sz="2800" dirty="0">
                <a:latin typeface="Arial" panose="020B0604020202020204" pitchFamily="34" charset="0"/>
                <a:cs typeface="Arial" panose="020B0604020202020204" pitchFamily="34" charset="0"/>
              </a:rPr>
              <a:t>. </a:t>
            </a:r>
            <a:r>
              <a:rPr lang="ar-SA" sz="2000" dirty="0">
                <a:latin typeface="Arial" panose="020B0604020202020204" pitchFamily="34" charset="0"/>
                <a:cs typeface="Arial" panose="020B0604020202020204" pitchFamily="34" charset="0"/>
                <a:hlinkClick r:id="rId3"/>
              </a:rPr>
              <a:t>الدورة الوزارية الثلاث</a:t>
            </a:r>
            <a:r>
              <a:rPr lang="ar-LB" sz="2000" dirty="0">
                <a:latin typeface="Arial" panose="020B0604020202020204" pitchFamily="34" charset="0"/>
                <a:cs typeface="Arial" panose="020B0604020202020204" pitchFamily="34" charset="0"/>
                <a:hlinkClick r:id="rId3"/>
              </a:rPr>
              <a:t>و</a:t>
            </a:r>
            <a:r>
              <a:rPr lang="ar-SA" sz="2000" dirty="0">
                <a:latin typeface="Arial" panose="020B0604020202020204" pitchFamily="34" charset="0"/>
                <a:cs typeface="Arial" panose="020B0604020202020204" pitchFamily="34" charset="0"/>
                <a:hlinkClick r:id="rId3"/>
              </a:rPr>
              <a:t>ن للإسكوا</a:t>
            </a:r>
            <a:r>
              <a:rPr lang="ar-SA" sz="2000" dirty="0">
                <a:latin typeface="Arial" panose="020B0604020202020204" pitchFamily="34" charset="0"/>
                <a:cs typeface="Arial" panose="020B0604020202020204" pitchFamily="34" charset="0"/>
              </a:rPr>
              <a:t>،</a:t>
            </a:r>
            <a:r>
              <a:rPr lang="ar-LB" sz="2000" dirty="0">
                <a:latin typeface="Arial" panose="020B0604020202020204" pitchFamily="34" charset="0"/>
                <a:cs typeface="Arial" panose="020B0604020202020204" pitchFamily="34" charset="0"/>
              </a:rPr>
              <a:t> </a:t>
            </a:r>
            <a:r>
              <a:rPr lang="ar-SA" sz="2000" dirty="0">
                <a:latin typeface="Arial" panose="020B0604020202020204" pitchFamily="34" charset="0"/>
                <a:cs typeface="Arial" panose="020B0604020202020204" pitchFamily="34" charset="0"/>
              </a:rPr>
              <a:t>بيروت </a:t>
            </a:r>
            <a:r>
              <a:rPr lang="en-US" sz="2000" dirty="0">
                <a:latin typeface="Arial" panose="020B0604020202020204" pitchFamily="34" charset="0"/>
                <a:cs typeface="Arial" panose="020B0604020202020204" pitchFamily="34" charset="0"/>
              </a:rPr>
              <a:t>25</a:t>
            </a:r>
            <a:r>
              <a:rPr lang="ar-LB"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28</a:t>
            </a:r>
            <a:r>
              <a:rPr lang="ar-LB"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t>
            </a:r>
            <a:r>
              <a:rPr lang="ar-SA" sz="2000" dirty="0">
                <a:latin typeface="Arial" panose="020B0604020202020204" pitchFamily="34" charset="0"/>
                <a:cs typeface="Arial" panose="020B0604020202020204" pitchFamily="34" charset="0"/>
              </a:rPr>
              <a:t>حزيران/يونيو </a:t>
            </a:r>
            <a:r>
              <a:rPr lang="en-US" sz="2000" dirty="0">
                <a:latin typeface="Arial" panose="020B0604020202020204" pitchFamily="34" charset="0"/>
                <a:cs typeface="Arial" panose="020B0604020202020204" pitchFamily="34" charset="0"/>
              </a:rPr>
              <a:t>2018</a:t>
            </a:r>
            <a:r>
              <a:rPr lang="ar-LB" sz="2000" dirty="0">
                <a:latin typeface="Arial" panose="020B0604020202020204" pitchFamily="34" charset="0"/>
                <a:cs typeface="Arial" panose="020B0604020202020204" pitchFamily="34" charset="0"/>
              </a:rPr>
              <a:t>.</a:t>
            </a:r>
          </a:p>
          <a:p>
            <a:pPr algn="r" rtl="1"/>
            <a:endParaRPr lang="ar-LB" sz="2800" dirty="0">
              <a:latin typeface="Arial" panose="020B0604020202020204" pitchFamily="34" charset="0"/>
              <a:cs typeface="Arial" panose="020B0604020202020204" pitchFamily="34" charset="0"/>
            </a:endParaRPr>
          </a:p>
          <a:p>
            <a:pPr algn="r" rtl="1"/>
            <a:r>
              <a:rPr lang="ar-SA" sz="2800" dirty="0">
                <a:latin typeface="Arial" panose="020B0604020202020204" pitchFamily="34" charset="0"/>
                <a:cs typeface="Arial" panose="020B0604020202020204" pitchFamily="34" charset="0"/>
                <a:hlinkClick r:id="rId4"/>
              </a:rPr>
              <a:t>"الثورة التكنولوجيّة وآثارها على مستقبل قطاع النقل في المنطقة العربيّة"</a:t>
            </a:r>
            <a:r>
              <a:rPr lang="ar-LB" sz="2800" dirty="0">
                <a:latin typeface="Arial" panose="020B0604020202020204" pitchFamily="34" charset="0"/>
                <a:cs typeface="Arial" panose="020B0604020202020204" pitchFamily="34" charset="0"/>
              </a:rPr>
              <a:t>. </a:t>
            </a:r>
            <a:r>
              <a:rPr lang="ar-SA" sz="2000" dirty="0">
                <a:latin typeface="Arial" panose="020B0604020202020204" pitchFamily="34" charset="0"/>
                <a:cs typeface="Arial" panose="020B0604020202020204" pitchFamily="34" charset="0"/>
                <a:hlinkClick r:id="rId5"/>
              </a:rPr>
              <a:t>الدورة التاسعة عشرة للجنة النقل واللوجستيات</a:t>
            </a:r>
            <a:r>
              <a:rPr lang="ar-SA" sz="2000" dirty="0">
                <a:latin typeface="Arial" panose="020B0604020202020204" pitchFamily="34" charset="0"/>
                <a:cs typeface="Arial" panose="020B0604020202020204" pitchFamily="34" charset="0"/>
              </a:rPr>
              <a:t>، بيروت </a:t>
            </a:r>
            <a:r>
              <a:rPr lang="ar-LB"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26</a:t>
            </a:r>
            <a:r>
              <a:rPr lang="ar-SA"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28 </a:t>
            </a:r>
            <a:r>
              <a:rPr lang="ar-LB" sz="2000" dirty="0">
                <a:latin typeface="Arial" panose="020B0604020202020204" pitchFamily="34" charset="0"/>
                <a:cs typeface="Arial" panose="020B0604020202020204" pitchFamily="34" charset="0"/>
              </a:rPr>
              <a:t> </a:t>
            </a:r>
            <a:r>
              <a:rPr lang="ar-SA" sz="2000" dirty="0">
                <a:latin typeface="Arial" panose="020B0604020202020204" pitchFamily="34" charset="0"/>
                <a:cs typeface="Arial" panose="020B0604020202020204" pitchFamily="34" charset="0"/>
              </a:rPr>
              <a:t>تشرين الثاني/نوفمبر </a:t>
            </a:r>
            <a:r>
              <a:rPr lang="en-US" sz="2000" dirty="0">
                <a:latin typeface="Arial" panose="020B0604020202020204" pitchFamily="34" charset="0"/>
                <a:cs typeface="Arial" panose="020B0604020202020204" pitchFamily="34" charset="0"/>
              </a:rPr>
              <a:t>2018</a:t>
            </a:r>
            <a:r>
              <a:rPr lang="ar-LB" sz="2000" dirty="0">
                <a:latin typeface="Arial" panose="020B0604020202020204" pitchFamily="34" charset="0"/>
                <a:cs typeface="Arial" panose="020B0604020202020204" pitchFamily="34" charset="0"/>
              </a:rPr>
              <a:t>. </a:t>
            </a:r>
          </a:p>
          <a:p>
            <a:pPr algn="r" rtl="1"/>
            <a:endParaRPr lang="ar-LB" sz="2000" dirty="0">
              <a:latin typeface="Arial" panose="020B0604020202020204" pitchFamily="34" charset="0"/>
              <a:cs typeface="Arial" panose="020B0604020202020204" pitchFamily="34" charset="0"/>
            </a:endParaRPr>
          </a:p>
          <a:p>
            <a:pPr algn="r" rtl="1"/>
            <a:r>
              <a:rPr lang="ar-SA" dirty="0">
                <a:hlinkClick r:id="rId6"/>
              </a:rPr>
              <a:t>"</a:t>
            </a:r>
            <a:r>
              <a:rPr lang="ar-SA" sz="2800" dirty="0">
                <a:latin typeface="Arial" panose="020B0604020202020204" pitchFamily="34" charset="0"/>
                <a:cs typeface="Arial" panose="020B0604020202020204" pitchFamily="34" charset="0"/>
                <a:hlinkClick r:id="rId6"/>
              </a:rPr>
              <a:t>التحوّل إلى الاقتصاد الرقمي وتأثيراته المتوقعة على قطاع النقل واللوجستيات في المنطقة العربيّة"</a:t>
            </a:r>
            <a:r>
              <a:rPr lang="ar-LB" sz="2800" dirty="0">
                <a:latin typeface="Arial" panose="020B0604020202020204" pitchFamily="34" charset="0"/>
                <a:cs typeface="Arial" panose="020B0604020202020204" pitchFamily="34" charset="0"/>
              </a:rPr>
              <a:t>. </a:t>
            </a:r>
            <a:r>
              <a:rPr lang="ar-SA" sz="2000" dirty="0">
                <a:latin typeface="Arial" panose="020B0604020202020204" pitchFamily="34" charset="0"/>
                <a:cs typeface="Arial" panose="020B0604020202020204" pitchFamily="34" charset="0"/>
                <a:hlinkClick r:id="rId7"/>
              </a:rPr>
              <a:t>الدورة العشر</a:t>
            </a:r>
            <a:r>
              <a:rPr lang="ar-LB" sz="2000" dirty="0">
                <a:latin typeface="Arial" panose="020B0604020202020204" pitchFamily="34" charset="0"/>
                <a:cs typeface="Arial" panose="020B0604020202020204" pitchFamily="34" charset="0"/>
                <a:hlinkClick r:id="rId7"/>
              </a:rPr>
              <a:t>و</a:t>
            </a:r>
            <a:r>
              <a:rPr lang="ar-SA" sz="2000" dirty="0">
                <a:latin typeface="Arial" panose="020B0604020202020204" pitchFamily="34" charset="0"/>
                <a:cs typeface="Arial" panose="020B0604020202020204" pitchFamily="34" charset="0"/>
                <a:hlinkClick r:id="rId7"/>
              </a:rPr>
              <a:t>ن للجنة النقل واللوجستيات</a:t>
            </a:r>
            <a:r>
              <a:rPr lang="ar-SA" sz="2000" dirty="0">
                <a:latin typeface="Arial" panose="020B0604020202020204" pitchFamily="34" charset="0"/>
                <a:cs typeface="Arial" panose="020B0604020202020204" pitchFamily="34" charset="0"/>
              </a:rPr>
              <a:t>، عمَّان  </a:t>
            </a:r>
            <a:r>
              <a:rPr lang="en-US" sz="2000" dirty="0">
                <a:latin typeface="Arial" panose="020B0604020202020204" pitchFamily="34" charset="0"/>
                <a:cs typeface="Arial" panose="020B0604020202020204" pitchFamily="34" charset="0"/>
              </a:rPr>
              <a:t>9</a:t>
            </a:r>
            <a:r>
              <a:rPr lang="ar-SA" sz="2000" dirty="0">
                <a:latin typeface="Arial" panose="020B0604020202020204" pitchFamily="34" charset="0"/>
                <a:cs typeface="Arial" panose="020B0604020202020204" pitchFamily="34" charset="0"/>
              </a:rPr>
              <a:t> </a:t>
            </a:r>
            <a:r>
              <a:rPr lang="ar-LB" sz="2000" dirty="0">
                <a:latin typeface="Arial" panose="020B0604020202020204" pitchFamily="34" charset="0"/>
                <a:cs typeface="Arial" panose="020B0604020202020204" pitchFamily="34" charset="0"/>
              </a:rPr>
              <a:t>-</a:t>
            </a:r>
            <a:r>
              <a:rPr lang="ar-SA" sz="2000" dirty="0">
                <a:latin typeface="Arial" panose="020B0604020202020204" pitchFamily="34" charset="0"/>
                <a:cs typeface="Arial" panose="020B0604020202020204" pitchFamily="34" charset="0"/>
              </a:rPr>
              <a:t>10 كانون الأوّل/ديسمبر </a:t>
            </a:r>
            <a:r>
              <a:rPr lang="en-US" sz="2000" dirty="0">
                <a:latin typeface="Arial" panose="020B0604020202020204" pitchFamily="34" charset="0"/>
                <a:cs typeface="Arial" panose="020B0604020202020204" pitchFamily="34" charset="0"/>
              </a:rPr>
              <a:t>2019</a:t>
            </a:r>
          </a:p>
        </p:txBody>
      </p:sp>
      <p:sp>
        <p:nvSpPr>
          <p:cNvPr id="7" name="TextBox 6">
            <a:extLst>
              <a:ext uri="{FF2B5EF4-FFF2-40B4-BE49-F238E27FC236}">
                <a16:creationId xmlns:a16="http://schemas.microsoft.com/office/drawing/2014/main" id="{4CA3384D-C3AA-4344-9DB8-D5CCC008B3C0}"/>
              </a:ext>
            </a:extLst>
          </p:cNvPr>
          <p:cNvSpPr txBox="1"/>
          <p:nvPr/>
        </p:nvSpPr>
        <p:spPr>
          <a:xfrm>
            <a:off x="360783" y="2019000"/>
            <a:ext cx="11411312" cy="523220"/>
          </a:xfrm>
          <a:prstGeom prst="rect">
            <a:avLst/>
          </a:prstGeom>
          <a:noFill/>
        </p:spPr>
        <p:txBody>
          <a:bodyPr wrap="square" rtlCol="0">
            <a:spAutoFit/>
          </a:bodyPr>
          <a:lstStyle/>
          <a:p>
            <a:pPr algn="r" rtl="1"/>
            <a:r>
              <a:rPr lang="ar-LB" sz="2800" b="1" dirty="0">
                <a:latin typeface="Arial" panose="020B0604020202020204" pitchFamily="34" charset="0"/>
                <a:cs typeface="Arial" panose="020B0604020202020204" pitchFamily="34" charset="0"/>
              </a:rPr>
              <a:t>رؤية الإسكوا الاستراتيجية لتطوير النقل متعدد الأنماط في المنطقة العربيّة (الدورة 18، 2017) </a:t>
            </a:r>
            <a:endParaRPr lang="ar-L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41270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285897" y="481423"/>
            <a:ext cx="11528870" cy="983324"/>
          </a:xfrm>
        </p:spPr>
        <p:txBody>
          <a:bodyPr/>
          <a:lstStyle/>
          <a:p>
            <a:pPr algn="r"/>
            <a:r>
              <a:rPr lang="ar-LB" b="1" dirty="0"/>
              <a:t>أهم التكنولوجيات السائدة وتطبيقاتها القائمة في مجال النقل</a:t>
            </a:r>
            <a:endParaRPr lang="en-US" dirty="0"/>
          </a:p>
        </p:txBody>
      </p:sp>
      <p:sp>
        <p:nvSpPr>
          <p:cNvPr id="13" name="Subtitle 1">
            <a:extLst>
              <a:ext uri="{FF2B5EF4-FFF2-40B4-BE49-F238E27FC236}">
                <a16:creationId xmlns:a16="http://schemas.microsoft.com/office/drawing/2014/main" id="{E5FBEADB-CC8D-4479-950A-18E16F7B096B}"/>
              </a:ext>
            </a:extLst>
          </p:cNvPr>
          <p:cNvSpPr txBox="1">
            <a:spLocks/>
          </p:cNvSpPr>
          <p:nvPr/>
        </p:nvSpPr>
        <p:spPr>
          <a:xfrm>
            <a:off x="137548" y="2017040"/>
            <a:ext cx="11916904" cy="4339357"/>
          </a:xfrm>
          <a:prstGeom prst="rect">
            <a:avLst/>
          </a:prstGeom>
        </p:spPr>
        <p:txBody>
          <a:bodyPr>
            <a:noAutofit/>
          </a:bodyPr>
          <a:lstStyle>
            <a:lvl1pPr marL="0" indent="0" algn="ctr" defTabSz="914400" rtl="1" eaLnBrk="1" latinLnBrk="0" hangingPunct="1">
              <a:lnSpc>
                <a:spcPct val="110000"/>
              </a:lnSpc>
              <a:spcBef>
                <a:spcPts val="0"/>
              </a:spcBef>
              <a:spcAft>
                <a:spcPts val="0"/>
              </a:spcAft>
              <a:buClr>
                <a:schemeClr val="tx1">
                  <a:lumMod val="85000"/>
                  <a:lumOff val="15000"/>
                </a:schemeClr>
              </a:buClr>
              <a:buFont typeface="Garamond" pitchFamily="18" charset="0"/>
              <a:buNone/>
              <a:defRPr sz="36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marL="571500" indent="-571500" algn="r">
              <a:buFont typeface="Arial" panose="020B0604020202020204" pitchFamily="34" charset="0"/>
              <a:buChar char="•"/>
            </a:pPr>
            <a:r>
              <a:rPr lang="ar-LB" b="1" dirty="0">
                <a:solidFill>
                  <a:srgbClr val="0070C0"/>
                </a:solidFill>
              </a:rPr>
              <a:t>نظم التموضع العالمي </a:t>
            </a:r>
            <a:r>
              <a:rPr lang="ar-LB" sz="3200" b="1" dirty="0">
                <a:solidFill>
                  <a:srgbClr val="0070C0"/>
                </a:solidFill>
              </a:rPr>
              <a:t>(</a:t>
            </a:r>
            <a:r>
              <a:rPr lang="en-US" sz="3200" b="1" dirty="0">
                <a:solidFill>
                  <a:srgbClr val="0070C0"/>
                </a:solidFill>
              </a:rPr>
              <a:t>GPS</a:t>
            </a:r>
            <a:r>
              <a:rPr lang="ar-LB" sz="3200" b="1" dirty="0">
                <a:solidFill>
                  <a:srgbClr val="0070C0"/>
                </a:solidFill>
              </a:rPr>
              <a:t>) : </a:t>
            </a:r>
            <a:r>
              <a:rPr lang="ar-LB" sz="3200" dirty="0">
                <a:solidFill>
                  <a:schemeClr val="tx1"/>
                </a:solidFill>
              </a:rPr>
              <a:t>الملاحة المحمولة ونظم تتبع المركبات</a:t>
            </a:r>
          </a:p>
          <a:p>
            <a:pPr marL="571500" indent="-571500" algn="r">
              <a:buFont typeface="Arial" panose="020B0604020202020204" pitchFamily="34" charset="0"/>
              <a:buChar char="•"/>
            </a:pPr>
            <a:r>
              <a:rPr lang="ar-LB" sz="3200" b="1" dirty="0">
                <a:solidFill>
                  <a:srgbClr val="0070C0"/>
                </a:solidFill>
              </a:rPr>
              <a:t>نظم المعلومات الجغرافيّة (</a:t>
            </a:r>
            <a:r>
              <a:rPr lang="en-US" sz="3200" b="1" dirty="0">
                <a:solidFill>
                  <a:srgbClr val="0070C0"/>
                </a:solidFill>
              </a:rPr>
              <a:t>GIS</a:t>
            </a:r>
            <a:r>
              <a:rPr lang="ar-LB" sz="3200" b="1" dirty="0">
                <a:solidFill>
                  <a:srgbClr val="0070C0"/>
                </a:solidFill>
              </a:rPr>
              <a:t>) : </a:t>
            </a:r>
            <a:r>
              <a:rPr lang="ar-LB" sz="3200" dirty="0">
                <a:solidFill>
                  <a:schemeClr val="tx1"/>
                </a:solidFill>
              </a:rPr>
              <a:t>أداة مساعدة لتحليل وتخطيط النقل </a:t>
            </a:r>
          </a:p>
          <a:p>
            <a:pPr marL="571500" indent="-571500" algn="r">
              <a:buFont typeface="Arial" panose="020B0604020202020204" pitchFamily="34" charset="0"/>
              <a:buChar char="•"/>
            </a:pPr>
            <a:r>
              <a:rPr lang="ar-LB" sz="3200" b="1" dirty="0">
                <a:solidFill>
                  <a:srgbClr val="0070C0"/>
                </a:solidFill>
              </a:rPr>
              <a:t>نظم المعلومات الإدارية (</a:t>
            </a:r>
            <a:r>
              <a:rPr lang="en-US" sz="3200" b="1" dirty="0">
                <a:solidFill>
                  <a:srgbClr val="0070C0"/>
                </a:solidFill>
              </a:rPr>
              <a:t>MIS</a:t>
            </a:r>
            <a:r>
              <a:rPr lang="ar-LB" sz="3200" b="1" dirty="0">
                <a:solidFill>
                  <a:srgbClr val="0070C0"/>
                </a:solidFill>
              </a:rPr>
              <a:t>) : </a:t>
            </a:r>
            <a:r>
              <a:rPr lang="ar-LB" sz="3200" dirty="0">
                <a:solidFill>
                  <a:schemeClr val="tx1"/>
                </a:solidFill>
              </a:rPr>
              <a:t>إدارة سجلات المركبات وأساطيل النقل </a:t>
            </a:r>
          </a:p>
          <a:p>
            <a:pPr marL="571500" indent="-571500" algn="r">
              <a:buFont typeface="Arial" panose="020B0604020202020204" pitchFamily="34" charset="0"/>
              <a:buChar char="•"/>
            </a:pPr>
            <a:r>
              <a:rPr lang="ar-LB" sz="3200" b="1" dirty="0">
                <a:solidFill>
                  <a:srgbClr val="0070C0"/>
                </a:solidFill>
              </a:rPr>
              <a:t>نظم النقل الذكيّة (</a:t>
            </a:r>
            <a:r>
              <a:rPr lang="en-US" sz="3200" b="1" dirty="0">
                <a:solidFill>
                  <a:srgbClr val="0070C0"/>
                </a:solidFill>
              </a:rPr>
              <a:t>ITS</a:t>
            </a:r>
            <a:r>
              <a:rPr lang="ar-LB" sz="3200" b="1" dirty="0">
                <a:solidFill>
                  <a:srgbClr val="0070C0"/>
                </a:solidFill>
              </a:rPr>
              <a:t>) : </a:t>
            </a:r>
            <a:r>
              <a:rPr lang="ar-LB" sz="3200" dirty="0">
                <a:solidFill>
                  <a:schemeClr val="tx1"/>
                </a:solidFill>
              </a:rPr>
              <a:t>تحسين انسيابية وسلامة المرور </a:t>
            </a:r>
          </a:p>
          <a:p>
            <a:pPr marL="571500" indent="-571500" algn="r">
              <a:buFont typeface="Arial" panose="020B0604020202020204" pitchFamily="34" charset="0"/>
              <a:buChar char="•"/>
            </a:pPr>
            <a:r>
              <a:rPr lang="ar-LB" sz="3200" b="1" dirty="0">
                <a:solidFill>
                  <a:srgbClr val="0070C0"/>
                </a:solidFill>
              </a:rPr>
              <a:t>النظم الالكترونية لإدارة النقل البرّي العابر للحدود (</a:t>
            </a:r>
            <a:r>
              <a:rPr lang="en-US" sz="3200" b="1" dirty="0">
                <a:solidFill>
                  <a:srgbClr val="0070C0"/>
                </a:solidFill>
              </a:rPr>
              <a:t>e -TIR, e- CMR</a:t>
            </a:r>
            <a:r>
              <a:rPr lang="ar-LB" sz="3200" b="1" dirty="0">
                <a:solidFill>
                  <a:srgbClr val="0070C0"/>
                </a:solidFill>
              </a:rPr>
              <a:t>): </a:t>
            </a:r>
            <a:r>
              <a:rPr lang="ar-LB" sz="3200" dirty="0">
                <a:solidFill>
                  <a:schemeClr val="tx1"/>
                </a:solidFill>
              </a:rPr>
              <a:t>تخفيف أزمنة وكلفة عمليات النقل عبر الحدود وتخفيف الاحتكاك البشري </a:t>
            </a:r>
          </a:p>
          <a:p>
            <a:pPr marL="571500" indent="-571500" algn="r">
              <a:buFont typeface="Arial" panose="020B0604020202020204" pitchFamily="34" charset="0"/>
              <a:buChar char="•"/>
            </a:pPr>
            <a:r>
              <a:rPr lang="ar-LB" sz="3200" b="1" dirty="0">
                <a:solidFill>
                  <a:srgbClr val="0070C0"/>
                </a:solidFill>
              </a:rPr>
              <a:t>الخدمات الحكومية الالكترونية في مجال النقل (</a:t>
            </a:r>
            <a:r>
              <a:rPr lang="en-US" sz="3200" b="1" dirty="0">
                <a:solidFill>
                  <a:srgbClr val="0070C0"/>
                </a:solidFill>
              </a:rPr>
              <a:t>e-Government</a:t>
            </a:r>
            <a:r>
              <a:rPr lang="ar-LB" sz="3200" dirty="0">
                <a:solidFill>
                  <a:schemeClr val="tx1"/>
                </a:solidFill>
              </a:rPr>
              <a:t>):</a:t>
            </a:r>
            <a:r>
              <a:rPr lang="en-US" sz="3200" dirty="0">
                <a:solidFill>
                  <a:schemeClr val="tx1"/>
                </a:solidFill>
              </a:rPr>
              <a:t> </a:t>
            </a:r>
            <a:r>
              <a:rPr lang="ar-LB" sz="3200" dirty="0">
                <a:solidFill>
                  <a:schemeClr val="tx1"/>
                </a:solidFill>
              </a:rPr>
              <a:t> إنجاز معاملات المواطنين عن بعد، بسرعة وشفافية وكلفة منخفضة</a:t>
            </a:r>
          </a:p>
        </p:txBody>
      </p:sp>
    </p:spTree>
    <p:extLst>
      <p:ext uri="{BB962C8B-B14F-4D97-AF65-F5344CB8AC3E}">
        <p14:creationId xmlns:p14="http://schemas.microsoft.com/office/powerpoint/2010/main" val="10603502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762000" y="431619"/>
            <a:ext cx="11052767" cy="983324"/>
          </a:xfrm>
        </p:spPr>
        <p:txBody>
          <a:bodyPr/>
          <a:lstStyle/>
          <a:p>
            <a:pPr algn="r"/>
            <a:r>
              <a:rPr lang="ar-LB" b="1" dirty="0"/>
              <a:t>الثورة التكنولوجية الرابعة وتطبيقاتها المحتملة  في مجال النقل</a:t>
            </a:r>
            <a:endParaRPr lang="en-US" dirty="0"/>
          </a:p>
        </p:txBody>
      </p:sp>
      <p:sp>
        <p:nvSpPr>
          <p:cNvPr id="3" name="Rectangle 2">
            <a:extLst>
              <a:ext uri="{FF2B5EF4-FFF2-40B4-BE49-F238E27FC236}">
                <a16:creationId xmlns:a16="http://schemas.microsoft.com/office/drawing/2014/main" id="{6ECEF9A7-6CA1-41F6-B309-157F6B73FEC9}"/>
              </a:ext>
            </a:extLst>
          </p:cNvPr>
          <p:cNvSpPr/>
          <p:nvPr/>
        </p:nvSpPr>
        <p:spPr>
          <a:xfrm>
            <a:off x="0" y="1817583"/>
            <a:ext cx="12180527" cy="4892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4">
            <a:extLst>
              <a:ext uri="{FF2B5EF4-FFF2-40B4-BE49-F238E27FC236}">
                <a16:creationId xmlns:a16="http://schemas.microsoft.com/office/drawing/2014/main" id="{AEBE6A56-483B-4D41-90E4-6BECEA56DF9B}"/>
              </a:ext>
            </a:extLst>
          </p:cNvPr>
          <p:cNvSpPr txBox="1">
            <a:spLocks/>
          </p:cNvSpPr>
          <p:nvPr/>
        </p:nvSpPr>
        <p:spPr bwMode="auto">
          <a:xfrm>
            <a:off x="5895226" y="1570309"/>
            <a:ext cx="3210447" cy="47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sz="2400">
              <a:solidFill>
                <a:srgbClr val="000000"/>
              </a:solidFill>
              <a:ea typeface="MS PGothic" panose="020B0600070205080204" pitchFamily="34" charset="-128"/>
            </a:endParaRPr>
          </a:p>
        </p:txBody>
      </p:sp>
      <p:sp>
        <p:nvSpPr>
          <p:cNvPr id="30" name="Picture Placeholder 4">
            <a:extLst>
              <a:ext uri="{FF2B5EF4-FFF2-40B4-BE49-F238E27FC236}">
                <a16:creationId xmlns:a16="http://schemas.microsoft.com/office/drawing/2014/main" id="{A69B5DCF-E49B-43A7-9480-52AB892E4944}"/>
              </a:ext>
            </a:extLst>
          </p:cNvPr>
          <p:cNvSpPr txBox="1">
            <a:spLocks/>
          </p:cNvSpPr>
          <p:nvPr/>
        </p:nvSpPr>
        <p:spPr bwMode="auto">
          <a:xfrm>
            <a:off x="2224926" y="1570309"/>
            <a:ext cx="3210447" cy="47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sz="2400">
              <a:solidFill>
                <a:srgbClr val="000000"/>
              </a:solidFill>
              <a:ea typeface="MS PGothic" panose="020B0600070205080204" pitchFamily="34" charset="-128"/>
            </a:endParaRPr>
          </a:p>
        </p:txBody>
      </p:sp>
      <p:grpSp>
        <p:nvGrpSpPr>
          <p:cNvPr id="31" name="Group 27">
            <a:extLst>
              <a:ext uri="{FF2B5EF4-FFF2-40B4-BE49-F238E27FC236}">
                <a16:creationId xmlns:a16="http://schemas.microsoft.com/office/drawing/2014/main" id="{99BD675D-E4A4-4C90-B72F-5FF9BA876CB9}"/>
              </a:ext>
            </a:extLst>
          </p:cNvPr>
          <p:cNvGrpSpPr>
            <a:grpSpLocks/>
          </p:cNvGrpSpPr>
          <p:nvPr/>
        </p:nvGrpSpPr>
        <p:grpSpPr bwMode="auto">
          <a:xfrm>
            <a:off x="337421" y="1963236"/>
            <a:ext cx="11003280" cy="4547983"/>
            <a:chOff x="454403" y="1901179"/>
            <a:chExt cx="7748226" cy="3768411"/>
          </a:xfrm>
        </p:grpSpPr>
        <p:grpSp>
          <p:nvGrpSpPr>
            <p:cNvPr id="32" name="Group 4">
              <a:extLst>
                <a:ext uri="{FF2B5EF4-FFF2-40B4-BE49-F238E27FC236}">
                  <a16:creationId xmlns:a16="http://schemas.microsoft.com/office/drawing/2014/main" id="{8ADB3120-2DC8-4AF0-AB0A-3CFD5E5E5509}"/>
                </a:ext>
              </a:extLst>
            </p:cNvPr>
            <p:cNvGrpSpPr>
              <a:grpSpLocks/>
            </p:cNvGrpSpPr>
            <p:nvPr/>
          </p:nvGrpSpPr>
          <p:grpSpPr bwMode="auto">
            <a:xfrm>
              <a:off x="2420642" y="1948958"/>
              <a:ext cx="3441084" cy="3689792"/>
              <a:chOff x="3767168" y="1000616"/>
              <a:chExt cx="4588112" cy="4919722"/>
            </a:xfrm>
          </p:grpSpPr>
          <p:pic>
            <p:nvPicPr>
              <p:cNvPr id="43" name="Picture 5">
                <a:extLst>
                  <a:ext uri="{FF2B5EF4-FFF2-40B4-BE49-F238E27FC236}">
                    <a16:creationId xmlns:a16="http://schemas.microsoft.com/office/drawing/2014/main" id="{797F6181-EB11-4472-9A5F-FBD8980F72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1894" y="4006413"/>
                <a:ext cx="1077887" cy="103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6">
                <a:extLst>
                  <a:ext uri="{FF2B5EF4-FFF2-40B4-BE49-F238E27FC236}">
                    <a16:creationId xmlns:a16="http://schemas.microsoft.com/office/drawing/2014/main" id="{873C47DE-4D94-4F55-A696-EA02DB39B258}"/>
                  </a:ext>
                </a:extLst>
              </p:cNvPr>
              <p:cNvPicPr>
                <a:picLocks noChangeAspect="1"/>
              </p:cNvPicPr>
              <p:nvPr/>
            </p:nvPicPr>
            <p:blipFill>
              <a:blip r:embed="rId3">
                <a:extLst>
                  <a:ext uri="{28A0092B-C50C-407E-A947-70E740481C1C}">
                    <a14:useLocalDpi xmlns:a14="http://schemas.microsoft.com/office/drawing/2010/main" val="0"/>
                  </a:ext>
                </a:extLst>
              </a:blip>
              <a:srcRect l="5673" t="38129" r="72440" b="38264"/>
              <a:stretch>
                <a:fillRect/>
              </a:stretch>
            </p:blipFill>
            <p:spPr bwMode="auto">
              <a:xfrm>
                <a:off x="7292058" y="2909907"/>
                <a:ext cx="1063222" cy="103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a:extLst>
                  <a:ext uri="{FF2B5EF4-FFF2-40B4-BE49-F238E27FC236}">
                    <a16:creationId xmlns:a16="http://schemas.microsoft.com/office/drawing/2014/main" id="{F45D9C5B-3B54-41F5-8C24-CA2811F7621D}"/>
                  </a:ext>
                </a:extLst>
              </p:cNvPr>
              <p:cNvPicPr>
                <a:picLocks noChangeAspect="1"/>
              </p:cNvPicPr>
              <p:nvPr/>
            </p:nvPicPr>
            <p:blipFill rotWithShape="1">
              <a:blip r:embed="rId4" cstate="print"/>
              <a:srcRect l="9031" t="8576" r="19634" b="10168"/>
              <a:stretch/>
            </p:blipFill>
            <p:spPr>
              <a:xfrm>
                <a:off x="6133569" y="1000616"/>
                <a:ext cx="1083735" cy="1097280"/>
              </a:xfrm>
              <a:prstGeom prst="ellipse">
                <a:avLst/>
              </a:prstGeom>
            </p:spPr>
          </p:pic>
          <p:pic>
            <p:nvPicPr>
              <p:cNvPr id="46" name="Picture 45">
                <a:extLst>
                  <a:ext uri="{FF2B5EF4-FFF2-40B4-BE49-F238E27FC236}">
                    <a16:creationId xmlns:a16="http://schemas.microsoft.com/office/drawing/2014/main" id="{1A8345A6-BF8D-45B3-97BD-20676099421F}"/>
                  </a:ext>
                </a:extLst>
              </p:cNvPr>
              <p:cNvPicPr>
                <a:picLocks noChangeAspect="1"/>
              </p:cNvPicPr>
              <p:nvPr/>
            </p:nvPicPr>
            <p:blipFill rotWithShape="1">
              <a:blip r:embed="rId5"/>
              <a:srcRect l="7036" t="4527" r="13313" b="13994"/>
              <a:stretch/>
            </p:blipFill>
            <p:spPr>
              <a:xfrm>
                <a:off x="7132561" y="1802927"/>
                <a:ext cx="1097280" cy="1097280"/>
              </a:xfrm>
              <a:prstGeom prst="ellipse">
                <a:avLst/>
              </a:prstGeom>
            </p:spPr>
          </p:pic>
          <p:pic>
            <p:nvPicPr>
              <p:cNvPr id="47" name="Picture 46">
                <a:extLst>
                  <a:ext uri="{FF2B5EF4-FFF2-40B4-BE49-F238E27FC236}">
                    <a16:creationId xmlns:a16="http://schemas.microsoft.com/office/drawing/2014/main" id="{E2DC0A02-D03B-44AD-903B-CF1D39265D62}"/>
                  </a:ext>
                </a:extLst>
              </p:cNvPr>
              <p:cNvPicPr>
                <a:picLocks noChangeAspect="1"/>
              </p:cNvPicPr>
              <p:nvPr/>
            </p:nvPicPr>
            <p:blipFill rotWithShape="1">
              <a:blip r:embed="rId6"/>
              <a:srcRect l="1848" t="4425" r="4748" b="8476"/>
              <a:stretch/>
            </p:blipFill>
            <p:spPr>
              <a:xfrm>
                <a:off x="6143598" y="4823058"/>
                <a:ext cx="1097280" cy="1097280"/>
              </a:xfrm>
              <a:prstGeom prst="ellipse">
                <a:avLst/>
              </a:prstGeom>
            </p:spPr>
          </p:pic>
          <p:pic>
            <p:nvPicPr>
              <p:cNvPr id="48" name="Picture 47">
                <a:extLst>
                  <a:ext uri="{FF2B5EF4-FFF2-40B4-BE49-F238E27FC236}">
                    <a16:creationId xmlns:a16="http://schemas.microsoft.com/office/drawing/2014/main" id="{94D7255E-8DF7-4352-B45B-E2F329E828AC}"/>
                  </a:ext>
                </a:extLst>
              </p:cNvPr>
              <p:cNvPicPr>
                <a:picLocks noChangeAspect="1"/>
              </p:cNvPicPr>
              <p:nvPr/>
            </p:nvPicPr>
            <p:blipFill rotWithShape="1">
              <a:blip r:embed="rId7"/>
              <a:srcRect l="51620" t="1581" r="26412" b="76606"/>
              <a:stretch/>
            </p:blipFill>
            <p:spPr>
              <a:xfrm>
                <a:off x="3767168" y="2910533"/>
                <a:ext cx="1031171" cy="1037560"/>
              </a:xfrm>
              <a:prstGeom prst="ellipse">
                <a:avLst/>
              </a:prstGeom>
            </p:spPr>
          </p:pic>
          <p:pic>
            <p:nvPicPr>
              <p:cNvPr id="49" name="Picture 48">
                <a:extLst>
                  <a:ext uri="{FF2B5EF4-FFF2-40B4-BE49-F238E27FC236}">
                    <a16:creationId xmlns:a16="http://schemas.microsoft.com/office/drawing/2014/main" id="{82D69263-C196-4949-B48E-22218C0B8BE9}"/>
                  </a:ext>
                </a:extLst>
              </p:cNvPr>
              <p:cNvPicPr>
                <a:picLocks noChangeAspect="1"/>
              </p:cNvPicPr>
              <p:nvPr/>
            </p:nvPicPr>
            <p:blipFill rotWithShape="1">
              <a:blip r:embed="rId8" cstate="print"/>
              <a:srcRect l="224" r="-224"/>
              <a:stretch/>
            </p:blipFill>
            <p:spPr>
              <a:xfrm>
                <a:off x="4211656" y="4072360"/>
                <a:ext cx="1024062" cy="1037561"/>
              </a:xfrm>
              <a:prstGeom prst="ellipse">
                <a:avLst/>
              </a:prstGeom>
            </p:spPr>
          </p:pic>
          <p:pic>
            <p:nvPicPr>
              <p:cNvPr id="50" name="Picture 49">
                <a:extLst>
                  <a:ext uri="{FF2B5EF4-FFF2-40B4-BE49-F238E27FC236}">
                    <a16:creationId xmlns:a16="http://schemas.microsoft.com/office/drawing/2014/main" id="{BD471016-18D9-404C-B888-F99D658D2BD9}"/>
                  </a:ext>
                </a:extLst>
              </p:cNvPr>
              <p:cNvPicPr>
                <a:picLocks noChangeAspect="1"/>
              </p:cNvPicPr>
              <p:nvPr/>
            </p:nvPicPr>
            <p:blipFill rotWithShape="1">
              <a:blip r:embed="rId9"/>
              <a:srcRect l="70079" t="16357" r="7121" b="53244"/>
              <a:stretch/>
            </p:blipFill>
            <p:spPr>
              <a:xfrm>
                <a:off x="5000028" y="4819907"/>
                <a:ext cx="1024060" cy="1037561"/>
              </a:xfrm>
              <a:prstGeom prst="ellipse">
                <a:avLst/>
              </a:prstGeom>
            </p:spPr>
          </p:pic>
          <p:pic>
            <p:nvPicPr>
              <p:cNvPr id="51" name="Picture 50">
                <a:extLst>
                  <a:ext uri="{FF2B5EF4-FFF2-40B4-BE49-F238E27FC236}">
                    <a16:creationId xmlns:a16="http://schemas.microsoft.com/office/drawing/2014/main" id="{C176DEB0-A988-4A2E-93C0-768B9C901A42}"/>
                  </a:ext>
                </a:extLst>
              </p:cNvPr>
              <p:cNvPicPr>
                <a:picLocks noChangeAspect="1"/>
              </p:cNvPicPr>
              <p:nvPr/>
            </p:nvPicPr>
            <p:blipFill rotWithShape="1">
              <a:blip r:embed="rId7"/>
              <a:srcRect l="51743" t="51684" r="26324" b="26387"/>
              <a:stretch/>
            </p:blipFill>
            <p:spPr>
              <a:xfrm>
                <a:off x="3975967" y="1839254"/>
                <a:ext cx="1024060" cy="1037559"/>
              </a:xfrm>
              <a:prstGeom prst="ellipse">
                <a:avLst/>
              </a:prstGeom>
            </p:spPr>
          </p:pic>
          <p:grpSp>
            <p:nvGrpSpPr>
              <p:cNvPr id="52" name="Group 14">
                <a:extLst>
                  <a:ext uri="{FF2B5EF4-FFF2-40B4-BE49-F238E27FC236}">
                    <a16:creationId xmlns:a16="http://schemas.microsoft.com/office/drawing/2014/main" id="{844B8494-FC20-4284-A36A-67C11F32D26D}"/>
                  </a:ext>
                </a:extLst>
              </p:cNvPr>
              <p:cNvGrpSpPr>
                <a:grpSpLocks/>
              </p:cNvGrpSpPr>
              <p:nvPr/>
            </p:nvGrpSpPr>
            <p:grpSpPr bwMode="auto">
              <a:xfrm>
                <a:off x="4971486" y="1042692"/>
                <a:ext cx="1098274" cy="1096892"/>
                <a:chOff x="5350588" y="530994"/>
                <a:chExt cx="1098274" cy="1096892"/>
              </a:xfrm>
            </p:grpSpPr>
            <p:sp>
              <p:nvSpPr>
                <p:cNvPr id="53" name="Oval 52">
                  <a:extLst>
                    <a:ext uri="{FF2B5EF4-FFF2-40B4-BE49-F238E27FC236}">
                      <a16:creationId xmlns:a16="http://schemas.microsoft.com/office/drawing/2014/main" id="{D75CCAC7-5241-4E80-8C82-B5BC09055901}"/>
                    </a:ext>
                  </a:extLst>
                </p:cNvPr>
                <p:cNvSpPr/>
                <p:nvPr/>
              </p:nvSpPr>
              <p:spPr>
                <a:xfrm>
                  <a:off x="5350588" y="531082"/>
                  <a:ext cx="1098274" cy="1096804"/>
                </a:xfrm>
                <a:prstGeom prst="ellipse">
                  <a:avLst/>
                </a:prstGeom>
                <a:solidFill>
                  <a:srgbClr val="333333"/>
                </a:solidFill>
                <a:ln w="25400" cap="flat" cmpd="sng" algn="ctr">
                  <a:solidFill>
                    <a:srgbClr val="33333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54" name="Picture 53">
                  <a:extLst>
                    <a:ext uri="{FF2B5EF4-FFF2-40B4-BE49-F238E27FC236}">
                      <a16:creationId xmlns:a16="http://schemas.microsoft.com/office/drawing/2014/main" id="{C85F2369-84D6-4F08-9BB0-73CFB11DE8AA}"/>
                    </a:ext>
                  </a:extLst>
                </p:cNvPr>
                <p:cNvPicPr>
                  <a:picLocks noChangeAspect="1"/>
                </p:cNvPicPr>
                <p:nvPr/>
              </p:nvPicPr>
              <p:blipFill rotWithShape="1">
                <a:blip r:embed="rId10"/>
                <a:srcRect l="4583" t="4874" r="5010" b="2259"/>
                <a:stretch/>
              </p:blipFill>
              <p:spPr>
                <a:xfrm>
                  <a:off x="5386703" y="530994"/>
                  <a:ext cx="1062159" cy="1062161"/>
                </a:xfrm>
                <a:prstGeom prst="ellipse">
                  <a:avLst/>
                </a:prstGeom>
              </p:spPr>
            </p:pic>
          </p:grpSp>
        </p:grpSp>
        <p:sp>
          <p:nvSpPr>
            <p:cNvPr id="33" name="Rectangle 32">
              <a:extLst>
                <a:ext uri="{FF2B5EF4-FFF2-40B4-BE49-F238E27FC236}">
                  <a16:creationId xmlns:a16="http://schemas.microsoft.com/office/drawing/2014/main" id="{419DE1E2-1C53-4221-9DE3-58CE013DD16B}"/>
                </a:ext>
              </a:extLst>
            </p:cNvPr>
            <p:cNvSpPr/>
            <p:nvPr/>
          </p:nvSpPr>
          <p:spPr>
            <a:xfrm>
              <a:off x="657552" y="4218124"/>
              <a:ext cx="2058470" cy="686032"/>
            </a:xfrm>
            <a:prstGeom prst="rect">
              <a:avLst/>
            </a:prstGeom>
            <a:noFill/>
            <a:ln w="25400" cap="flat" cmpd="sng" algn="ctr">
              <a:noFill/>
              <a:prstDash val="solid"/>
            </a:ln>
            <a:effectLst/>
          </p:spPr>
          <p:txBody>
            <a:bodyPr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LB" sz="1800" b="1"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الذكاء الإصطناعي</a:t>
              </a:r>
              <a:endParaRPr kumimoji="0" lang="en-US" sz="1800" b="1"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418FDE"/>
                  </a:solidFill>
                  <a:effectLst/>
                  <a:uLnTx/>
                  <a:uFillTx/>
                  <a:latin typeface="Calibri"/>
                  <a:ea typeface="+mn-ea"/>
                  <a:cs typeface="+mn-cs"/>
                </a:rPr>
                <a:t>Artificial Intelligence</a:t>
              </a:r>
            </a:p>
          </p:txBody>
        </p:sp>
        <p:sp>
          <p:nvSpPr>
            <p:cNvPr id="34" name="Rectangle 33">
              <a:extLst>
                <a:ext uri="{FF2B5EF4-FFF2-40B4-BE49-F238E27FC236}">
                  <a16:creationId xmlns:a16="http://schemas.microsoft.com/office/drawing/2014/main" id="{71975B43-B977-4BB5-AA42-E193AC13AC01}"/>
                </a:ext>
              </a:extLst>
            </p:cNvPr>
            <p:cNvSpPr/>
            <p:nvPr/>
          </p:nvSpPr>
          <p:spPr>
            <a:xfrm>
              <a:off x="1243193" y="1901179"/>
              <a:ext cx="2058469" cy="686032"/>
            </a:xfrm>
            <a:prstGeom prst="rect">
              <a:avLst/>
            </a:prstGeom>
            <a:noFill/>
            <a:ln w="25400" cap="flat" cmpd="sng" algn="ctr">
              <a:noFill/>
              <a:prstDash val="solid"/>
            </a:ln>
            <a:effectLst/>
          </p:spPr>
          <p:txBody>
            <a:bodyPr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LB" sz="1800" b="1"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إنترنت الأشياء</a:t>
              </a:r>
              <a:endParaRPr kumimoji="0" lang="en-US" sz="1800" b="1"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418FDE"/>
                  </a:solidFill>
                  <a:effectLst/>
                  <a:uLnTx/>
                  <a:uFillTx/>
                  <a:latin typeface="Calibri"/>
                  <a:ea typeface="+mn-ea"/>
                  <a:cs typeface="+mn-cs"/>
                </a:rPr>
                <a:t>Internet of Things</a:t>
              </a:r>
            </a:p>
          </p:txBody>
        </p:sp>
        <p:sp>
          <p:nvSpPr>
            <p:cNvPr id="35" name="Rectangle 34">
              <a:extLst>
                <a:ext uri="{FF2B5EF4-FFF2-40B4-BE49-F238E27FC236}">
                  <a16:creationId xmlns:a16="http://schemas.microsoft.com/office/drawing/2014/main" id="{AAD84694-06CA-4968-9007-54256AFAF1B3}"/>
                </a:ext>
              </a:extLst>
            </p:cNvPr>
            <p:cNvSpPr/>
            <p:nvPr/>
          </p:nvSpPr>
          <p:spPr>
            <a:xfrm>
              <a:off x="1266999" y="4983558"/>
              <a:ext cx="2056883" cy="686032"/>
            </a:xfrm>
            <a:prstGeom prst="rect">
              <a:avLst/>
            </a:prstGeom>
            <a:noFill/>
            <a:ln w="25400" cap="flat" cmpd="sng" algn="ctr">
              <a:noFill/>
              <a:prstDash val="solid"/>
            </a:ln>
            <a:effectLst/>
          </p:spPr>
          <p:txBody>
            <a:bodyPr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LB" sz="1800" b="1"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السلسلة المغلقة</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err="1">
                  <a:ln>
                    <a:noFill/>
                  </a:ln>
                  <a:solidFill>
                    <a:srgbClr val="418FDE"/>
                  </a:solidFill>
                  <a:effectLst/>
                  <a:uLnTx/>
                  <a:uFillTx/>
                  <a:latin typeface="Calibri"/>
                  <a:ea typeface="+mn-ea"/>
                  <a:cs typeface="+mn-cs"/>
                </a:rPr>
                <a:t>Blockchain</a:t>
              </a:r>
              <a:endParaRPr kumimoji="0" lang="en-US" sz="1600" b="0" i="1" u="none" strike="noStrike" kern="0" cap="none" spc="0" normalizeH="0" baseline="0" noProof="0" dirty="0">
                <a:ln>
                  <a:noFill/>
                </a:ln>
                <a:solidFill>
                  <a:srgbClr val="418FDE"/>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AB5B7528-352A-4520-BB9B-83C402786248}"/>
                </a:ext>
              </a:extLst>
            </p:cNvPr>
            <p:cNvSpPr/>
            <p:nvPr/>
          </p:nvSpPr>
          <p:spPr>
            <a:xfrm>
              <a:off x="454403" y="2577683"/>
              <a:ext cx="2058470" cy="686032"/>
            </a:xfrm>
            <a:prstGeom prst="rect">
              <a:avLst/>
            </a:prstGeom>
            <a:noFill/>
            <a:ln w="25400" cap="flat" cmpd="sng" algn="ctr">
              <a:noFill/>
              <a:prstDash val="solid"/>
            </a:ln>
            <a:effectLst/>
          </p:spPr>
          <p:txBody>
            <a:bodyPr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LB" sz="1800" b="1"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البيانات الضّخمة</a:t>
              </a:r>
              <a:endParaRPr kumimoji="0" lang="en-US" sz="1800" b="1"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418FDE"/>
                  </a:solidFill>
                  <a:effectLst/>
                  <a:uLnTx/>
                  <a:uFillTx/>
                  <a:latin typeface="Calibri"/>
                  <a:ea typeface="+mn-ea"/>
                  <a:cs typeface="+mn-cs"/>
                </a:rPr>
                <a:t>Big Data</a:t>
              </a:r>
            </a:p>
          </p:txBody>
        </p:sp>
        <p:sp>
          <p:nvSpPr>
            <p:cNvPr id="37" name="Rectangle 36">
              <a:extLst>
                <a:ext uri="{FF2B5EF4-FFF2-40B4-BE49-F238E27FC236}">
                  <a16:creationId xmlns:a16="http://schemas.microsoft.com/office/drawing/2014/main" id="{445FE435-9037-4249-8B6E-0FC9869F314D}"/>
                </a:ext>
              </a:extLst>
            </p:cNvPr>
            <p:cNvSpPr/>
            <p:nvPr/>
          </p:nvSpPr>
          <p:spPr>
            <a:xfrm>
              <a:off x="5010970" y="1918647"/>
              <a:ext cx="2444135" cy="686032"/>
            </a:xfrm>
            <a:prstGeom prst="rect">
              <a:avLst/>
            </a:prstGeom>
            <a:noFill/>
            <a:ln w="25400" cap="flat" cmpd="sng" algn="ctr">
              <a:no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ar-LB" sz="1800" b="1"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الأتمتة</a:t>
              </a:r>
              <a:endParaRPr kumimoji="0" lang="en-US" sz="1800" b="1"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418FDE"/>
                  </a:solidFill>
                  <a:effectLst/>
                  <a:uLnTx/>
                  <a:uFillTx/>
                  <a:latin typeface="Calibri"/>
                  <a:ea typeface="+mn-ea"/>
                  <a:cs typeface="+mn-cs"/>
                </a:rPr>
                <a:t>Automation and Robotics</a:t>
              </a:r>
            </a:p>
          </p:txBody>
        </p:sp>
        <p:sp>
          <p:nvSpPr>
            <p:cNvPr id="38" name="Rectangle 37">
              <a:extLst>
                <a:ext uri="{FF2B5EF4-FFF2-40B4-BE49-F238E27FC236}">
                  <a16:creationId xmlns:a16="http://schemas.microsoft.com/office/drawing/2014/main" id="{62E5B896-3052-4500-AA0A-E41AF3576CEB}"/>
                </a:ext>
              </a:extLst>
            </p:cNvPr>
            <p:cNvSpPr/>
            <p:nvPr/>
          </p:nvSpPr>
          <p:spPr>
            <a:xfrm>
              <a:off x="5758494" y="2614207"/>
              <a:ext cx="2444135" cy="686032"/>
            </a:xfrm>
            <a:prstGeom prst="rect">
              <a:avLst/>
            </a:prstGeom>
            <a:noFill/>
            <a:ln w="25400" cap="flat" cmpd="sng" algn="ctr">
              <a:no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ar-LB" sz="1800" b="1"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الإتّصالات</a:t>
              </a:r>
              <a:endParaRPr kumimoji="0" lang="en-US" sz="1800" b="1"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418FDE"/>
                  </a:solidFill>
                  <a:effectLst/>
                  <a:uLnTx/>
                  <a:uFillTx/>
                  <a:latin typeface="Calibri"/>
                  <a:ea typeface="+mn-ea"/>
                  <a:cs typeface="+mn-cs"/>
                </a:rPr>
                <a:t>Telecommunications</a:t>
              </a:r>
            </a:p>
          </p:txBody>
        </p:sp>
        <p:sp>
          <p:nvSpPr>
            <p:cNvPr id="39" name="Rectangle 38">
              <a:extLst>
                <a:ext uri="{FF2B5EF4-FFF2-40B4-BE49-F238E27FC236}">
                  <a16:creationId xmlns:a16="http://schemas.microsoft.com/office/drawing/2014/main" id="{10FD762D-88B1-4EA5-BE35-FD4954275794}"/>
                </a:ext>
              </a:extLst>
            </p:cNvPr>
            <p:cNvSpPr/>
            <p:nvPr/>
          </p:nvSpPr>
          <p:spPr>
            <a:xfrm>
              <a:off x="5861656" y="3424106"/>
              <a:ext cx="2187025" cy="686032"/>
            </a:xfrm>
            <a:prstGeom prst="rect">
              <a:avLst/>
            </a:prstGeom>
            <a:noFill/>
            <a:ln w="25400" cap="flat" cmpd="sng" algn="ctr">
              <a:no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ar-LB" sz="1800" b="1"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تطبيقات الهواتف المحمولة</a:t>
              </a:r>
              <a:endParaRPr kumimoji="0" lang="en-US" sz="1800" b="1"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418FDE"/>
                  </a:solidFill>
                  <a:effectLst/>
                  <a:uLnTx/>
                  <a:uFillTx/>
                  <a:latin typeface="Calibri"/>
                  <a:ea typeface="+mn-ea"/>
                  <a:cs typeface="+mn-cs"/>
                </a:rPr>
                <a:t>Mobile Applications</a:t>
              </a:r>
            </a:p>
          </p:txBody>
        </p:sp>
        <p:sp>
          <p:nvSpPr>
            <p:cNvPr id="40" name="Rectangle 39">
              <a:extLst>
                <a:ext uri="{FF2B5EF4-FFF2-40B4-BE49-F238E27FC236}">
                  <a16:creationId xmlns:a16="http://schemas.microsoft.com/office/drawing/2014/main" id="{1804EDF1-2486-438C-90E5-AD21DF33DADB}"/>
                </a:ext>
              </a:extLst>
            </p:cNvPr>
            <p:cNvSpPr/>
            <p:nvPr/>
          </p:nvSpPr>
          <p:spPr>
            <a:xfrm>
              <a:off x="5758494" y="4253061"/>
              <a:ext cx="2444135" cy="686032"/>
            </a:xfrm>
            <a:prstGeom prst="rect">
              <a:avLst/>
            </a:prstGeom>
            <a:noFill/>
            <a:ln w="25400" cap="flat" cmpd="sng" algn="ctr">
              <a:no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ar-LB" sz="1800" b="1"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الطّاقة الشّمسيّة</a:t>
              </a:r>
              <a:endParaRPr kumimoji="0" lang="en-US" sz="1800" b="1"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418FDE"/>
                  </a:solidFill>
                  <a:effectLst/>
                  <a:uLnTx/>
                  <a:uFillTx/>
                  <a:latin typeface="Calibri"/>
                  <a:ea typeface="+mn-ea"/>
                  <a:cs typeface="+mn-cs"/>
                </a:rPr>
                <a:t>Solar Energy</a:t>
              </a:r>
            </a:p>
          </p:txBody>
        </p:sp>
        <p:sp>
          <p:nvSpPr>
            <p:cNvPr id="41" name="Rectangle 40">
              <a:extLst>
                <a:ext uri="{FF2B5EF4-FFF2-40B4-BE49-F238E27FC236}">
                  <a16:creationId xmlns:a16="http://schemas.microsoft.com/office/drawing/2014/main" id="{06041549-D30F-4504-98FB-0540ADEE8943}"/>
                </a:ext>
              </a:extLst>
            </p:cNvPr>
            <p:cNvSpPr/>
            <p:nvPr/>
          </p:nvSpPr>
          <p:spPr>
            <a:xfrm>
              <a:off x="5010970" y="4978794"/>
              <a:ext cx="2444135" cy="686032"/>
            </a:xfrm>
            <a:prstGeom prst="rect">
              <a:avLst/>
            </a:prstGeom>
            <a:noFill/>
            <a:ln w="25400" cap="flat" cmpd="sng" algn="ctr">
              <a:no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ar-LB" sz="1800" b="1"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الطّباعة ثلاثيّة الأبعاد</a:t>
              </a:r>
              <a:endParaRPr kumimoji="0" lang="en-US" sz="1800" b="1"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418FDE"/>
                  </a:solidFill>
                  <a:effectLst/>
                  <a:uLnTx/>
                  <a:uFillTx/>
                  <a:latin typeface="Calibri"/>
                  <a:ea typeface="+mn-ea"/>
                  <a:cs typeface="+mn-cs"/>
                </a:rPr>
                <a:t>3D Printing</a:t>
              </a:r>
            </a:p>
          </p:txBody>
        </p:sp>
        <p:sp>
          <p:nvSpPr>
            <p:cNvPr id="42" name="Rectangle 41">
              <a:extLst>
                <a:ext uri="{FF2B5EF4-FFF2-40B4-BE49-F238E27FC236}">
                  <a16:creationId xmlns:a16="http://schemas.microsoft.com/office/drawing/2014/main" id="{061E1175-07DC-4C6A-92C1-79DBFB85DB9B}"/>
                </a:ext>
              </a:extLst>
            </p:cNvPr>
            <p:cNvSpPr/>
            <p:nvPr/>
          </p:nvSpPr>
          <p:spPr>
            <a:xfrm>
              <a:off x="782933" y="3424106"/>
              <a:ext cx="1637888" cy="686032"/>
            </a:xfrm>
            <a:prstGeom prst="rect">
              <a:avLst/>
            </a:prstGeom>
            <a:noFill/>
            <a:ln w="25400" cap="flat" cmpd="sng" algn="ctr">
              <a:noFill/>
              <a:prstDash val="solid"/>
            </a:ln>
            <a:effectLst/>
          </p:spPr>
          <p:txBody>
            <a:bodyPr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LB" sz="1800" b="1"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الحوسبة السحابيّة</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418FDE"/>
                  </a:solidFill>
                  <a:effectLst/>
                  <a:uLnTx/>
                  <a:uFillTx/>
                  <a:latin typeface="Calibri"/>
                  <a:ea typeface="+mn-ea"/>
                  <a:cs typeface="+mn-cs"/>
                </a:rPr>
                <a:t>Cloud Computing</a:t>
              </a:r>
            </a:p>
          </p:txBody>
        </p:sp>
      </p:grpSp>
    </p:spTree>
    <p:extLst>
      <p:ext uri="{BB962C8B-B14F-4D97-AF65-F5344CB8AC3E}">
        <p14:creationId xmlns:p14="http://schemas.microsoft.com/office/powerpoint/2010/main" val="21880027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0" y="246564"/>
            <a:ext cx="12043367" cy="1225457"/>
          </a:xfrm>
        </p:spPr>
        <p:txBody>
          <a:bodyPr/>
          <a:lstStyle/>
          <a:p>
            <a:pPr algn="r"/>
            <a:r>
              <a:rPr lang="ar-LB" b="1" dirty="0"/>
              <a:t>مشروع الإسكوا لعام 2020:</a:t>
            </a:r>
          </a:p>
          <a:p>
            <a:pPr algn="r"/>
            <a:r>
              <a:rPr lang="ar-LB" sz="3200" b="1" dirty="0"/>
              <a:t> </a:t>
            </a:r>
            <a:r>
              <a:rPr lang="ar-LB" sz="3200" b="1" dirty="0">
                <a:solidFill>
                  <a:srgbClr val="FFFF00"/>
                </a:solidFill>
              </a:rPr>
              <a:t>دور التكنولوجيا والابتكار في تطوير قطاع النقل البري في المنطقة العربية</a:t>
            </a:r>
            <a:endParaRPr lang="en-US" sz="3200" dirty="0">
              <a:solidFill>
                <a:srgbClr val="FFFF00"/>
              </a:solidFill>
            </a:endParaRPr>
          </a:p>
        </p:txBody>
      </p:sp>
      <p:sp>
        <p:nvSpPr>
          <p:cNvPr id="13" name="Subtitle 1">
            <a:extLst>
              <a:ext uri="{FF2B5EF4-FFF2-40B4-BE49-F238E27FC236}">
                <a16:creationId xmlns:a16="http://schemas.microsoft.com/office/drawing/2014/main" id="{E5FBEADB-CC8D-4479-950A-18E16F7B096B}"/>
              </a:ext>
            </a:extLst>
          </p:cNvPr>
          <p:cNvSpPr txBox="1">
            <a:spLocks/>
          </p:cNvSpPr>
          <p:nvPr/>
        </p:nvSpPr>
        <p:spPr>
          <a:xfrm>
            <a:off x="137548" y="2037220"/>
            <a:ext cx="11916904" cy="4339357"/>
          </a:xfrm>
          <a:prstGeom prst="rect">
            <a:avLst/>
          </a:prstGeom>
        </p:spPr>
        <p:txBody>
          <a:bodyPr>
            <a:noAutofit/>
          </a:bodyPr>
          <a:lstStyle>
            <a:lvl1pPr marL="0" indent="0" algn="ctr" defTabSz="914400" rtl="1" eaLnBrk="1" latinLnBrk="0" hangingPunct="1">
              <a:lnSpc>
                <a:spcPct val="110000"/>
              </a:lnSpc>
              <a:spcBef>
                <a:spcPts val="0"/>
              </a:spcBef>
              <a:spcAft>
                <a:spcPts val="0"/>
              </a:spcAft>
              <a:buClr>
                <a:schemeClr val="tx1">
                  <a:lumMod val="85000"/>
                  <a:lumOff val="15000"/>
                </a:schemeClr>
              </a:buClr>
              <a:buFont typeface="Garamond" pitchFamily="18" charset="0"/>
              <a:buNone/>
              <a:defRPr sz="36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marL="571500" indent="-571500" algn="r">
              <a:buFont typeface="Arial" panose="020B0604020202020204" pitchFamily="34" charset="0"/>
              <a:buChar char="•"/>
            </a:pPr>
            <a:endParaRPr lang="ar-LB" sz="3200" dirty="0">
              <a:solidFill>
                <a:schemeClr val="tx1"/>
              </a:solidFill>
            </a:endParaRPr>
          </a:p>
        </p:txBody>
      </p:sp>
      <p:sp>
        <p:nvSpPr>
          <p:cNvPr id="4" name="Subtitle 1">
            <a:extLst>
              <a:ext uri="{FF2B5EF4-FFF2-40B4-BE49-F238E27FC236}">
                <a16:creationId xmlns:a16="http://schemas.microsoft.com/office/drawing/2014/main" id="{3632DC35-4475-4733-ABF3-31703FF33E09}"/>
              </a:ext>
            </a:extLst>
          </p:cNvPr>
          <p:cNvSpPr txBox="1">
            <a:spLocks/>
          </p:cNvSpPr>
          <p:nvPr/>
        </p:nvSpPr>
        <p:spPr>
          <a:xfrm>
            <a:off x="-228212" y="2272079"/>
            <a:ext cx="11916904" cy="4339357"/>
          </a:xfrm>
          <a:prstGeom prst="rect">
            <a:avLst/>
          </a:prstGeom>
        </p:spPr>
        <p:txBody>
          <a:bodyPr>
            <a:noAutofit/>
          </a:bodyPr>
          <a:lstStyle>
            <a:lvl1pPr marL="0" indent="0" algn="ctr" defTabSz="914400" rtl="1" eaLnBrk="1" latinLnBrk="0" hangingPunct="1">
              <a:lnSpc>
                <a:spcPct val="110000"/>
              </a:lnSpc>
              <a:spcBef>
                <a:spcPts val="0"/>
              </a:spcBef>
              <a:spcAft>
                <a:spcPts val="0"/>
              </a:spcAft>
              <a:buClr>
                <a:schemeClr val="tx1">
                  <a:lumMod val="85000"/>
                  <a:lumOff val="15000"/>
                </a:schemeClr>
              </a:buClr>
              <a:buFont typeface="Garamond" pitchFamily="18" charset="0"/>
              <a:buNone/>
              <a:defRPr sz="36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r"/>
            <a:r>
              <a:rPr lang="ar-LB" sz="3200" b="1" dirty="0">
                <a:solidFill>
                  <a:schemeClr val="tx1"/>
                </a:solidFill>
              </a:rPr>
              <a:t>الأهداف:</a:t>
            </a:r>
          </a:p>
          <a:p>
            <a:pPr marL="457200" indent="-457200" algn="r">
              <a:buFont typeface="Arial" panose="020B0604020202020204" pitchFamily="34" charset="0"/>
              <a:buChar char="•"/>
            </a:pPr>
            <a:r>
              <a:rPr lang="ar-LB" sz="3200" dirty="0">
                <a:solidFill>
                  <a:schemeClr val="tx1"/>
                </a:solidFill>
              </a:rPr>
              <a:t>تحسين المعرفة حول دور التكنولوجيا والابتكار في تحسين إدارة وخدمات النقل البرّي في البلدان العربية</a:t>
            </a:r>
          </a:p>
          <a:p>
            <a:pPr marL="457200" indent="-457200" algn="r">
              <a:buFont typeface="Arial" panose="020B0604020202020204" pitchFamily="34" charset="0"/>
              <a:buChar char="•"/>
            </a:pPr>
            <a:r>
              <a:rPr lang="ar-LB" sz="3200" dirty="0">
                <a:solidFill>
                  <a:schemeClr val="tx1"/>
                </a:solidFill>
              </a:rPr>
              <a:t>صياغة توصيات حول:</a:t>
            </a:r>
          </a:p>
          <a:p>
            <a:pPr marL="628650" lvl="1" indent="-171450" algn="r" rtl="1">
              <a:buFont typeface="Arial" panose="020B0604020202020204" pitchFamily="34" charset="0"/>
              <a:buChar char="•"/>
            </a:pPr>
            <a:r>
              <a:rPr lang="ar-LB" sz="2800" dirty="0">
                <a:solidFill>
                  <a:schemeClr val="tx1"/>
                </a:solidFill>
                <a:latin typeface="Arial" panose="020B0604020202020204" pitchFamily="34" charset="0"/>
                <a:cs typeface="Arial" panose="020B0604020202020204" pitchFamily="34" charset="0"/>
              </a:rPr>
              <a:t>تحسين استخدام التطبيقات التكنولوجية في مجال النقل البرّي</a:t>
            </a:r>
          </a:p>
          <a:p>
            <a:pPr marL="628650" lvl="1" indent="-171450" algn="r" rtl="1">
              <a:buFont typeface="Arial" panose="020B0604020202020204" pitchFamily="34" charset="0"/>
              <a:buChar char="•"/>
            </a:pPr>
            <a:r>
              <a:rPr lang="ar-LB" sz="2800" dirty="0">
                <a:solidFill>
                  <a:schemeClr val="tx1"/>
                </a:solidFill>
                <a:latin typeface="Arial" panose="020B0604020202020204" pitchFamily="34" charset="0"/>
                <a:cs typeface="Arial" panose="020B0604020202020204" pitchFamily="34" charset="0"/>
              </a:rPr>
              <a:t>تطوير الأطر التنظيمية المناسبة </a:t>
            </a:r>
          </a:p>
        </p:txBody>
      </p:sp>
    </p:spTree>
    <p:extLst>
      <p:ext uri="{BB962C8B-B14F-4D97-AF65-F5344CB8AC3E}">
        <p14:creationId xmlns:p14="http://schemas.microsoft.com/office/powerpoint/2010/main" val="2336588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0" y="246564"/>
            <a:ext cx="12043367" cy="1225457"/>
          </a:xfrm>
        </p:spPr>
        <p:txBody>
          <a:bodyPr/>
          <a:lstStyle/>
          <a:p>
            <a:pPr algn="r"/>
            <a:r>
              <a:rPr lang="ar-LB" b="1" dirty="0"/>
              <a:t>مشروع الإسكوا لعام 2020:</a:t>
            </a:r>
          </a:p>
          <a:p>
            <a:pPr algn="r"/>
            <a:r>
              <a:rPr lang="ar-LB" sz="3200" b="1" dirty="0"/>
              <a:t> </a:t>
            </a:r>
            <a:r>
              <a:rPr lang="ar-LB" sz="3200" b="1" dirty="0">
                <a:solidFill>
                  <a:srgbClr val="FFFF00"/>
                </a:solidFill>
              </a:rPr>
              <a:t>دور التكنولوجيا والابتكار في تطوير قطاع النقل البري في المنطقة العربية</a:t>
            </a:r>
            <a:endParaRPr lang="en-US" sz="3200" dirty="0">
              <a:solidFill>
                <a:srgbClr val="FFFF00"/>
              </a:solidFill>
            </a:endParaRPr>
          </a:p>
        </p:txBody>
      </p:sp>
      <p:sp>
        <p:nvSpPr>
          <p:cNvPr id="13" name="Subtitle 1">
            <a:extLst>
              <a:ext uri="{FF2B5EF4-FFF2-40B4-BE49-F238E27FC236}">
                <a16:creationId xmlns:a16="http://schemas.microsoft.com/office/drawing/2014/main" id="{E5FBEADB-CC8D-4479-950A-18E16F7B096B}"/>
              </a:ext>
            </a:extLst>
          </p:cNvPr>
          <p:cNvSpPr txBox="1">
            <a:spLocks/>
          </p:cNvSpPr>
          <p:nvPr/>
        </p:nvSpPr>
        <p:spPr>
          <a:xfrm>
            <a:off x="137548" y="2037220"/>
            <a:ext cx="11916904" cy="4339357"/>
          </a:xfrm>
          <a:prstGeom prst="rect">
            <a:avLst/>
          </a:prstGeom>
        </p:spPr>
        <p:txBody>
          <a:bodyPr>
            <a:noAutofit/>
          </a:bodyPr>
          <a:lstStyle>
            <a:lvl1pPr marL="0" indent="0" algn="ctr" defTabSz="914400" rtl="1" eaLnBrk="1" latinLnBrk="0" hangingPunct="1">
              <a:lnSpc>
                <a:spcPct val="110000"/>
              </a:lnSpc>
              <a:spcBef>
                <a:spcPts val="0"/>
              </a:spcBef>
              <a:spcAft>
                <a:spcPts val="0"/>
              </a:spcAft>
              <a:buClr>
                <a:schemeClr val="tx1">
                  <a:lumMod val="85000"/>
                  <a:lumOff val="15000"/>
                </a:schemeClr>
              </a:buClr>
              <a:buFont typeface="Garamond" pitchFamily="18" charset="0"/>
              <a:buNone/>
              <a:defRPr sz="36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marL="571500" indent="-571500" algn="r">
              <a:buFont typeface="Arial" panose="020B0604020202020204" pitchFamily="34" charset="0"/>
              <a:buChar char="•"/>
            </a:pPr>
            <a:endParaRPr lang="ar-LB" sz="3200" dirty="0">
              <a:solidFill>
                <a:schemeClr val="tx1"/>
              </a:solidFill>
            </a:endParaRPr>
          </a:p>
        </p:txBody>
      </p:sp>
      <p:sp>
        <p:nvSpPr>
          <p:cNvPr id="4" name="Subtitle 1">
            <a:extLst>
              <a:ext uri="{FF2B5EF4-FFF2-40B4-BE49-F238E27FC236}">
                <a16:creationId xmlns:a16="http://schemas.microsoft.com/office/drawing/2014/main" id="{3632DC35-4475-4733-ABF3-31703FF33E09}"/>
              </a:ext>
            </a:extLst>
          </p:cNvPr>
          <p:cNvSpPr txBox="1">
            <a:spLocks/>
          </p:cNvSpPr>
          <p:nvPr/>
        </p:nvSpPr>
        <p:spPr>
          <a:xfrm>
            <a:off x="177337" y="2272079"/>
            <a:ext cx="11688692" cy="4339357"/>
          </a:xfrm>
          <a:prstGeom prst="rect">
            <a:avLst/>
          </a:prstGeom>
        </p:spPr>
        <p:txBody>
          <a:bodyPr>
            <a:noAutofit/>
          </a:bodyPr>
          <a:lstStyle>
            <a:lvl1pPr marL="0" indent="0" algn="ctr" defTabSz="914400" rtl="1" eaLnBrk="1" latinLnBrk="0" hangingPunct="1">
              <a:lnSpc>
                <a:spcPct val="110000"/>
              </a:lnSpc>
              <a:spcBef>
                <a:spcPts val="0"/>
              </a:spcBef>
              <a:spcAft>
                <a:spcPts val="0"/>
              </a:spcAft>
              <a:buClr>
                <a:schemeClr val="tx1">
                  <a:lumMod val="85000"/>
                  <a:lumOff val="15000"/>
                </a:schemeClr>
              </a:buClr>
              <a:buFont typeface="Garamond" pitchFamily="18" charset="0"/>
              <a:buNone/>
              <a:defRPr sz="36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r"/>
            <a:r>
              <a:rPr lang="ar-LB" sz="3200" b="1" dirty="0">
                <a:solidFill>
                  <a:schemeClr val="tx1"/>
                </a:solidFill>
              </a:rPr>
              <a:t>الجمهور المستهدف:</a:t>
            </a:r>
          </a:p>
          <a:p>
            <a:pPr marL="457200" indent="-457200" algn="r">
              <a:buFont typeface="Arial" panose="020B0604020202020204" pitchFamily="34" charset="0"/>
              <a:buChar char="•"/>
            </a:pPr>
            <a:r>
              <a:rPr lang="ar-LB" sz="3200" dirty="0">
                <a:solidFill>
                  <a:schemeClr val="tx1"/>
                </a:solidFill>
              </a:rPr>
              <a:t>المسؤولين عن النقل البرّي في وزارات النقل والمواصلات والوكالات ذات الصلة</a:t>
            </a:r>
          </a:p>
          <a:p>
            <a:pPr marL="457200" indent="-457200" algn="r">
              <a:buFont typeface="Arial" panose="020B0604020202020204" pitchFamily="34" charset="0"/>
              <a:buChar char="•"/>
            </a:pPr>
            <a:r>
              <a:rPr lang="ar-LB" sz="3200" dirty="0">
                <a:solidFill>
                  <a:schemeClr val="tx1"/>
                </a:solidFill>
                <a:latin typeface="Arial" panose="020B0604020202020204" pitchFamily="34" charset="0"/>
                <a:cs typeface="Arial" panose="020B0604020202020204" pitchFamily="34" charset="0"/>
              </a:rPr>
              <a:t>الوزارات والجهات المسؤولة عن تكنولوجيا الاتصالات والمعلوماتية</a:t>
            </a:r>
          </a:p>
          <a:p>
            <a:pPr marL="457200" indent="-457200" algn="r">
              <a:buFont typeface="Arial" panose="020B0604020202020204" pitchFamily="34" charset="0"/>
              <a:buChar char="•"/>
            </a:pPr>
            <a:r>
              <a:rPr lang="ar-LB" sz="3200" dirty="0">
                <a:solidFill>
                  <a:schemeClr val="tx1"/>
                </a:solidFill>
              </a:rPr>
              <a:t>المنظمات الدوليّة والإقليمية</a:t>
            </a:r>
          </a:p>
          <a:p>
            <a:pPr marL="457200" indent="-457200" algn="r">
              <a:buFont typeface="Arial" panose="020B0604020202020204" pitchFamily="34" charset="0"/>
              <a:buChar char="•"/>
            </a:pPr>
            <a:r>
              <a:rPr lang="ar-LB" sz="3200" dirty="0">
                <a:solidFill>
                  <a:schemeClr val="tx1"/>
                </a:solidFill>
                <a:latin typeface="Arial" panose="020B0604020202020204" pitchFamily="34" charset="0"/>
                <a:cs typeface="Arial" panose="020B0604020202020204" pitchFamily="34" charset="0"/>
              </a:rPr>
              <a:t>الجهات الأكاديمية</a:t>
            </a:r>
            <a:r>
              <a:rPr lang="ar-LB" sz="3200" dirty="0">
                <a:solidFill>
                  <a:schemeClr val="tx1"/>
                </a:solidFill>
              </a:rPr>
              <a:t>، الجمعيات والاتحادات المهنيّة، الجمعيات غير الحكومية</a:t>
            </a:r>
          </a:p>
          <a:p>
            <a:pPr marL="457200" indent="-457200" algn="r">
              <a:buFont typeface="Arial" panose="020B0604020202020204" pitchFamily="34" charset="0"/>
              <a:buChar char="•"/>
            </a:pPr>
            <a:r>
              <a:rPr lang="ar-LB" sz="3200" dirty="0">
                <a:solidFill>
                  <a:schemeClr val="tx1"/>
                </a:solidFill>
                <a:latin typeface="Arial" panose="020B0604020202020204" pitchFamily="34" charset="0"/>
                <a:cs typeface="Arial" panose="020B0604020202020204" pitchFamily="34" charset="0"/>
              </a:rPr>
              <a:t>الكوادر الشابّة </a:t>
            </a:r>
            <a:endParaRPr lang="ar-LB"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53216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0" y="246564"/>
            <a:ext cx="12043367" cy="1225457"/>
          </a:xfrm>
        </p:spPr>
        <p:txBody>
          <a:bodyPr/>
          <a:lstStyle/>
          <a:p>
            <a:pPr algn="r"/>
            <a:r>
              <a:rPr lang="ar-LB" b="1" dirty="0"/>
              <a:t>مشروع الإسكوا لعام 2020:</a:t>
            </a:r>
          </a:p>
          <a:p>
            <a:pPr algn="r"/>
            <a:r>
              <a:rPr lang="ar-LB" sz="3200" b="1" dirty="0"/>
              <a:t> </a:t>
            </a:r>
            <a:r>
              <a:rPr lang="ar-LB" sz="3200" b="1" dirty="0">
                <a:solidFill>
                  <a:srgbClr val="FFFF00"/>
                </a:solidFill>
              </a:rPr>
              <a:t>دور التكنولوجيا والابتكار في تطوير قطاع النقل البري في المنطقة العربية</a:t>
            </a:r>
            <a:endParaRPr lang="en-US" sz="3200" dirty="0">
              <a:solidFill>
                <a:srgbClr val="FFFF00"/>
              </a:solidFill>
            </a:endParaRPr>
          </a:p>
        </p:txBody>
      </p:sp>
      <p:sp>
        <p:nvSpPr>
          <p:cNvPr id="13" name="Subtitle 1">
            <a:extLst>
              <a:ext uri="{FF2B5EF4-FFF2-40B4-BE49-F238E27FC236}">
                <a16:creationId xmlns:a16="http://schemas.microsoft.com/office/drawing/2014/main" id="{E5FBEADB-CC8D-4479-950A-18E16F7B096B}"/>
              </a:ext>
            </a:extLst>
          </p:cNvPr>
          <p:cNvSpPr txBox="1">
            <a:spLocks/>
          </p:cNvSpPr>
          <p:nvPr/>
        </p:nvSpPr>
        <p:spPr>
          <a:xfrm>
            <a:off x="137548" y="2037220"/>
            <a:ext cx="11916904" cy="4339357"/>
          </a:xfrm>
          <a:prstGeom prst="rect">
            <a:avLst/>
          </a:prstGeom>
        </p:spPr>
        <p:txBody>
          <a:bodyPr>
            <a:noAutofit/>
          </a:bodyPr>
          <a:lstStyle>
            <a:lvl1pPr marL="0" indent="0" algn="ctr" defTabSz="914400" rtl="1" eaLnBrk="1" latinLnBrk="0" hangingPunct="1">
              <a:lnSpc>
                <a:spcPct val="110000"/>
              </a:lnSpc>
              <a:spcBef>
                <a:spcPts val="0"/>
              </a:spcBef>
              <a:spcAft>
                <a:spcPts val="0"/>
              </a:spcAft>
              <a:buClr>
                <a:schemeClr val="tx1">
                  <a:lumMod val="85000"/>
                  <a:lumOff val="15000"/>
                </a:schemeClr>
              </a:buClr>
              <a:buFont typeface="Garamond" pitchFamily="18" charset="0"/>
              <a:buNone/>
              <a:defRPr sz="36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marL="571500" indent="-571500" algn="r">
              <a:buFont typeface="Arial" panose="020B0604020202020204" pitchFamily="34" charset="0"/>
              <a:buChar char="•"/>
            </a:pPr>
            <a:endParaRPr lang="ar-LB" sz="3200" dirty="0">
              <a:solidFill>
                <a:schemeClr val="tx1"/>
              </a:solidFill>
            </a:endParaRPr>
          </a:p>
        </p:txBody>
      </p:sp>
      <p:sp>
        <p:nvSpPr>
          <p:cNvPr id="4" name="Subtitle 1">
            <a:extLst>
              <a:ext uri="{FF2B5EF4-FFF2-40B4-BE49-F238E27FC236}">
                <a16:creationId xmlns:a16="http://schemas.microsoft.com/office/drawing/2014/main" id="{3632DC35-4475-4733-ABF3-31703FF33E09}"/>
              </a:ext>
            </a:extLst>
          </p:cNvPr>
          <p:cNvSpPr txBox="1">
            <a:spLocks/>
          </p:cNvSpPr>
          <p:nvPr/>
        </p:nvSpPr>
        <p:spPr>
          <a:xfrm>
            <a:off x="-182880" y="2084259"/>
            <a:ext cx="12054452" cy="4339357"/>
          </a:xfrm>
          <a:prstGeom prst="rect">
            <a:avLst/>
          </a:prstGeom>
        </p:spPr>
        <p:txBody>
          <a:bodyPr>
            <a:noAutofit/>
          </a:bodyPr>
          <a:lstStyle>
            <a:lvl1pPr marL="0" indent="0" algn="ctr" defTabSz="914400" rtl="1" eaLnBrk="1" latinLnBrk="0" hangingPunct="1">
              <a:lnSpc>
                <a:spcPct val="110000"/>
              </a:lnSpc>
              <a:spcBef>
                <a:spcPts val="0"/>
              </a:spcBef>
              <a:spcAft>
                <a:spcPts val="0"/>
              </a:spcAft>
              <a:buClr>
                <a:schemeClr val="tx1">
                  <a:lumMod val="85000"/>
                  <a:lumOff val="15000"/>
                </a:schemeClr>
              </a:buClr>
              <a:buFont typeface="Garamond" pitchFamily="18" charset="0"/>
              <a:buNone/>
              <a:defRPr sz="36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r"/>
            <a:r>
              <a:rPr lang="ar-LB" sz="3200" b="1" dirty="0">
                <a:solidFill>
                  <a:schemeClr val="tx1"/>
                </a:solidFill>
              </a:rPr>
              <a:t>أنشطة المشروع: </a:t>
            </a:r>
          </a:p>
          <a:p>
            <a:pPr marL="457200" indent="-457200" algn="r">
              <a:buFont typeface="Arial" panose="020B0604020202020204" pitchFamily="34" charset="0"/>
              <a:buChar char="•"/>
            </a:pPr>
            <a:r>
              <a:rPr lang="ar-LB" sz="2800" dirty="0">
                <a:solidFill>
                  <a:schemeClr val="tx1"/>
                </a:solidFill>
              </a:rPr>
              <a:t>اجتماع تبادل أفكار مع أصحاب العلاقة ، 26 آذار/ مارس 2020</a:t>
            </a:r>
          </a:p>
          <a:p>
            <a:pPr marL="457200" indent="-457200" algn="r">
              <a:buFont typeface="Arial" panose="020B0604020202020204" pitchFamily="34" charset="0"/>
              <a:buChar char="•"/>
            </a:pPr>
            <a:r>
              <a:rPr lang="ar-LB" sz="2800" dirty="0">
                <a:solidFill>
                  <a:schemeClr val="tx1"/>
                </a:solidFill>
              </a:rPr>
              <a:t>عرض جزئي في ورشة عمل تنسيقية للجان الإقليمية للأمم المتحدة، بانكوك،  30 تشرين الثاني/ نوفمبر 2020</a:t>
            </a:r>
          </a:p>
          <a:p>
            <a:pPr marL="457200" indent="-457200" algn="r">
              <a:buFont typeface="Arial" panose="020B0604020202020204" pitchFamily="34" charset="0"/>
              <a:buChar char="•"/>
            </a:pPr>
            <a:r>
              <a:rPr lang="ar-LB" sz="2800" dirty="0">
                <a:solidFill>
                  <a:schemeClr val="tx1"/>
                </a:solidFill>
              </a:rPr>
              <a:t>اجتماع خبراء في البلدان العربيّة، 1 كانون الأوّل / ديسمبر 2020</a:t>
            </a:r>
          </a:p>
          <a:p>
            <a:pPr marL="457200" indent="-457200" algn="r">
              <a:buFont typeface="Arial" panose="020B0604020202020204" pitchFamily="34" charset="0"/>
              <a:buChar char="•"/>
            </a:pPr>
            <a:r>
              <a:rPr lang="ar-LB" sz="2800" dirty="0">
                <a:solidFill>
                  <a:schemeClr val="tx1"/>
                </a:solidFill>
              </a:rPr>
              <a:t>عرض ومناقشة في اجتماع لجنة النقل واللوجستيات للإسكوا، 8 كانون الأوّل/ ديسمبر 2020</a:t>
            </a:r>
          </a:p>
          <a:p>
            <a:pPr marL="457200" indent="-457200" algn="r">
              <a:buFont typeface="Arial" panose="020B0604020202020204" pitchFamily="34" charset="0"/>
              <a:buChar char="•"/>
            </a:pPr>
            <a:r>
              <a:rPr lang="ar-LB" sz="2800" dirty="0">
                <a:solidFill>
                  <a:schemeClr val="tx1"/>
                </a:solidFill>
              </a:rPr>
              <a:t>عرض ومناقشة في اجتماع ل</a:t>
            </a:r>
            <a:r>
              <a:rPr lang="ar-LB" sz="3200" dirty="0">
                <a:solidFill>
                  <a:schemeClr val="tx1"/>
                </a:solidFill>
              </a:rPr>
              <a:t>جنة التكنولوجيا من أجل التنمية في الإسكوا، شباط/ فبراير 2020 </a:t>
            </a:r>
          </a:p>
        </p:txBody>
      </p:sp>
    </p:spTree>
    <p:extLst>
      <p:ext uri="{BB962C8B-B14F-4D97-AF65-F5344CB8AC3E}">
        <p14:creationId xmlns:p14="http://schemas.microsoft.com/office/powerpoint/2010/main" val="35911744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0" y="246564"/>
            <a:ext cx="12043367" cy="1225457"/>
          </a:xfrm>
        </p:spPr>
        <p:txBody>
          <a:bodyPr/>
          <a:lstStyle/>
          <a:p>
            <a:pPr algn="r"/>
            <a:r>
              <a:rPr lang="ar-LB" b="1" dirty="0"/>
              <a:t>مشروع الإسكوا لعام 2020:</a:t>
            </a:r>
          </a:p>
          <a:p>
            <a:pPr algn="r"/>
            <a:r>
              <a:rPr lang="ar-LB" sz="3200" b="1" dirty="0"/>
              <a:t> </a:t>
            </a:r>
            <a:r>
              <a:rPr lang="ar-LB" sz="3200" b="1" dirty="0">
                <a:solidFill>
                  <a:srgbClr val="FFFF00"/>
                </a:solidFill>
              </a:rPr>
              <a:t>دور التكنولوجيا والابتكار في تطوير قطاع النقل البري في المنطقة العربية</a:t>
            </a:r>
            <a:endParaRPr lang="en-US" sz="3200" dirty="0">
              <a:solidFill>
                <a:srgbClr val="FFFF00"/>
              </a:solidFill>
            </a:endParaRPr>
          </a:p>
        </p:txBody>
      </p:sp>
      <p:sp>
        <p:nvSpPr>
          <p:cNvPr id="13" name="Subtitle 1">
            <a:extLst>
              <a:ext uri="{FF2B5EF4-FFF2-40B4-BE49-F238E27FC236}">
                <a16:creationId xmlns:a16="http://schemas.microsoft.com/office/drawing/2014/main" id="{E5FBEADB-CC8D-4479-950A-18E16F7B096B}"/>
              </a:ext>
            </a:extLst>
          </p:cNvPr>
          <p:cNvSpPr txBox="1">
            <a:spLocks/>
          </p:cNvSpPr>
          <p:nvPr/>
        </p:nvSpPr>
        <p:spPr>
          <a:xfrm>
            <a:off x="137548" y="2037220"/>
            <a:ext cx="11916904" cy="4339357"/>
          </a:xfrm>
          <a:prstGeom prst="rect">
            <a:avLst/>
          </a:prstGeom>
        </p:spPr>
        <p:txBody>
          <a:bodyPr>
            <a:noAutofit/>
          </a:bodyPr>
          <a:lstStyle>
            <a:lvl1pPr marL="0" indent="0" algn="ctr" defTabSz="914400" rtl="1" eaLnBrk="1" latinLnBrk="0" hangingPunct="1">
              <a:lnSpc>
                <a:spcPct val="110000"/>
              </a:lnSpc>
              <a:spcBef>
                <a:spcPts val="0"/>
              </a:spcBef>
              <a:spcAft>
                <a:spcPts val="0"/>
              </a:spcAft>
              <a:buClr>
                <a:schemeClr val="tx1">
                  <a:lumMod val="85000"/>
                  <a:lumOff val="15000"/>
                </a:schemeClr>
              </a:buClr>
              <a:buFont typeface="Garamond" pitchFamily="18" charset="0"/>
              <a:buNone/>
              <a:defRPr sz="36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marL="571500" indent="-571500" algn="r">
              <a:buFont typeface="Arial" panose="020B0604020202020204" pitchFamily="34" charset="0"/>
              <a:buChar char="•"/>
            </a:pPr>
            <a:endParaRPr lang="ar-LB" sz="3200" dirty="0">
              <a:solidFill>
                <a:schemeClr val="tx1"/>
              </a:solidFill>
            </a:endParaRPr>
          </a:p>
        </p:txBody>
      </p:sp>
      <p:sp>
        <p:nvSpPr>
          <p:cNvPr id="4" name="Subtitle 1">
            <a:extLst>
              <a:ext uri="{FF2B5EF4-FFF2-40B4-BE49-F238E27FC236}">
                <a16:creationId xmlns:a16="http://schemas.microsoft.com/office/drawing/2014/main" id="{3632DC35-4475-4733-ABF3-31703FF33E09}"/>
              </a:ext>
            </a:extLst>
          </p:cNvPr>
          <p:cNvSpPr txBox="1">
            <a:spLocks/>
          </p:cNvSpPr>
          <p:nvPr/>
        </p:nvSpPr>
        <p:spPr>
          <a:xfrm>
            <a:off x="177337" y="2272079"/>
            <a:ext cx="11688692" cy="4339357"/>
          </a:xfrm>
          <a:prstGeom prst="rect">
            <a:avLst/>
          </a:prstGeom>
        </p:spPr>
        <p:txBody>
          <a:bodyPr>
            <a:noAutofit/>
          </a:bodyPr>
          <a:lstStyle>
            <a:lvl1pPr marL="0" indent="0" algn="ctr" defTabSz="914400" rtl="1" eaLnBrk="1" latinLnBrk="0" hangingPunct="1">
              <a:lnSpc>
                <a:spcPct val="110000"/>
              </a:lnSpc>
              <a:spcBef>
                <a:spcPts val="0"/>
              </a:spcBef>
              <a:spcAft>
                <a:spcPts val="0"/>
              </a:spcAft>
              <a:buClr>
                <a:schemeClr val="tx1">
                  <a:lumMod val="85000"/>
                  <a:lumOff val="15000"/>
                </a:schemeClr>
              </a:buClr>
              <a:buFont typeface="Garamond" pitchFamily="18" charset="0"/>
              <a:buNone/>
              <a:defRPr sz="36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r"/>
            <a:r>
              <a:rPr lang="ar-LB" sz="3200" b="1" dirty="0">
                <a:solidFill>
                  <a:schemeClr val="tx1"/>
                </a:solidFill>
              </a:rPr>
              <a:t>مخرجات المشروع: </a:t>
            </a:r>
          </a:p>
          <a:p>
            <a:pPr marL="457200" indent="-457200" algn="r">
              <a:buFont typeface="Arial" panose="020B0604020202020204" pitchFamily="34" charset="0"/>
              <a:buChar char="•"/>
            </a:pPr>
            <a:r>
              <a:rPr lang="ar-LB" sz="3200" dirty="0">
                <a:solidFill>
                  <a:schemeClr val="tx1"/>
                </a:solidFill>
              </a:rPr>
              <a:t>تقرير فنّي حول "دور التكنولوجيا والابتكار في تطوير قطاع النقل البري في المنطقة العربية".</a:t>
            </a:r>
          </a:p>
          <a:p>
            <a:pPr marL="457200" indent="-457200" algn="r">
              <a:buFont typeface="Arial" panose="020B0604020202020204" pitchFamily="34" charset="0"/>
              <a:buChar char="•"/>
            </a:pPr>
            <a:r>
              <a:rPr lang="ar-LB" sz="3200" dirty="0">
                <a:solidFill>
                  <a:schemeClr val="tx1"/>
                </a:solidFill>
              </a:rPr>
              <a:t>ورقة سياسات مخصّصة لكبار المسؤولين.</a:t>
            </a:r>
          </a:p>
          <a:p>
            <a:pPr marL="457200" indent="-457200" algn="r">
              <a:buFont typeface="Arial" panose="020B0604020202020204" pitchFamily="34" charset="0"/>
              <a:buChar char="•"/>
            </a:pPr>
            <a:r>
              <a:rPr lang="ar-LB" sz="3200" dirty="0">
                <a:solidFill>
                  <a:schemeClr val="tx1"/>
                </a:solidFill>
              </a:rPr>
              <a:t>موادّ ترويجية حول دور التكنولوجيا في تحسين إدارة وخدمات النقل البرّي وحول الاحتياجات التنظيمية والتحفيزية في البلدان العربيّة.   </a:t>
            </a:r>
          </a:p>
        </p:txBody>
      </p:sp>
    </p:spTree>
    <p:extLst>
      <p:ext uri="{BB962C8B-B14F-4D97-AF65-F5344CB8AC3E}">
        <p14:creationId xmlns:p14="http://schemas.microsoft.com/office/powerpoint/2010/main" val="30811852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LightSeed_2SEEDS">
      <a:dk1>
        <a:srgbClr val="000000"/>
      </a:dk1>
      <a:lt1>
        <a:srgbClr val="FFFFFF"/>
      </a:lt1>
      <a:dk2>
        <a:srgbClr val="243041"/>
      </a:dk2>
      <a:lt2>
        <a:srgbClr val="E2E3E8"/>
      </a:lt2>
      <a:accent1>
        <a:srgbClr val="BD9B84"/>
      </a:accent1>
      <a:accent2>
        <a:srgbClr val="ABA175"/>
      </a:accent2>
      <a:accent3>
        <a:srgbClr val="9CA57D"/>
      </a:accent3>
      <a:accent4>
        <a:srgbClr val="7FA3BA"/>
      </a:accent4>
      <a:accent5>
        <a:srgbClr val="969FC6"/>
      </a:accent5>
      <a:accent6>
        <a:srgbClr val="8C7FBA"/>
      </a:accent6>
      <a:hlink>
        <a:srgbClr val="6976AE"/>
      </a:hlink>
      <a:folHlink>
        <a:srgbClr val="7F7F7F"/>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ESCWA_Logo-Motto_PPT-Ar.potx  -  Read-Only" id="{D7F1BAC2-7609-4F04-8F3E-70099B644AC4}" vid="{03B0DB44-4E44-45EA-8252-50E167B24A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nalogousFromLightSeed_2SEEDS">
    <a:dk1>
      <a:srgbClr val="000000"/>
    </a:dk1>
    <a:lt1>
      <a:srgbClr val="FFFFFF"/>
    </a:lt1>
    <a:dk2>
      <a:srgbClr val="243041"/>
    </a:dk2>
    <a:lt2>
      <a:srgbClr val="E2E3E8"/>
    </a:lt2>
    <a:accent1>
      <a:srgbClr val="BD9B84"/>
    </a:accent1>
    <a:accent2>
      <a:srgbClr val="ABA175"/>
    </a:accent2>
    <a:accent3>
      <a:srgbClr val="9CA57D"/>
    </a:accent3>
    <a:accent4>
      <a:srgbClr val="7FA3BA"/>
    </a:accent4>
    <a:accent5>
      <a:srgbClr val="969FC6"/>
    </a:accent5>
    <a:accent6>
      <a:srgbClr val="8C7FBA"/>
    </a:accent6>
    <a:hlink>
      <a:srgbClr val="6976AE"/>
    </a:hlink>
    <a:folHlink>
      <a:srgbClr val="7F7F7F"/>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nalogousFromLightSeed_2SEEDS">
    <a:dk1>
      <a:srgbClr val="000000"/>
    </a:dk1>
    <a:lt1>
      <a:srgbClr val="FFFFFF"/>
    </a:lt1>
    <a:dk2>
      <a:srgbClr val="243041"/>
    </a:dk2>
    <a:lt2>
      <a:srgbClr val="E2E3E8"/>
    </a:lt2>
    <a:accent1>
      <a:srgbClr val="BD9B84"/>
    </a:accent1>
    <a:accent2>
      <a:srgbClr val="ABA175"/>
    </a:accent2>
    <a:accent3>
      <a:srgbClr val="9CA57D"/>
    </a:accent3>
    <a:accent4>
      <a:srgbClr val="7FA3BA"/>
    </a:accent4>
    <a:accent5>
      <a:srgbClr val="969FC6"/>
    </a:accent5>
    <a:accent6>
      <a:srgbClr val="8C7FBA"/>
    </a:accent6>
    <a:hlink>
      <a:srgbClr val="6976AE"/>
    </a:hlink>
    <a:folHlink>
      <a:srgbClr val="7F7F7F"/>
    </a:folHlink>
  </a:clrScheme>
</a:themeOverride>
</file>

<file path=ppt/theme/themeOverride3.xml><?xml version="1.0" encoding="utf-8"?>
<a:themeOverride xmlns:a="http://schemas.openxmlformats.org/drawingml/2006/main">
  <a:clrScheme name="AnalogousFromLightSeed_2SEEDS">
    <a:dk1>
      <a:srgbClr val="000000"/>
    </a:dk1>
    <a:lt1>
      <a:srgbClr val="FFFFFF"/>
    </a:lt1>
    <a:dk2>
      <a:srgbClr val="243041"/>
    </a:dk2>
    <a:lt2>
      <a:srgbClr val="E2E3E8"/>
    </a:lt2>
    <a:accent1>
      <a:srgbClr val="BD9B84"/>
    </a:accent1>
    <a:accent2>
      <a:srgbClr val="ABA175"/>
    </a:accent2>
    <a:accent3>
      <a:srgbClr val="9CA57D"/>
    </a:accent3>
    <a:accent4>
      <a:srgbClr val="7FA3BA"/>
    </a:accent4>
    <a:accent5>
      <a:srgbClr val="969FC6"/>
    </a:accent5>
    <a:accent6>
      <a:srgbClr val="8C7FBA"/>
    </a:accent6>
    <a:hlink>
      <a:srgbClr val="6976AE"/>
    </a:hlink>
    <a:folHlink>
      <a:srgbClr val="7F7F7F"/>
    </a:folHlink>
  </a:clrScheme>
</a:themeOverride>
</file>

<file path=ppt/theme/themeOverride4.xml><?xml version="1.0" encoding="utf-8"?>
<a:themeOverride xmlns:a="http://schemas.openxmlformats.org/drawingml/2006/main">
  <a:clrScheme name="AnalogousFromLightSeed_2SEEDS">
    <a:dk1>
      <a:srgbClr val="000000"/>
    </a:dk1>
    <a:lt1>
      <a:srgbClr val="FFFFFF"/>
    </a:lt1>
    <a:dk2>
      <a:srgbClr val="243041"/>
    </a:dk2>
    <a:lt2>
      <a:srgbClr val="E2E3E8"/>
    </a:lt2>
    <a:accent1>
      <a:srgbClr val="BD9B84"/>
    </a:accent1>
    <a:accent2>
      <a:srgbClr val="ABA175"/>
    </a:accent2>
    <a:accent3>
      <a:srgbClr val="9CA57D"/>
    </a:accent3>
    <a:accent4>
      <a:srgbClr val="7FA3BA"/>
    </a:accent4>
    <a:accent5>
      <a:srgbClr val="969FC6"/>
    </a:accent5>
    <a:accent6>
      <a:srgbClr val="8C7FBA"/>
    </a:accent6>
    <a:hlink>
      <a:srgbClr val="6976AE"/>
    </a:hlink>
    <a:folHlink>
      <a:srgbClr val="7F7F7F"/>
    </a:folHlink>
  </a:clrScheme>
</a:themeOverride>
</file>

<file path=ppt/theme/themeOverride5.xml><?xml version="1.0" encoding="utf-8"?>
<a:themeOverride xmlns:a="http://schemas.openxmlformats.org/drawingml/2006/main">
  <a:clrScheme name="AnalogousFromLightSeed_2SEEDS">
    <a:dk1>
      <a:srgbClr val="000000"/>
    </a:dk1>
    <a:lt1>
      <a:srgbClr val="FFFFFF"/>
    </a:lt1>
    <a:dk2>
      <a:srgbClr val="243041"/>
    </a:dk2>
    <a:lt2>
      <a:srgbClr val="E2E3E8"/>
    </a:lt2>
    <a:accent1>
      <a:srgbClr val="BD9B84"/>
    </a:accent1>
    <a:accent2>
      <a:srgbClr val="ABA175"/>
    </a:accent2>
    <a:accent3>
      <a:srgbClr val="9CA57D"/>
    </a:accent3>
    <a:accent4>
      <a:srgbClr val="7FA3BA"/>
    </a:accent4>
    <a:accent5>
      <a:srgbClr val="969FC6"/>
    </a:accent5>
    <a:accent6>
      <a:srgbClr val="8C7FBA"/>
    </a:accent6>
    <a:hlink>
      <a:srgbClr val="6976AE"/>
    </a:hlink>
    <a:folHlink>
      <a:srgbClr val="7F7F7F"/>
    </a:folHlink>
  </a:clrScheme>
</a:themeOverride>
</file>

<file path=ppt/theme/themeOverride6.xml><?xml version="1.0" encoding="utf-8"?>
<a:themeOverride xmlns:a="http://schemas.openxmlformats.org/drawingml/2006/main">
  <a:clrScheme name="AnalogousFromLightSeed_2SEEDS">
    <a:dk1>
      <a:srgbClr val="000000"/>
    </a:dk1>
    <a:lt1>
      <a:srgbClr val="FFFFFF"/>
    </a:lt1>
    <a:dk2>
      <a:srgbClr val="243041"/>
    </a:dk2>
    <a:lt2>
      <a:srgbClr val="E2E3E8"/>
    </a:lt2>
    <a:accent1>
      <a:srgbClr val="BD9B84"/>
    </a:accent1>
    <a:accent2>
      <a:srgbClr val="ABA175"/>
    </a:accent2>
    <a:accent3>
      <a:srgbClr val="9CA57D"/>
    </a:accent3>
    <a:accent4>
      <a:srgbClr val="7FA3BA"/>
    </a:accent4>
    <a:accent5>
      <a:srgbClr val="969FC6"/>
    </a:accent5>
    <a:accent6>
      <a:srgbClr val="8C7FBA"/>
    </a:accent6>
    <a:hlink>
      <a:srgbClr val="6976AE"/>
    </a:hlink>
    <a:folHlink>
      <a:srgbClr val="7F7F7F"/>
    </a:folHlink>
  </a:clrScheme>
</a:themeOverride>
</file>

<file path=ppt/theme/themeOverride7.xml><?xml version="1.0" encoding="utf-8"?>
<a:themeOverride xmlns:a="http://schemas.openxmlformats.org/drawingml/2006/main">
  <a:clrScheme name="AnalogousFromLightSeed_2SEEDS">
    <a:dk1>
      <a:srgbClr val="000000"/>
    </a:dk1>
    <a:lt1>
      <a:srgbClr val="FFFFFF"/>
    </a:lt1>
    <a:dk2>
      <a:srgbClr val="243041"/>
    </a:dk2>
    <a:lt2>
      <a:srgbClr val="E2E3E8"/>
    </a:lt2>
    <a:accent1>
      <a:srgbClr val="BD9B84"/>
    </a:accent1>
    <a:accent2>
      <a:srgbClr val="ABA175"/>
    </a:accent2>
    <a:accent3>
      <a:srgbClr val="9CA57D"/>
    </a:accent3>
    <a:accent4>
      <a:srgbClr val="7FA3BA"/>
    </a:accent4>
    <a:accent5>
      <a:srgbClr val="969FC6"/>
    </a:accent5>
    <a:accent6>
      <a:srgbClr val="8C7FBA"/>
    </a:accent6>
    <a:hlink>
      <a:srgbClr val="6976AE"/>
    </a:hlink>
    <a:folHlink>
      <a:srgbClr val="7F7F7F"/>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3595</TotalTime>
  <Words>1043</Words>
  <Application>Microsoft Office PowerPoint</Application>
  <PresentationFormat>Widescreen</PresentationFormat>
  <Paragraphs>129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Garamond</vt:lpstr>
      <vt:lpstr>Selawik Light</vt:lpstr>
      <vt:lpstr>Wingdings</vt:lpstr>
      <vt:lpstr>SavonVTI</vt:lpstr>
      <vt:lpstr>دور التكنولوجيا والابتكار في تطوير قطاع النقل البري في المنطقة العربية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 يعرب بدر، badr3@un.org د. نبال إدلبي ، idlebi@un.org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مبادرة الحزام والطريق: ماذا تحمل للمنطقة العربية؟</dc:title>
  <dc:creator>Zeinab Othman</dc:creator>
  <cp:lastModifiedBy>Shadia Abdallah</cp:lastModifiedBy>
  <cp:revision>235</cp:revision>
  <cp:lastPrinted>2020-12-07T16:01:57Z</cp:lastPrinted>
  <dcterms:created xsi:type="dcterms:W3CDTF">2019-12-19T08:54:43Z</dcterms:created>
  <dcterms:modified xsi:type="dcterms:W3CDTF">2020-12-09T07:24:17Z</dcterms:modified>
</cp:coreProperties>
</file>