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7" r:id="rId1"/>
  </p:sldMasterIdLst>
  <p:notesMasterIdLst>
    <p:notesMasterId r:id="rId21"/>
  </p:notesMasterIdLst>
  <p:handoutMasterIdLst>
    <p:handoutMasterId r:id="rId22"/>
  </p:handoutMasterIdLst>
  <p:sldIdLst>
    <p:sldId id="256" r:id="rId2"/>
    <p:sldId id="261" r:id="rId3"/>
    <p:sldId id="263" r:id="rId4"/>
    <p:sldId id="262" r:id="rId5"/>
    <p:sldId id="296" r:id="rId6"/>
    <p:sldId id="305" r:id="rId7"/>
    <p:sldId id="333" r:id="rId8"/>
    <p:sldId id="346" r:id="rId9"/>
    <p:sldId id="347" r:id="rId10"/>
    <p:sldId id="327" r:id="rId11"/>
    <p:sldId id="345" r:id="rId12"/>
    <p:sldId id="348" r:id="rId13"/>
    <p:sldId id="338" r:id="rId14"/>
    <p:sldId id="344" r:id="rId15"/>
    <p:sldId id="339" r:id="rId16"/>
    <p:sldId id="341" r:id="rId17"/>
    <p:sldId id="343" r:id="rId18"/>
    <p:sldId id="351" r:id="rId19"/>
    <p:sldId id="330" r:id="rId20"/>
  </p:sldIdLst>
  <p:sldSz cx="12192000" cy="6858000"/>
  <p:notesSz cx="67246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F47248D-59F9-44B2-8E25-C821B3628047}">
          <p14:sldIdLst>
            <p14:sldId id="256"/>
            <p14:sldId id="261"/>
            <p14:sldId id="263"/>
            <p14:sldId id="262"/>
            <p14:sldId id="296"/>
            <p14:sldId id="305"/>
            <p14:sldId id="333"/>
            <p14:sldId id="346"/>
            <p14:sldId id="347"/>
            <p14:sldId id="327"/>
            <p14:sldId id="345"/>
            <p14:sldId id="348"/>
            <p14:sldId id="338"/>
            <p14:sldId id="344"/>
            <p14:sldId id="339"/>
            <p14:sldId id="341"/>
            <p14:sldId id="343"/>
            <p14:sldId id="351"/>
          </p14:sldIdLst>
        </p14:section>
        <p14:section name="Untitled Section" id="{DCD212DC-B42C-48F9-83EC-7F6F55FE0F4F}">
          <p14:sldIdLst>
            <p14:sldId id="33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5" autoAdjust="0"/>
    <p:restoredTop sz="94708" autoAdjust="0"/>
  </p:normalViewPr>
  <p:slideViewPr>
    <p:cSldViewPr snapToGrid="0">
      <p:cViewPr varScale="1">
        <p:scale>
          <a:sx n="120" d="100"/>
          <a:sy n="120" d="100"/>
        </p:scale>
        <p:origin x="24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ACD911E6-933D-40FF-BDD0-B2022900C7FD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15A9937D-33D7-428C-904D-F3C625DAC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520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1D9F5C09-A911-4ED0-ABDC-9AF99D5B2060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861" tIns="45930" rIns="91861" bIns="4593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9079" y="9283831"/>
            <a:ext cx="2914015" cy="490408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5E4FE74F-3094-405B-A945-2F206CFD00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97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 </a:t>
            </a:r>
          </a:p>
          <a:p>
            <a:r>
              <a:rPr lang="en-GB"/>
              <a:t>We chose, as I you’ve probably noticed, the Sustainable Development Goals.</a:t>
            </a:r>
          </a:p>
          <a:p>
            <a:r>
              <a:rPr lang="en-GB"/>
              <a:t/>
            </a:r>
            <a:br>
              <a:rPr lang="en-GB"/>
            </a:br>
            <a:r>
              <a:rPr lang="en-GB"/>
              <a:t>Glòria has set out why these were so special. Unlike their predecessors, and indeed unlike any other globally agreed document, they offered a framework to explain the work of libraries. </a:t>
            </a:r>
          </a:p>
          <a:p>
            <a:r>
              <a:rPr lang="en-GB"/>
              <a:t> </a:t>
            </a:r>
          </a:p>
          <a:p>
            <a:r>
              <a:rPr lang="en-GB"/>
              <a:t>All the dimensions of our work, all the ways in which our institutions improve lives.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AB9397-2F5C-473A-ADDB-C9FFF0C74EBC}" type="slidenum">
              <a:rPr lang="en-GB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1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1694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286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7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44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4610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73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46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75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8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62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3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nsdsn.org/" TargetMode="Externa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AUB University Libraries Supports SDGs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Fatme </a:t>
            </a:r>
            <a:r>
              <a:rPr lang="en-US" dirty="0" err="1" smtClean="0"/>
              <a:t>Charafeddine</a:t>
            </a:r>
            <a:endParaRPr lang="en-US" dirty="0"/>
          </a:p>
          <a:p>
            <a:r>
              <a:rPr lang="en-US" dirty="0" smtClean="0"/>
              <a:t>Associate University Librarian for Research and academic collaboration services – AUB University Libraries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187322"/>
            <a:ext cx="6999295" cy="114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01279" y="86848"/>
            <a:ext cx="10076565" cy="143917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 UL SDGs FOCUS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4959"/>
              </p:ext>
            </p:extLst>
          </p:nvPr>
        </p:nvGraphicFramePr>
        <p:xfrm>
          <a:off x="1211124" y="1871189"/>
          <a:ext cx="9404394" cy="416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183">
                  <a:extLst>
                    <a:ext uri="{9D8B030D-6E8A-4147-A177-3AD203B41FA5}">
                      <a16:colId xmlns:a16="http://schemas.microsoft.com/office/drawing/2014/main" val="3503784902"/>
                    </a:ext>
                  </a:extLst>
                </a:gridCol>
                <a:gridCol w="1818337">
                  <a:extLst>
                    <a:ext uri="{9D8B030D-6E8A-4147-A177-3AD203B41FA5}">
                      <a16:colId xmlns:a16="http://schemas.microsoft.com/office/drawing/2014/main" val="2478266184"/>
                    </a:ext>
                  </a:extLst>
                </a:gridCol>
                <a:gridCol w="1754231">
                  <a:extLst>
                    <a:ext uri="{9D8B030D-6E8A-4147-A177-3AD203B41FA5}">
                      <a16:colId xmlns:a16="http://schemas.microsoft.com/office/drawing/2014/main" val="2511580321"/>
                    </a:ext>
                  </a:extLst>
                </a:gridCol>
                <a:gridCol w="1820842">
                  <a:extLst>
                    <a:ext uri="{9D8B030D-6E8A-4147-A177-3AD203B41FA5}">
                      <a16:colId xmlns:a16="http://schemas.microsoft.com/office/drawing/2014/main" val="2608394086"/>
                    </a:ext>
                  </a:extLst>
                </a:gridCol>
                <a:gridCol w="1937801">
                  <a:extLst>
                    <a:ext uri="{9D8B030D-6E8A-4147-A177-3AD203B41FA5}">
                      <a16:colId xmlns:a16="http://schemas.microsoft.com/office/drawing/2014/main" val="3480906413"/>
                    </a:ext>
                  </a:extLst>
                </a:gridCol>
              </a:tblGrid>
              <a:tr h="11659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Access to Information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SDG  16.10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Quality Education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SDG 4.4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Cultural</a:t>
                      </a:r>
                      <a:r>
                        <a:rPr lang="en-US" baseline="0" dirty="0" smtClean="0"/>
                        <a:t> Heritage</a:t>
                      </a:r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SDG 11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 and Re-use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SDG</a:t>
                      </a:r>
                      <a:r>
                        <a:rPr lang="en-US" baseline="0" dirty="0" smtClean="0">
                          <a:solidFill>
                            <a:srgbClr val="FFFF00"/>
                          </a:solidFill>
                        </a:rPr>
                        <a:t> 12.5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Effective Partnerships</a:t>
                      </a:r>
                    </a:p>
                    <a:p>
                      <a:r>
                        <a:rPr lang="en-US" dirty="0" smtClean="0">
                          <a:solidFill>
                            <a:srgbClr val="FFFF00"/>
                          </a:solidFill>
                        </a:rPr>
                        <a:t>SDG 17.17</a:t>
                      </a:r>
                      <a:endParaRPr lang="en-US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528978"/>
                  </a:ext>
                </a:extLst>
              </a:tr>
              <a:tr h="29991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latin typeface="Bodoni MT" panose="02070603080606020203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n-lt"/>
                        </a:rPr>
                        <a:t>Ensure public </a:t>
                      </a:r>
                      <a:r>
                        <a:rPr lang="en-US" b="1" dirty="0" smtClean="0">
                          <a:latin typeface="+mn-lt"/>
                        </a:rPr>
                        <a:t>access to information </a:t>
                      </a:r>
                      <a:r>
                        <a:rPr lang="en-US" dirty="0" smtClean="0">
                          <a:latin typeface="+mn-lt"/>
                        </a:rPr>
                        <a:t>and protect fundamental freedoms</a:t>
                      </a:r>
                    </a:p>
                    <a:p>
                      <a:endParaRPr lang="en-US" dirty="0" smtClean="0">
                        <a:latin typeface="Bodoni MT" panose="02070603080606020203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Substantially increase the number of </a:t>
                      </a:r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youth and adults who have relevant skills,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 employment, decent jobs and entrepreneurship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 smtClean="0">
                        <a:latin typeface="+mn-lt"/>
                      </a:endParaRPr>
                    </a:p>
                    <a:p>
                      <a:r>
                        <a:rPr lang="en-US" sz="1600" dirty="0" smtClean="0">
                          <a:latin typeface="+mn-lt"/>
                        </a:rPr>
                        <a:t>Strengthen efforts to protect and safeguard the world’s </a:t>
                      </a:r>
                      <a:r>
                        <a:rPr lang="en-US" sz="1600" b="1" dirty="0" smtClean="0">
                          <a:latin typeface="+mn-lt"/>
                        </a:rPr>
                        <a:t>cultural </a:t>
                      </a:r>
                      <a:r>
                        <a:rPr lang="en-US" sz="1600" dirty="0" smtClean="0">
                          <a:latin typeface="+mn-lt"/>
                        </a:rPr>
                        <a:t>and natural </a:t>
                      </a:r>
                      <a:r>
                        <a:rPr lang="en-US" sz="1600" b="1" dirty="0" smtClean="0">
                          <a:latin typeface="+mn-lt"/>
                        </a:rPr>
                        <a:t>heritage </a:t>
                      </a:r>
                      <a:endParaRPr lang="en-US" sz="160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i="0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Substantially reduce waste generation through prevention, reduction, recycling and reuse</a:t>
                      </a:r>
                      <a:endParaRPr lang="en-US" dirty="0" smtClean="0">
                        <a:latin typeface="+mn-lt"/>
                      </a:endParaRPr>
                    </a:p>
                    <a:p>
                      <a:endParaRPr lang="en-US" dirty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b="0" i="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Encourage and promote </a:t>
                      </a:r>
                      <a:r>
                        <a:rPr lang="en-US" sz="16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effective partnerships</a:t>
                      </a:r>
                      <a:r>
                        <a:rPr lang="en-US" sz="16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building on the experience and resourcing strategies of partnerships</a:t>
                      </a:r>
                      <a:endParaRPr lang="en-US" sz="1600" baseline="0" dirty="0" smtClean="0">
                        <a:latin typeface="+mn-lt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9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97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 16.10 Access to Information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sz="3200" dirty="0"/>
              <a:t>Access to a wide range of information 450.000 book, more than one million </a:t>
            </a:r>
            <a:r>
              <a:rPr lang="en-US" sz="3200" dirty="0" smtClean="0"/>
              <a:t>e-books, 250 databases, more than 144.000 e-journals.</a:t>
            </a:r>
          </a:p>
          <a:p>
            <a:pPr lvl="2"/>
            <a:r>
              <a:rPr lang="en-US" sz="3200" dirty="0"/>
              <a:t>Online access to full-text </a:t>
            </a:r>
            <a:r>
              <a:rPr lang="en-US" sz="3200" dirty="0" smtClean="0"/>
              <a:t>from </a:t>
            </a:r>
            <a:r>
              <a:rPr lang="en-US" sz="3200" dirty="0"/>
              <a:t>off-campus</a:t>
            </a:r>
            <a:r>
              <a:rPr lang="en-US" sz="3200" dirty="0" smtClean="0"/>
              <a:t>.</a:t>
            </a:r>
            <a:endParaRPr lang="en-US" sz="3200" dirty="0"/>
          </a:p>
          <a:p>
            <a:pPr lvl="2"/>
            <a:r>
              <a:rPr lang="en-US" sz="3200" dirty="0" smtClean="0"/>
              <a:t>Primary sources and special collections</a:t>
            </a:r>
            <a:endParaRPr lang="en-US" sz="2400" dirty="0" smtClean="0"/>
          </a:p>
          <a:p>
            <a:pPr lvl="2"/>
            <a:r>
              <a:rPr lang="en-US" sz="3200" dirty="0" smtClean="0"/>
              <a:t>DDS</a:t>
            </a:r>
            <a:r>
              <a:rPr lang="en-US" sz="3200" dirty="0"/>
              <a:t>/ ILL, New </a:t>
            </a:r>
            <a:r>
              <a:rPr lang="en-US" sz="3200" dirty="0" smtClean="0"/>
              <a:t>titles</a:t>
            </a:r>
          </a:p>
          <a:p>
            <a:pPr lvl="2"/>
            <a:r>
              <a:rPr lang="en-US" sz="3200" dirty="0" smtClean="0"/>
              <a:t>Visitors, 200 international researchers a year</a:t>
            </a:r>
            <a:endParaRPr lang="en-US" sz="3200" dirty="0"/>
          </a:p>
          <a:p>
            <a:pPr lvl="2"/>
            <a:endParaRPr lang="en-US" sz="3200" dirty="0"/>
          </a:p>
          <a:p>
            <a:pPr lvl="2"/>
            <a:endParaRPr lang="en-US" sz="24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102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 16.10 Open Access to Information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Institutional Repository student theses (10.000), out of copy right faculty publications.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Digital Initiatives to digitize out of copyright historical and special collections, millions of pages already done.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Organize, and describe materials using </a:t>
            </a:r>
            <a:r>
              <a:rPr lang="en-US" sz="2800" dirty="0" smtClean="0"/>
              <a:t>standard metadata for </a:t>
            </a:r>
            <a:r>
              <a:rPr lang="en-US" sz="2800" dirty="0"/>
              <a:t>better retrieval, preservation and compatibility with the semantic web.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Online exhibits featuring special collections or research theme.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Facilitating OA publishing between faculty members and publishers. </a:t>
            </a:r>
          </a:p>
          <a:p>
            <a:endParaRPr lang="en-US" sz="2800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90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 4 Quality 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6" y="1845733"/>
            <a:ext cx="10135405" cy="4304809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The UL support teaching and learning through a set of services provided by specialized librarians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Library Instruction Program covering information </a:t>
            </a:r>
            <a:r>
              <a:rPr lang="en-US" sz="2800" dirty="0"/>
              <a:t>l</a:t>
            </a:r>
            <a:r>
              <a:rPr lang="en-US" sz="2800" dirty="0" smtClean="0"/>
              <a:t>iteracy, digital literacy, thesis writing support, research data.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Instructing users life long skills for information retrieval, use and attribution.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/>
              <a:t>Raising awareness about plagiarism and citation </a:t>
            </a:r>
            <a:r>
              <a:rPr lang="en-US" sz="2800" dirty="0" smtClean="0"/>
              <a:t>management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/>
              <a:t>Supporting research including doing systematic reviews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6132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807" y="277367"/>
            <a:ext cx="10058400" cy="1450757"/>
          </a:xfrm>
        </p:spPr>
        <p:txBody>
          <a:bodyPr/>
          <a:lstStyle/>
          <a:p>
            <a:r>
              <a:rPr lang="en-US" dirty="0" smtClean="0"/>
              <a:t> SDG 10 Reduce Inequalities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The </a:t>
            </a:r>
            <a:r>
              <a:rPr lang="en-US" sz="2800" dirty="0"/>
              <a:t>UL is open for non-AUB walk-in users and </a:t>
            </a:r>
            <a:r>
              <a:rPr lang="en-US" sz="2800" dirty="0" smtClean="0"/>
              <a:t>researchers. </a:t>
            </a:r>
            <a:endParaRPr lang="en-US" sz="2800" dirty="0"/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Improve the discoverability of local resources mostly in Arabic in order to close the gap with the quick and easy search for western resources. 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Exhibits open to the </a:t>
            </a:r>
            <a:r>
              <a:rPr lang="en-US" sz="2800" dirty="0" smtClean="0"/>
              <a:t>public.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Collaboration with Next Step Program for adults </a:t>
            </a:r>
            <a:r>
              <a:rPr lang="en-US" sz="2800" smtClean="0"/>
              <a:t>with special needs.</a:t>
            </a:r>
            <a:endParaRPr lang="en-US" sz="2800" dirty="0" smtClean="0"/>
          </a:p>
          <a:p>
            <a:pPr marL="0" indent="0">
              <a:buNone/>
            </a:pPr>
            <a:endParaRPr lang="en-US" sz="2800" dirty="0" smtClean="0">
              <a:latin typeface="Bodoni MT" panose="02070603080606020203" pitchFamily="18" charset="0"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981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 11. 4 Protection of Cultural Heritage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10684044" cy="4131555"/>
          </a:xfrm>
        </p:spPr>
        <p:txBody>
          <a:bodyPr>
            <a:no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Develop and manage a historical collection of books, journals and special collections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/>
              <a:t>The conservation lab help in preserving library collections for sustainable access and use. 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Digitization for preservation when applicable.</a:t>
            </a:r>
          </a:p>
        </p:txBody>
      </p:sp>
    </p:spTree>
    <p:extLst>
      <p:ext uri="{BB962C8B-B14F-4D97-AF65-F5344CB8AC3E}">
        <p14:creationId xmlns:p14="http://schemas.microsoft.com/office/powerpoint/2010/main" val="359394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 12 Reduce consumption and Re-use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3"/>
            <a:ext cx="10376036" cy="4381812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The UL lend and share resources within its community and across borders.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/>
              <a:t>Membership in library consortium, more resources for less spending and for ILL</a:t>
            </a:r>
            <a:r>
              <a:rPr lang="en-US" sz="2800" dirty="0" smtClean="0"/>
              <a:t>.</a:t>
            </a:r>
          </a:p>
          <a:p>
            <a:pPr>
              <a:buFont typeface="Courier New" pitchFamily="49" charset="0"/>
              <a:buChar char="o"/>
            </a:pPr>
            <a:r>
              <a:rPr lang="en-US" sz="2800" dirty="0" smtClean="0"/>
              <a:t>The Library is opting to acquire e-books instead of print for better access and sharing, storing and preservation.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79" y="5561086"/>
            <a:ext cx="2512194" cy="3563663"/>
          </a:xfrm>
        </p:spPr>
        <p:txBody>
          <a:bodyPr>
            <a:norm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92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SDG 17.7 Effective Partnerships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10764522" cy="4016051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 smtClean="0"/>
              <a:t>The UL partner with other University Libraries locally and Internationally.</a:t>
            </a:r>
          </a:p>
          <a:p>
            <a:pPr marL="749808" lvl="1" indent="-457200">
              <a:buFont typeface="Courier New" pitchFamily="49" charset="0"/>
              <a:buChar char="o"/>
            </a:pPr>
            <a:r>
              <a:rPr lang="en-US" sz="2600" dirty="0" smtClean="0"/>
              <a:t>Consortium LALC, LIDS, AMICAL, </a:t>
            </a:r>
          </a:p>
          <a:p>
            <a:pPr marL="749808" lvl="1" indent="-457200">
              <a:buFont typeface="Courier New" pitchFamily="49" charset="0"/>
              <a:buChar char="o"/>
            </a:pPr>
            <a:r>
              <a:rPr lang="en-US" sz="2600" dirty="0" smtClean="0"/>
              <a:t>Member of LLA and IFLA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 smtClean="0"/>
              <a:t>Partnership with selected libraries and entities to work on special projects, Google Arts and Culture, NYU, </a:t>
            </a:r>
            <a:r>
              <a:rPr lang="en-US" sz="2800" dirty="0" err="1" smtClean="0"/>
              <a:t>Hathitrust</a:t>
            </a:r>
            <a:r>
              <a:rPr lang="en-US" sz="2800" dirty="0" smtClean="0"/>
              <a:t>, OACIS.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 smtClean="0"/>
              <a:t>Internships for university students.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 smtClean="0"/>
              <a:t>Community partnerships, book exchange, exhibits, book signing.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sz="2800" dirty="0" smtClean="0"/>
              <a:t>Any potential for partnerships among ESCWA region?</a:t>
            </a:r>
          </a:p>
          <a:p>
            <a:pPr marL="457200" indent="-457200">
              <a:buFont typeface="Courier New" pitchFamily="49" charset="0"/>
              <a:buChar char="o"/>
            </a:pPr>
            <a:endParaRPr lang="en-US" sz="2800" dirty="0" smtClean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52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Role for Libraries in ESCWA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Network of research librarians in different subjects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Committee to discuss common technical challenges in connection to language automation and web services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A forum to information about open access collection</a:t>
            </a:r>
          </a:p>
          <a:p>
            <a:pPr marL="0" indent="0">
              <a:buNone/>
            </a:pPr>
            <a:r>
              <a:rPr lang="en-US" sz="3200" dirty="0" smtClean="0"/>
              <a:t>Start somewhere …  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4" y="0"/>
            <a:ext cx="1816016" cy="18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058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13D18C9-6ABF-4BC5-B47E-41DAAFC5829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606" y="1520840"/>
            <a:ext cx="2401055" cy="4098783"/>
          </a:xfrm>
          <a:prstGeom prst="rect">
            <a:avLst/>
          </a:prstGeom>
          <a:effectLst>
            <a:outerShdw blurRad="292100" dist="50800" dir="2700000" algn="ctr" rotWithShape="0">
              <a:srgbClr val="000000">
                <a:alpha val="57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341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0772" y="485900"/>
            <a:ext cx="9667374" cy="910539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solidFill>
                  <a:schemeClr val="tx1"/>
                </a:solidFill>
              </a:rPr>
              <a:t>What are the Sustainable Development Goals?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674" y="1834815"/>
            <a:ext cx="11141242" cy="4205037"/>
          </a:xfrm>
        </p:spPr>
        <p:txBody>
          <a:bodyPr>
            <a:noAutofit/>
          </a:bodyPr>
          <a:lstStyle/>
          <a:p>
            <a:endParaRPr lang="en-US" sz="2800" dirty="0" smtClean="0">
              <a:solidFill>
                <a:schemeClr val="tx1"/>
              </a:solidFill>
              <a:latin typeface="Bodoni MT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The </a:t>
            </a:r>
            <a:r>
              <a:rPr lang="en-US" sz="2800" dirty="0">
                <a:solidFill>
                  <a:schemeClr val="tx1"/>
                </a:solidFill>
              </a:rPr>
              <a:t>17 SDGs are at the heart of the </a:t>
            </a:r>
            <a:r>
              <a:rPr lang="en-US" sz="2800" dirty="0" smtClean="0">
                <a:solidFill>
                  <a:schemeClr val="tx1"/>
                </a:solidFill>
              </a:rPr>
              <a:t>UN 2030 </a:t>
            </a:r>
            <a:r>
              <a:rPr lang="en-US" sz="2800" dirty="0">
                <a:solidFill>
                  <a:schemeClr val="tx1"/>
                </a:solidFill>
              </a:rPr>
              <a:t>Agenda for Sustainable </a:t>
            </a:r>
            <a:r>
              <a:rPr lang="en-US" sz="2800" dirty="0" smtClean="0">
                <a:solidFill>
                  <a:schemeClr val="tx1"/>
                </a:solidFill>
              </a:rPr>
              <a:t>Development, 2015.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SDGs supersedes the </a:t>
            </a:r>
            <a:r>
              <a:rPr lang="en-US" sz="2800" dirty="0">
                <a:solidFill>
                  <a:schemeClr val="tx1"/>
                </a:solidFill>
              </a:rPr>
              <a:t>Millennium Development Goals (MDGs). 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While </a:t>
            </a:r>
            <a:r>
              <a:rPr lang="en-US" sz="2800" dirty="0">
                <a:solidFill>
                  <a:schemeClr val="tx1"/>
                </a:solidFill>
              </a:rPr>
              <a:t>the MDGs only applied to developing countries, the </a:t>
            </a:r>
            <a:r>
              <a:rPr lang="en-US" sz="2800" dirty="0" smtClean="0">
                <a:solidFill>
                  <a:schemeClr val="tx1"/>
                </a:solidFill>
              </a:rPr>
              <a:t>SDGs apply </a:t>
            </a:r>
            <a:r>
              <a:rPr lang="en-US" sz="2800" dirty="0">
                <a:solidFill>
                  <a:schemeClr val="tx1"/>
                </a:solidFill>
              </a:rPr>
              <a:t>to all UN member </a:t>
            </a:r>
            <a:r>
              <a:rPr lang="en-US" sz="2800" dirty="0" smtClean="0">
                <a:solidFill>
                  <a:schemeClr val="tx1"/>
                </a:solidFill>
              </a:rPr>
              <a:t>states, are more ambitious and holistic. </a:t>
            </a:r>
            <a:endParaRPr lang="en-US" sz="2400" i="1" dirty="0" smtClean="0"/>
          </a:p>
          <a:p>
            <a:pPr marL="292608" lvl="1" indent="0">
              <a:buNone/>
            </a:pP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1" y="342460"/>
            <a:ext cx="1816016" cy="189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50674"/>
            <a:ext cx="10058400" cy="784208"/>
          </a:xfrm>
        </p:spPr>
        <p:txBody>
          <a:bodyPr>
            <a:noAutofit/>
          </a:bodyPr>
          <a:lstStyle/>
          <a:p>
            <a:r>
              <a:rPr lang="en-US" sz="4000" dirty="0" smtClean="0">
                <a:latin typeface="+mn-lt"/>
              </a:rPr>
              <a:t>Aims of the 17 </a:t>
            </a:r>
            <a:r>
              <a:rPr lang="en-US" sz="4000" dirty="0">
                <a:latin typeface="+mn-lt"/>
              </a:rPr>
              <a:t>SDGs </a:t>
            </a:r>
            <a:r>
              <a:rPr lang="en-US" sz="4000" dirty="0" smtClean="0">
                <a:latin typeface="+mn-lt"/>
              </a:rPr>
              <a:t>- 169 targets</a:t>
            </a:r>
            <a:endParaRPr lang="en-US" sz="40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E</a:t>
            </a:r>
            <a:r>
              <a:rPr lang="en-US" sz="2400" dirty="0" smtClean="0"/>
              <a:t>nding poverty, improve </a:t>
            </a:r>
            <a:r>
              <a:rPr lang="en-US" sz="2400" dirty="0"/>
              <a:t>health and education, reduce inequality, and </a:t>
            </a:r>
            <a:r>
              <a:rPr lang="en-US" sz="2400" dirty="0" smtClean="0"/>
              <a:t>promote economic growth, all </a:t>
            </a:r>
            <a:r>
              <a:rPr lang="en-US" sz="2400" dirty="0"/>
              <a:t>while tackling climate change and working to </a:t>
            </a:r>
            <a:r>
              <a:rPr lang="en-US" sz="2400" dirty="0" smtClean="0"/>
              <a:t>rescue and preserve the earth’s</a:t>
            </a:r>
            <a:r>
              <a:rPr lang="en-US" sz="2400" dirty="0"/>
              <a:t> natural </a:t>
            </a:r>
            <a:r>
              <a:rPr lang="en-US" sz="2400" dirty="0" smtClean="0"/>
              <a:t>life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761" y="2888072"/>
            <a:ext cx="6523122" cy="326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1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458" y="524257"/>
            <a:ext cx="10951143" cy="1012808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/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888" y="2090049"/>
            <a:ext cx="6548527" cy="3982452"/>
          </a:xfrm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901901" y="286603"/>
            <a:ext cx="8982041" cy="130304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endParaRPr lang="en-US" sz="4400" dirty="0" smtClean="0"/>
          </a:p>
          <a:p>
            <a:pPr marL="0" indent="0">
              <a:buFont typeface="Calibri" panose="020F0502020204030204" pitchFamily="34" charset="0"/>
              <a:buNone/>
            </a:pPr>
            <a:r>
              <a:rPr lang="en-US" sz="4400" dirty="0" smtClean="0"/>
              <a:t>Any Role  for libraries?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16293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702" y="0"/>
            <a:ext cx="10058400" cy="1450757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+mn-lt"/>
              </a:rPr>
              <a:t>SDGs and Libraries</a:t>
            </a:r>
            <a:endParaRPr lang="en-US" sz="44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116152" cy="4275933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ibraries traditional functions naturally contributes to </a:t>
            </a:r>
            <a:r>
              <a:rPr lang="en-US" sz="2400" dirty="0"/>
              <a:t>improved outcomes across the </a:t>
            </a:r>
            <a:r>
              <a:rPr lang="en-US" sz="2400" dirty="0" smtClean="0"/>
              <a:t>(</a:t>
            </a:r>
            <a:r>
              <a:rPr lang="en-US" sz="2400" dirty="0"/>
              <a:t>SDGs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pPr marL="578358" lvl="1" indent="-285750"/>
            <a:r>
              <a:rPr lang="en-US" sz="2400" dirty="0" smtClean="0"/>
              <a:t>Society is transformed through </a:t>
            </a:r>
            <a:r>
              <a:rPr lang="en-US" sz="2400" dirty="0"/>
              <a:t>the power of </a:t>
            </a:r>
            <a:r>
              <a:rPr lang="en-US" sz="2400" dirty="0" smtClean="0"/>
              <a:t>knowledge and education.</a:t>
            </a:r>
          </a:p>
          <a:p>
            <a:pPr marL="578358" lvl="1" indent="-285750"/>
            <a:r>
              <a:rPr lang="en-US" sz="2400" dirty="0" smtClean="0"/>
              <a:t>The </a:t>
            </a:r>
            <a:r>
              <a:rPr lang="en-US" sz="2400" dirty="0"/>
              <a:t>collections and services of libraries </a:t>
            </a:r>
            <a:r>
              <a:rPr lang="en-US" sz="2400" dirty="0" smtClean="0"/>
              <a:t>contribute </a:t>
            </a:r>
            <a:r>
              <a:rPr lang="en-US" sz="2400" dirty="0"/>
              <a:t>to </a:t>
            </a:r>
            <a:r>
              <a:rPr lang="en-US" sz="2400" dirty="0" smtClean="0"/>
              <a:t>scientific research and innovation. </a:t>
            </a:r>
          </a:p>
          <a:p>
            <a:pPr marL="578358" lvl="1" indent="-285750"/>
            <a:r>
              <a:rPr lang="en-US" sz="2400" dirty="0" smtClean="0"/>
              <a:t>Libraries </a:t>
            </a:r>
            <a:r>
              <a:rPr lang="en-US" sz="2400" dirty="0"/>
              <a:t>provide safe </a:t>
            </a:r>
            <a:r>
              <a:rPr lang="en-US" sz="2400" dirty="0" smtClean="0"/>
              <a:t>and inclusive spaces, equitable </a:t>
            </a:r>
            <a:r>
              <a:rPr lang="en-US" sz="2400" dirty="0"/>
              <a:t>access to information and </a:t>
            </a:r>
            <a:r>
              <a:rPr lang="en-US" sz="2400" dirty="0" smtClean="0"/>
              <a:t>they protect readers’ freedom and privacy.</a:t>
            </a:r>
          </a:p>
          <a:p>
            <a:pPr marL="578358" lvl="1" indent="-285750"/>
            <a:r>
              <a:rPr lang="en-US" sz="2400" dirty="0"/>
              <a:t>L</a:t>
            </a:r>
            <a:r>
              <a:rPr lang="en-US" sz="2400" dirty="0" smtClean="0"/>
              <a:t>ibrary associations are dedicated to advocate equal rights to </a:t>
            </a:r>
            <a:r>
              <a:rPr lang="en-US" sz="2400" dirty="0"/>
              <a:t>information and </a:t>
            </a:r>
            <a:r>
              <a:rPr lang="en-US" sz="2400" dirty="0" smtClean="0"/>
              <a:t>learning.</a:t>
            </a:r>
          </a:p>
          <a:p>
            <a:pPr marL="578358" lvl="1" indent="-285750"/>
            <a:r>
              <a:rPr lang="en-US" sz="2400" dirty="0" smtClean="0"/>
              <a:t>IFLA is championing the efforts to help libraries </a:t>
            </a:r>
            <a:r>
              <a:rPr lang="en-US" sz="2400" dirty="0"/>
              <a:t>contribute to </a:t>
            </a:r>
            <a:r>
              <a:rPr lang="en-US" sz="2400" dirty="0" smtClean="0"/>
              <a:t>the SDGs.</a:t>
            </a:r>
            <a:endParaRPr lang="en-US" dirty="0" smtClean="0"/>
          </a:p>
          <a:p>
            <a:pPr marL="578358" lvl="1" indent="-285750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7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11753"/>
            <a:ext cx="10012881" cy="768819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If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there are already national indicators, </a:t>
            </a:r>
            <a:r>
              <a:rPr lang="en-US" sz="2000" dirty="0" smtClean="0">
                <a:solidFill>
                  <a:srgbClr val="000000"/>
                </a:solidFill>
                <a:latin typeface="Century Gothic" panose="020B0502020202020204" pitchFamily="34" charset="0"/>
              </a:rPr>
              <a:t>check </a:t>
            </a:r>
            <a:r>
              <a:rPr lang="en-US" sz="2000" dirty="0">
                <a:solidFill>
                  <a:srgbClr val="000000"/>
                </a:solidFill>
                <a:latin typeface="Century Gothic" panose="020B0502020202020204" pitchFamily="34" charset="0"/>
              </a:rPr>
              <a:t>if they reflect the work of libraries.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67309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Lebanon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2765703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Lebanon ratified the UN 2030 Agenda.</a:t>
            </a:r>
          </a:p>
          <a:p>
            <a:r>
              <a:rPr lang="en-US" dirty="0" smtClean="0">
                <a:latin typeface="Century Gothic" panose="020B0502020202020204" pitchFamily="34" charset="0"/>
              </a:rPr>
              <a:t>Lebanese government put a National Strategy for SDGs.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6307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AUB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2813829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sz="1800" dirty="0" err="1" smtClean="0">
                <a:latin typeface="Century Gothic" panose="020B0502020202020204" pitchFamily="34" charset="0"/>
              </a:rPr>
              <a:t>Olayan</a:t>
            </a:r>
            <a:r>
              <a:rPr lang="en-US" sz="1800" dirty="0" smtClean="0">
                <a:latin typeface="Century Gothic" panose="020B0502020202020204" pitchFamily="34" charset="0"/>
              </a:rPr>
              <a:t> </a:t>
            </a:r>
            <a:r>
              <a:rPr lang="en-US" sz="1800" dirty="0">
                <a:latin typeface="Century Gothic" panose="020B0502020202020204" pitchFamily="34" charset="0"/>
              </a:rPr>
              <a:t>School of Business is hosting SDGs Council which </a:t>
            </a:r>
            <a:r>
              <a:rPr lang="en-US" sz="1800" dirty="0" smtClean="0">
                <a:latin typeface="Century Gothic" panose="020B0502020202020204" pitchFamily="34" charset="0"/>
              </a:rPr>
              <a:t>work </a:t>
            </a:r>
            <a:r>
              <a:rPr lang="en-US" sz="1800" dirty="0">
                <a:latin typeface="Century Gothic" panose="020B0502020202020204" pitchFamily="34" charset="0"/>
              </a:rPr>
              <a:t>closely with the Global </a:t>
            </a:r>
            <a:r>
              <a:rPr lang="en-US" sz="1800" dirty="0" smtClean="0">
                <a:latin typeface="Century Gothic" panose="020B0502020202020204" pitchFamily="34" charset="0"/>
              </a:rPr>
              <a:t>Compact Network  Lebanon.</a:t>
            </a:r>
            <a:endParaRPr lang="en-US" sz="1800" dirty="0">
              <a:latin typeface="Century Gothic" panose="020B0502020202020204" pitchFamily="34" charset="0"/>
            </a:endParaRPr>
          </a:p>
          <a:p>
            <a:r>
              <a:rPr lang="en-US" sz="1800" dirty="0">
                <a:latin typeface="Century Gothic" panose="020B0502020202020204" pitchFamily="34" charset="0"/>
              </a:rPr>
              <a:t>FAFS leadership, formally joined (April 1, 2019) the Sustainable Development Solutions Network (</a:t>
            </a:r>
            <a:r>
              <a:rPr lang="en-US" sz="1800" dirty="0">
                <a:latin typeface="Century Gothic" panose="020B0502020202020204" pitchFamily="34" charset="0"/>
                <a:hlinkClick r:id="rId2"/>
              </a:rPr>
              <a:t>SDSN</a:t>
            </a:r>
            <a:r>
              <a:rPr lang="en-US" sz="1500" dirty="0">
                <a:latin typeface="Century Gothic" panose="020B0502020202020204" pitchFamily="34" charset="0"/>
              </a:rPr>
              <a:t>).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321869" y="395295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Official Commitments and Indicators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66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Bodoni MT" pitchFamily="18" charset="0"/>
              </a:rPr>
              <a:t>AUB Libraries</a:t>
            </a:r>
            <a:endParaRPr lang="en-GB" sz="4400" dirty="0">
              <a:latin typeface="Bodoni MT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600" dirty="0" smtClean="0"/>
              <a:t>Founded </a:t>
            </a:r>
            <a:r>
              <a:rPr lang="en-US" sz="3600" dirty="0"/>
              <a:t>in 1882 </a:t>
            </a:r>
            <a:r>
              <a:rPr lang="en-US" sz="3600" dirty="0" smtClean="0"/>
              <a:t>, rich, historical and up-to-date</a:t>
            </a:r>
          </a:p>
          <a:p>
            <a:pPr>
              <a:buFont typeface="Wingdings" pitchFamily="2" charset="2"/>
              <a:buChar char="§"/>
            </a:pPr>
            <a:endParaRPr lang="en-GB" sz="3600" dirty="0" smtClean="0"/>
          </a:p>
          <a:p>
            <a:pPr lvl="1">
              <a:buFont typeface="Wingdings" pitchFamily="2" charset="2"/>
              <a:buChar char="§"/>
            </a:pPr>
            <a:r>
              <a:rPr lang="en-GB" sz="3600" dirty="0" err="1" smtClean="0"/>
              <a:t>Nami</a:t>
            </a:r>
            <a:r>
              <a:rPr lang="en-GB" sz="3600" dirty="0" smtClean="0"/>
              <a:t> </a:t>
            </a:r>
            <a:r>
              <a:rPr lang="en-GB" sz="3600" dirty="0" err="1"/>
              <a:t>Jafet</a:t>
            </a:r>
            <a:r>
              <a:rPr lang="en-GB" sz="3600" dirty="0"/>
              <a:t> Memorial Library as the main </a:t>
            </a:r>
            <a:r>
              <a:rPr lang="en-GB" sz="3600" dirty="0" smtClean="0"/>
              <a:t>library</a:t>
            </a:r>
          </a:p>
          <a:p>
            <a:pPr lvl="1">
              <a:buFont typeface="Wingdings" pitchFamily="2" charset="2"/>
              <a:buChar char="§"/>
            </a:pPr>
            <a:r>
              <a:rPr lang="en-GB" sz="3600" dirty="0" smtClean="0"/>
              <a:t>Engineering </a:t>
            </a:r>
            <a:r>
              <a:rPr lang="en-GB" sz="3600" dirty="0"/>
              <a:t>and Architecture </a:t>
            </a:r>
            <a:r>
              <a:rPr lang="en-GB" sz="3600" dirty="0" smtClean="0"/>
              <a:t>Library</a:t>
            </a:r>
          </a:p>
          <a:p>
            <a:pPr lvl="1">
              <a:buFont typeface="Wingdings" pitchFamily="2" charset="2"/>
              <a:buChar char="§"/>
            </a:pPr>
            <a:r>
              <a:rPr lang="en-GB" sz="3600" dirty="0" smtClean="0"/>
              <a:t>Saab </a:t>
            </a:r>
            <a:r>
              <a:rPr lang="en-GB" sz="3600" dirty="0"/>
              <a:t>Memorial Medical </a:t>
            </a:r>
            <a:r>
              <a:rPr lang="en-GB" sz="3600" dirty="0" smtClean="0"/>
              <a:t>Library</a:t>
            </a:r>
          </a:p>
          <a:p>
            <a:pPr lvl="1">
              <a:buFont typeface="Wingdings" pitchFamily="2" charset="2"/>
              <a:buChar char="§"/>
            </a:pPr>
            <a:r>
              <a:rPr lang="en-GB" sz="3600" dirty="0" smtClean="0"/>
              <a:t>Science </a:t>
            </a:r>
            <a:r>
              <a:rPr lang="en-GB" sz="3600" dirty="0"/>
              <a:t>and Agriculture </a:t>
            </a:r>
            <a:r>
              <a:rPr lang="en-GB" sz="3600" dirty="0" smtClean="0"/>
              <a:t>Library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72005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97" y="264832"/>
            <a:ext cx="10157059" cy="1136984"/>
          </a:xfrm>
        </p:spPr>
        <p:txBody>
          <a:bodyPr>
            <a:normAutofit fontScale="90000"/>
          </a:bodyPr>
          <a:lstStyle/>
          <a:p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/>
              <a:t/>
            </a:r>
            <a:br>
              <a:rPr lang="en-US" sz="2200" dirty="0"/>
            </a:b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dirty="0" smtClean="0"/>
              <a:t>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Academic Research for SDGs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956" y="1679307"/>
            <a:ext cx="10108057" cy="437026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UL supports research and researchers. They  subscribe to more than </a:t>
            </a:r>
            <a:r>
              <a:rPr lang="en-US" dirty="0"/>
              <a:t>250 </a:t>
            </a:r>
            <a:r>
              <a:rPr lang="en-US" dirty="0" smtClean="0"/>
              <a:t>databases which provide </a:t>
            </a:r>
            <a:r>
              <a:rPr lang="en-US" dirty="0"/>
              <a:t>access to scholarly </a:t>
            </a:r>
            <a:r>
              <a:rPr lang="en-US" dirty="0" smtClean="0"/>
              <a:t>research and latest finding on water resources, </a:t>
            </a:r>
            <a:r>
              <a:rPr lang="en-US" dirty="0"/>
              <a:t>energy usage, biodiversity, </a:t>
            </a:r>
            <a:r>
              <a:rPr lang="en-US" dirty="0" smtClean="0"/>
              <a:t>nature conservation,  </a:t>
            </a:r>
            <a:r>
              <a:rPr lang="en-US" dirty="0"/>
              <a:t>health, education, social and economic conditions, public policies and development </a:t>
            </a:r>
            <a:r>
              <a:rPr lang="en-US" dirty="0" smtClean="0"/>
              <a:t>strategies.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708" y="3209258"/>
            <a:ext cx="1310358" cy="1210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13" y="3176921"/>
            <a:ext cx="1284137" cy="12107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6046" y="4625644"/>
            <a:ext cx="1383047" cy="14239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06" y="4631118"/>
            <a:ext cx="1389089" cy="1427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176" y="4623032"/>
            <a:ext cx="1398847" cy="14265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897" y="3170571"/>
            <a:ext cx="1298239" cy="12234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606" y="4638261"/>
            <a:ext cx="1442102" cy="14113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410" y="3194371"/>
            <a:ext cx="1363226" cy="12256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81" y="3194371"/>
            <a:ext cx="1346604" cy="124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246292"/>
            <a:ext cx="10123800" cy="1639087"/>
          </a:xfrm>
        </p:spPr>
        <p:txBody>
          <a:bodyPr>
            <a:noAutofit/>
          </a:bodyPr>
          <a:lstStyle/>
          <a:p>
            <a:r>
              <a:rPr lang="en-US" sz="5400" dirty="0" smtClean="0"/>
              <a:t>Innovation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788" y="3143250"/>
            <a:ext cx="1428750" cy="1428750"/>
          </a:xfr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682908"/>
              </p:ext>
            </p:extLst>
          </p:nvPr>
        </p:nvGraphicFramePr>
        <p:xfrm>
          <a:off x="1097280" y="1430867"/>
          <a:ext cx="10123800" cy="346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3800">
                  <a:extLst>
                    <a:ext uri="{9D8B030D-6E8A-4147-A177-3AD203B41FA5}">
                      <a16:colId xmlns:a16="http://schemas.microsoft.com/office/drawing/2014/main" val="2478266184"/>
                    </a:ext>
                  </a:extLst>
                </a:gridCol>
              </a:tblGrid>
              <a:tr h="1219200">
                <a:tc>
                  <a:txBody>
                    <a:bodyPr/>
                    <a:lstStyle/>
                    <a:p>
                      <a:pPr lvl="0" rtl="0"/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The UL collections and staff support research and projects undertaken by the several initiatives and programs at AUB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working</a:t>
                      </a:r>
                      <a:r>
                        <a:rPr lang="en-US" sz="24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on </a:t>
                      </a:r>
                      <a:r>
                        <a:rPr lang="en-US" sz="24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innovation, technology transfer, renewable energy and enhancing local economy. </a:t>
                      </a:r>
                      <a:r>
                        <a:rPr lang="en-US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n-US" sz="24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528978"/>
                  </a:ext>
                </a:extLst>
              </a:tr>
              <a:tr h="2242001">
                <a:tc>
                  <a:txBody>
                    <a:bodyPr/>
                    <a:lstStyle/>
                    <a:p>
                      <a:pPr lvl="0"/>
                      <a:endParaRPr lang="en-US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79637"/>
                  </a:ext>
                </a:extLst>
              </a:tr>
            </a:tbl>
          </a:graphicData>
        </a:graphic>
      </p:graphicFrame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133" y="2787059"/>
            <a:ext cx="1721165" cy="28391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098" y="2824582"/>
            <a:ext cx="1599635" cy="28015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966" y="2824582"/>
            <a:ext cx="1551648" cy="28291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280" y="2824582"/>
            <a:ext cx="1532682" cy="28291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03" y="2777757"/>
            <a:ext cx="1876597" cy="28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32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2398</TotalTime>
  <Words>946</Words>
  <Application>Microsoft Office PowerPoint</Application>
  <PresentationFormat>Widescreen</PresentationFormat>
  <Paragraphs>114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Bodoni MT</vt:lpstr>
      <vt:lpstr>Calibri</vt:lpstr>
      <vt:lpstr>Calibri Light</vt:lpstr>
      <vt:lpstr>Century Gothic</vt:lpstr>
      <vt:lpstr>Courier New</vt:lpstr>
      <vt:lpstr>Wingdings</vt:lpstr>
      <vt:lpstr>Retrospect</vt:lpstr>
      <vt:lpstr>AUB University Libraries Supports SDGs</vt:lpstr>
      <vt:lpstr>What are the Sustainable Development Goals?</vt:lpstr>
      <vt:lpstr>Aims of the 17 SDGs - 169 targets</vt:lpstr>
      <vt:lpstr>   </vt:lpstr>
      <vt:lpstr>SDGs and Libraries</vt:lpstr>
      <vt:lpstr>If there are already national indicators, check if they reflect the work of libraries. </vt:lpstr>
      <vt:lpstr>AUB Libraries</vt:lpstr>
      <vt:lpstr>    S      Academic Research for SDGs</vt:lpstr>
      <vt:lpstr>Innovation </vt:lpstr>
      <vt:lpstr> UL SDGs FOCUS</vt:lpstr>
      <vt:lpstr>SDG 16.10 Access to Information </vt:lpstr>
      <vt:lpstr>SDG 16.10 Open Access to Information</vt:lpstr>
      <vt:lpstr>SDG 4 Quality Education</vt:lpstr>
      <vt:lpstr> SDG 10 Reduce Inequalities</vt:lpstr>
      <vt:lpstr>SDG 11. 4 Protection of Cultural Heritage</vt:lpstr>
      <vt:lpstr>SDG 12 Reduce consumption and Re-use</vt:lpstr>
      <vt:lpstr>SDG 17.7 Effective Partnerships</vt:lpstr>
      <vt:lpstr>     Role for Libraries in ESCWA</vt:lpstr>
      <vt:lpstr>PowerPoint Presentation</vt:lpstr>
    </vt:vector>
  </TitlesOfParts>
  <Company>American University of Beirut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SGS at the University Libraries</dc:title>
  <dc:creator>Fatme Charafeddine</dc:creator>
  <cp:lastModifiedBy>Fatme Charafeddine</cp:lastModifiedBy>
  <cp:revision>143</cp:revision>
  <cp:lastPrinted>2019-10-05T13:17:22Z</cp:lastPrinted>
  <dcterms:created xsi:type="dcterms:W3CDTF">2019-10-03T13:05:13Z</dcterms:created>
  <dcterms:modified xsi:type="dcterms:W3CDTF">2019-10-07T04:51:18Z</dcterms:modified>
</cp:coreProperties>
</file>