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6"/>
  </p:notesMasterIdLst>
  <p:sldIdLst>
    <p:sldId id="256" r:id="rId2"/>
    <p:sldId id="268" r:id="rId3"/>
    <p:sldId id="270" r:id="rId4"/>
    <p:sldId id="269" r:id="rId5"/>
    <p:sldId id="271" r:id="rId6"/>
    <p:sldId id="272" r:id="rId7"/>
    <p:sldId id="290" r:id="rId8"/>
    <p:sldId id="291" r:id="rId9"/>
    <p:sldId id="294" r:id="rId10"/>
    <p:sldId id="289" r:id="rId11"/>
    <p:sldId id="273" r:id="rId12"/>
    <p:sldId id="288" r:id="rId13"/>
    <p:sldId id="293" r:id="rId14"/>
    <p:sldId id="267" r:id="rId15"/>
  </p:sldIdLst>
  <p:sldSz cx="9144000" cy="617378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0273B2"/>
    <a:srgbClr val="004A80"/>
    <a:srgbClr val="ED1A3B"/>
    <a:srgbClr val="A8BB39"/>
    <a:srgbClr val="EE6B25"/>
    <a:srgbClr val="006BB2"/>
    <a:srgbClr val="0973BA"/>
    <a:srgbClr val="25A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6"/>
    <p:restoredTop sz="95934"/>
  </p:normalViewPr>
  <p:slideViewPr>
    <p:cSldViewPr snapToGrid="0" snapToObjects="1">
      <p:cViewPr varScale="1">
        <p:scale>
          <a:sx n="96" d="100"/>
          <a:sy n="96" d="100"/>
        </p:scale>
        <p:origin x="1182" y="90"/>
      </p:cViewPr>
      <p:guideLst>
        <p:guide orient="horz" pos="117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2CF4A-D1D2-144F-8850-D11A3ED87628}" type="datetimeFigureOut">
              <a:rPr lang="pt-PT" smtClean="0"/>
              <a:t>10/12/2019</a:t>
            </a:fld>
            <a:endParaRPr lang="pt-PT"/>
          </a:p>
        </p:txBody>
      </p:sp>
      <p:sp>
        <p:nvSpPr>
          <p:cNvPr id="4" name="Marcador de Posição da Imagem do Diapositivo 3"/>
          <p:cNvSpPr>
            <a:spLocks noGrp="1" noRot="1" noChangeAspect="1"/>
          </p:cNvSpPr>
          <p:nvPr>
            <p:ph type="sldImg" idx="2"/>
          </p:nvPr>
        </p:nvSpPr>
        <p:spPr>
          <a:xfrm>
            <a:off x="1143000" y="1143000"/>
            <a:ext cx="45720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493FB-F410-E649-B8CD-EEE84823587F}" type="slidenum">
              <a:rPr lang="pt-PT" smtClean="0"/>
              <a:t>‹nº›</a:t>
            </a:fld>
            <a:endParaRPr lang="pt-PT"/>
          </a:p>
        </p:txBody>
      </p:sp>
    </p:spTree>
    <p:extLst>
      <p:ext uri="{BB962C8B-B14F-4D97-AF65-F5344CB8AC3E}">
        <p14:creationId xmlns:p14="http://schemas.microsoft.com/office/powerpoint/2010/main" val="168792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PT" altLang="pt-PT" baseline="0" noProof="0" dirty="0"/>
          </a:p>
        </p:txBody>
      </p:sp>
      <p:sp>
        <p:nvSpPr>
          <p:cNvPr id="4" name="Slide Number Placeholder 3"/>
          <p:cNvSpPr>
            <a:spLocks noGrp="1"/>
          </p:cNvSpPr>
          <p:nvPr>
            <p:ph type="sldNum" sz="quarter" idx="10"/>
          </p:nvPr>
        </p:nvSpPr>
        <p:spPr/>
        <p:txBody>
          <a:bodyPr/>
          <a:lstStyle/>
          <a:p>
            <a:fld id="{08B493FB-F410-E649-B8CD-EEE84823587F}" type="slidenum">
              <a:rPr lang="pt-PT" smtClean="0"/>
              <a:t>1</a:t>
            </a:fld>
            <a:endParaRPr lang="pt-PT"/>
          </a:p>
        </p:txBody>
      </p:sp>
    </p:spTree>
    <p:extLst>
      <p:ext uri="{BB962C8B-B14F-4D97-AF65-F5344CB8AC3E}">
        <p14:creationId xmlns:p14="http://schemas.microsoft.com/office/powerpoint/2010/main" val="209511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Os</a:t>
            </a:r>
            <a:r>
              <a:rPr lang="en-US" dirty="0"/>
              <a:t> </a:t>
            </a:r>
            <a:r>
              <a:rPr lang="en-US" dirty="0" err="1"/>
              <a:t>objetivos</a:t>
            </a:r>
            <a:r>
              <a:rPr lang="en-US" baseline="0" dirty="0"/>
              <a:t> do </a:t>
            </a:r>
            <a:r>
              <a:rPr lang="en-US" baseline="0" dirty="0" err="1"/>
              <a:t>Grupo</a:t>
            </a:r>
            <a:r>
              <a:rPr lang="en-US" baseline="0" dirty="0"/>
              <a:t> Praia </a:t>
            </a:r>
            <a:r>
              <a:rPr lang="en-US" baseline="0" dirty="0" err="1"/>
              <a:t>são</a:t>
            </a:r>
            <a:r>
              <a:rPr lang="en-US" baseline="0" dirty="0"/>
              <a:t>:</a:t>
            </a:r>
            <a:endParaRPr lang="en-US" dirty="0"/>
          </a:p>
        </p:txBody>
      </p:sp>
      <p:sp>
        <p:nvSpPr>
          <p:cNvPr id="4" name="Slide Number Placeholder 3"/>
          <p:cNvSpPr>
            <a:spLocks noGrp="1"/>
          </p:cNvSpPr>
          <p:nvPr>
            <p:ph type="sldNum" sz="quarter" idx="10"/>
          </p:nvPr>
        </p:nvSpPr>
        <p:spPr/>
        <p:txBody>
          <a:bodyPr/>
          <a:lstStyle/>
          <a:p>
            <a:fld id="{08B493FB-F410-E649-B8CD-EEE84823587F}" type="slidenum">
              <a:rPr lang="pt-PT" smtClean="0"/>
              <a:t>13</a:t>
            </a:fld>
            <a:endParaRPr lang="pt-PT"/>
          </a:p>
        </p:txBody>
      </p:sp>
    </p:spTree>
    <p:extLst>
      <p:ext uri="{BB962C8B-B14F-4D97-AF65-F5344CB8AC3E}">
        <p14:creationId xmlns:p14="http://schemas.microsoft.com/office/powerpoint/2010/main" val="778622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PT" altLang="pt-PT" noProof="0" dirty="0"/>
          </a:p>
        </p:txBody>
      </p:sp>
      <p:sp>
        <p:nvSpPr>
          <p:cNvPr id="4" name="Slide Number Placeholder 3"/>
          <p:cNvSpPr>
            <a:spLocks noGrp="1"/>
          </p:cNvSpPr>
          <p:nvPr>
            <p:ph type="sldNum" sz="quarter" idx="10"/>
          </p:nvPr>
        </p:nvSpPr>
        <p:spPr/>
        <p:txBody>
          <a:bodyPr/>
          <a:lstStyle/>
          <a:p>
            <a:fld id="{08B493FB-F410-E649-B8CD-EEE84823587F}" type="slidenum">
              <a:rPr lang="pt-PT" smtClean="0"/>
              <a:t>14</a:t>
            </a:fld>
            <a:endParaRPr lang="pt-PT"/>
          </a:p>
        </p:txBody>
      </p:sp>
    </p:spTree>
    <p:extLst>
      <p:ext uri="{BB962C8B-B14F-4D97-AF65-F5344CB8AC3E}">
        <p14:creationId xmlns:p14="http://schemas.microsoft.com/office/powerpoint/2010/main" val="27046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493FB-F410-E649-B8CD-EEE84823587F}" type="slidenum">
              <a:rPr lang="pt-PT" smtClean="0"/>
              <a:t>2</a:t>
            </a:fld>
            <a:endParaRPr lang="pt-PT"/>
          </a:p>
        </p:txBody>
      </p:sp>
    </p:spTree>
    <p:extLst>
      <p:ext uri="{BB962C8B-B14F-4D97-AF65-F5344CB8AC3E}">
        <p14:creationId xmlns:p14="http://schemas.microsoft.com/office/powerpoint/2010/main" val="7476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pt-PT" dirty="0"/>
          </a:p>
        </p:txBody>
      </p:sp>
      <p:sp>
        <p:nvSpPr>
          <p:cNvPr id="4" name="Slide Number Placeholder 3"/>
          <p:cNvSpPr>
            <a:spLocks noGrp="1"/>
          </p:cNvSpPr>
          <p:nvPr>
            <p:ph type="sldNum" sz="quarter" idx="10"/>
          </p:nvPr>
        </p:nvSpPr>
        <p:spPr/>
        <p:txBody>
          <a:bodyPr/>
          <a:lstStyle/>
          <a:p>
            <a:fld id="{08B493FB-F410-E649-B8CD-EEE84823587F}" type="slidenum">
              <a:rPr lang="pt-PT" smtClean="0"/>
              <a:t>4</a:t>
            </a:fld>
            <a:endParaRPr lang="pt-PT"/>
          </a:p>
        </p:txBody>
      </p:sp>
    </p:spTree>
    <p:extLst>
      <p:ext uri="{BB962C8B-B14F-4D97-AF65-F5344CB8AC3E}">
        <p14:creationId xmlns:p14="http://schemas.microsoft.com/office/powerpoint/2010/main" val="109300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Os</a:t>
            </a:r>
            <a:r>
              <a:rPr lang="en-US"/>
              <a:t> </a:t>
            </a:r>
            <a:r>
              <a:rPr lang="en-US" err="1"/>
              <a:t>objetivos</a:t>
            </a:r>
            <a:r>
              <a:rPr lang="en-US" baseline="0"/>
              <a:t> do </a:t>
            </a:r>
            <a:r>
              <a:rPr lang="en-US" baseline="0" err="1"/>
              <a:t>Grupo</a:t>
            </a:r>
            <a:r>
              <a:rPr lang="en-US" baseline="0"/>
              <a:t> Praia </a:t>
            </a:r>
            <a:r>
              <a:rPr lang="en-US" baseline="0" err="1"/>
              <a:t>são</a:t>
            </a:r>
            <a:r>
              <a:rPr lang="en-US" baseline="0"/>
              <a:t>:</a:t>
            </a:r>
            <a:endParaRPr lang="en-US"/>
          </a:p>
        </p:txBody>
      </p:sp>
      <p:sp>
        <p:nvSpPr>
          <p:cNvPr id="4" name="Slide Number Placeholder 3"/>
          <p:cNvSpPr>
            <a:spLocks noGrp="1"/>
          </p:cNvSpPr>
          <p:nvPr>
            <p:ph type="sldNum" sz="quarter" idx="10"/>
          </p:nvPr>
        </p:nvSpPr>
        <p:spPr/>
        <p:txBody>
          <a:bodyPr/>
          <a:lstStyle/>
          <a:p>
            <a:fld id="{08B493FB-F410-E649-B8CD-EEE84823587F}" type="slidenum">
              <a:rPr lang="pt-PT" smtClean="0"/>
              <a:t>5</a:t>
            </a:fld>
            <a:endParaRPr lang="pt-PT"/>
          </a:p>
        </p:txBody>
      </p:sp>
    </p:spTree>
    <p:extLst>
      <p:ext uri="{BB962C8B-B14F-4D97-AF65-F5344CB8AC3E}">
        <p14:creationId xmlns:p14="http://schemas.microsoft.com/office/powerpoint/2010/main" val="199475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a:solidFill>
                  <a:schemeClr val="tx1">
                    <a:lumMod val="75000"/>
                    <a:lumOff val="25000"/>
                  </a:schemeClr>
                </a:solidFill>
              </a:rPr>
              <a:t>Para a elaboração do manual em</a:t>
            </a:r>
            <a:r>
              <a:rPr lang="pt-PT" sz="1200" baseline="0" dirty="0">
                <a:solidFill>
                  <a:schemeClr val="tx1">
                    <a:lumMod val="75000"/>
                    <a:lumOff val="25000"/>
                  </a:schemeClr>
                </a:solidFill>
              </a:rPr>
              <a:t> estatísticas de governança</a:t>
            </a:r>
            <a:r>
              <a:rPr lang="pt-PT" sz="1200" dirty="0">
                <a:solidFill>
                  <a:schemeClr val="tx1">
                    <a:lumMod val="75000"/>
                    <a:lumOff val="25000"/>
                  </a:schemeClr>
                </a:solidFill>
              </a:rPr>
              <a:t> (</a:t>
            </a:r>
            <a:r>
              <a:rPr lang="pt-PT" sz="1200" i="1" dirty="0" err="1">
                <a:solidFill>
                  <a:schemeClr val="tx1">
                    <a:lumMod val="75000"/>
                    <a:lumOff val="25000"/>
                  </a:schemeClr>
                </a:solidFill>
              </a:rPr>
              <a:t>handbook</a:t>
            </a:r>
            <a:r>
              <a:rPr lang="pt-PT" sz="1200" dirty="0">
                <a:solidFill>
                  <a:schemeClr val="tx1">
                    <a:lumMod val="75000"/>
                    <a:lumOff val="25000"/>
                  </a:schemeClr>
                </a:solidFill>
              </a:rPr>
              <a:t>) foi apresentado em 2017 e atualizado em 2018 o </a:t>
            </a:r>
            <a:r>
              <a:rPr lang="pt-PT" sz="1200" i="1" dirty="0" err="1">
                <a:solidFill>
                  <a:schemeClr val="tx1">
                    <a:lumMod val="75000"/>
                    <a:lumOff val="25000"/>
                  </a:schemeClr>
                </a:solidFill>
              </a:rPr>
              <a:t>framework</a:t>
            </a:r>
            <a:r>
              <a:rPr lang="pt-PT" sz="1200" dirty="0">
                <a:solidFill>
                  <a:schemeClr val="tx1">
                    <a:lumMod val="75000"/>
                    <a:lumOff val="25000"/>
                  </a:schemeClr>
                </a:solidFill>
              </a:rPr>
              <a:t> que serve de base para manual. O manual assenta em 8 dimensões de Governança</a:t>
            </a:r>
            <a:r>
              <a:rPr lang="pt-PT" sz="1200" baseline="0" dirty="0">
                <a:solidFill>
                  <a:schemeClr val="tx1">
                    <a:lumMod val="75000"/>
                    <a:lumOff val="25000"/>
                  </a:schemeClr>
                </a:solidFill>
              </a:rPr>
              <a:t> a saber ..... </a:t>
            </a:r>
          </a:p>
          <a:p>
            <a:pPr marL="0" marR="0" indent="0" algn="l" defTabSz="914400" rtl="0" eaLnBrk="1" fontAlgn="auto" latinLnBrk="0" hangingPunct="1">
              <a:lnSpc>
                <a:spcPct val="100000"/>
              </a:lnSpc>
              <a:spcBef>
                <a:spcPts val="0"/>
              </a:spcBef>
              <a:spcAft>
                <a:spcPts val="0"/>
              </a:spcAft>
              <a:buClrTx/>
              <a:buSzTx/>
              <a:buFontTx/>
              <a:buNone/>
              <a:tabLst/>
              <a:defRPr/>
            </a:pPr>
            <a:endParaRPr lang="pt-PT" sz="1200" baseline="0" dirty="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sz="1200" baseline="0" dirty="0">
                <a:solidFill>
                  <a:schemeClr val="tx1">
                    <a:lumMod val="75000"/>
                    <a:lumOff val="25000"/>
                  </a:schemeClr>
                </a:solidFill>
              </a:rPr>
              <a:t>Aqui também podem os líderes de cada grupo de trabalho que preparam a elaboração do manual</a:t>
            </a:r>
            <a:endParaRPr lang="pt-PT" sz="1200"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08B493FB-F410-E649-B8CD-EEE84823587F}" type="slidenum">
              <a:rPr lang="pt-PT" smtClean="0"/>
              <a:t>7</a:t>
            </a:fld>
            <a:endParaRPr lang="pt-PT"/>
          </a:p>
        </p:txBody>
      </p:sp>
    </p:spTree>
    <p:extLst>
      <p:ext uri="{BB962C8B-B14F-4D97-AF65-F5344CB8AC3E}">
        <p14:creationId xmlns:p14="http://schemas.microsoft.com/office/powerpoint/2010/main" val="369007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PT" sz="1200"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08B493FB-F410-E649-B8CD-EEE84823587F}" type="slidenum">
              <a:rPr lang="pt-PT" smtClean="0"/>
              <a:t>8</a:t>
            </a:fld>
            <a:endParaRPr lang="pt-PT"/>
          </a:p>
        </p:txBody>
      </p:sp>
    </p:spTree>
    <p:extLst>
      <p:ext uri="{BB962C8B-B14F-4D97-AF65-F5344CB8AC3E}">
        <p14:creationId xmlns:p14="http://schemas.microsoft.com/office/powerpoint/2010/main" val="89904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Os</a:t>
            </a:r>
            <a:r>
              <a:rPr lang="en-US"/>
              <a:t> </a:t>
            </a:r>
            <a:r>
              <a:rPr lang="en-US" err="1"/>
              <a:t>objetivos</a:t>
            </a:r>
            <a:r>
              <a:rPr lang="en-US" baseline="0"/>
              <a:t> do </a:t>
            </a:r>
            <a:r>
              <a:rPr lang="en-US" baseline="0" err="1"/>
              <a:t>Grupo</a:t>
            </a:r>
            <a:r>
              <a:rPr lang="en-US" baseline="0"/>
              <a:t> Praia </a:t>
            </a:r>
            <a:r>
              <a:rPr lang="en-US" baseline="0" err="1"/>
              <a:t>são</a:t>
            </a:r>
            <a:r>
              <a:rPr lang="en-US" baseline="0"/>
              <a:t>:</a:t>
            </a:r>
            <a:endParaRPr lang="en-US"/>
          </a:p>
        </p:txBody>
      </p:sp>
      <p:sp>
        <p:nvSpPr>
          <p:cNvPr id="4" name="Slide Number Placeholder 3"/>
          <p:cNvSpPr>
            <a:spLocks noGrp="1"/>
          </p:cNvSpPr>
          <p:nvPr>
            <p:ph type="sldNum" sz="quarter" idx="10"/>
          </p:nvPr>
        </p:nvSpPr>
        <p:spPr/>
        <p:txBody>
          <a:bodyPr/>
          <a:lstStyle/>
          <a:p>
            <a:fld id="{08B493FB-F410-E649-B8CD-EEE84823587F}" type="slidenum">
              <a:rPr lang="pt-PT" smtClean="0"/>
              <a:t>9</a:t>
            </a:fld>
            <a:endParaRPr lang="pt-PT"/>
          </a:p>
        </p:txBody>
      </p:sp>
    </p:spTree>
    <p:extLst>
      <p:ext uri="{BB962C8B-B14F-4D97-AF65-F5344CB8AC3E}">
        <p14:creationId xmlns:p14="http://schemas.microsoft.com/office/powerpoint/2010/main" val="298593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baseline="0" noProof="0" dirty="0"/>
              <a:t>Mencionar que a dimensão TRUST não recomenda nenhum indicador relacionado com o ODS 16 </a:t>
            </a:r>
          </a:p>
        </p:txBody>
      </p:sp>
      <p:sp>
        <p:nvSpPr>
          <p:cNvPr id="4" name="Slide Number Placeholder 3"/>
          <p:cNvSpPr>
            <a:spLocks noGrp="1"/>
          </p:cNvSpPr>
          <p:nvPr>
            <p:ph type="sldNum" sz="quarter" idx="10"/>
          </p:nvPr>
        </p:nvSpPr>
        <p:spPr/>
        <p:txBody>
          <a:bodyPr/>
          <a:lstStyle/>
          <a:p>
            <a:fld id="{08B493FB-F410-E649-B8CD-EEE84823587F}" type="slidenum">
              <a:rPr lang="pt-PT" smtClean="0"/>
              <a:t>11</a:t>
            </a:fld>
            <a:endParaRPr lang="pt-PT"/>
          </a:p>
        </p:txBody>
      </p:sp>
    </p:spTree>
    <p:extLst>
      <p:ext uri="{BB962C8B-B14F-4D97-AF65-F5344CB8AC3E}">
        <p14:creationId xmlns:p14="http://schemas.microsoft.com/office/powerpoint/2010/main" val="1084480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PT" altLang="pt-PT" baseline="0" noProof="0" dirty="0"/>
          </a:p>
        </p:txBody>
      </p:sp>
      <p:sp>
        <p:nvSpPr>
          <p:cNvPr id="4" name="Slide Number Placeholder 3"/>
          <p:cNvSpPr>
            <a:spLocks noGrp="1"/>
          </p:cNvSpPr>
          <p:nvPr>
            <p:ph type="sldNum" sz="quarter" idx="10"/>
          </p:nvPr>
        </p:nvSpPr>
        <p:spPr/>
        <p:txBody>
          <a:bodyPr/>
          <a:lstStyle/>
          <a:p>
            <a:fld id="{08B493FB-F410-E649-B8CD-EEE84823587F}" type="slidenum">
              <a:rPr lang="pt-PT" smtClean="0"/>
              <a:t>12</a:t>
            </a:fld>
            <a:endParaRPr lang="pt-PT"/>
          </a:p>
        </p:txBody>
      </p:sp>
    </p:spTree>
    <p:extLst>
      <p:ext uri="{BB962C8B-B14F-4D97-AF65-F5344CB8AC3E}">
        <p14:creationId xmlns:p14="http://schemas.microsoft.com/office/powerpoint/2010/main" val="328435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0387"/>
            <a:ext cx="7772400" cy="2149393"/>
          </a:xfrm>
        </p:spPr>
        <p:txBody>
          <a:bodyPr anchor="b"/>
          <a:lstStyle>
            <a:lvl1pPr algn="ctr">
              <a:defRPr sz="5401"/>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43000" y="3242668"/>
            <a:ext cx="6858000" cy="1490569"/>
          </a:xfrm>
        </p:spPr>
        <p:txBody>
          <a:bodyPr/>
          <a:lstStyle>
            <a:lvl1pPr marL="0" indent="0" algn="ctr">
              <a:buNone/>
              <a:defRPr sz="2160"/>
            </a:lvl1pPr>
            <a:lvl2pPr marL="411571" indent="0" algn="ctr">
              <a:buNone/>
              <a:defRPr sz="1800"/>
            </a:lvl2pPr>
            <a:lvl3pPr marL="823143" indent="0" algn="ctr">
              <a:buNone/>
              <a:defRPr sz="1620"/>
            </a:lvl3pPr>
            <a:lvl4pPr marL="1234714" indent="0" algn="ctr">
              <a:buNone/>
              <a:defRPr sz="1440"/>
            </a:lvl4pPr>
            <a:lvl5pPr marL="1646286" indent="0" algn="ctr">
              <a:buNone/>
              <a:defRPr sz="1440"/>
            </a:lvl5pPr>
            <a:lvl6pPr marL="2057857" indent="0" algn="ctr">
              <a:buNone/>
              <a:defRPr sz="1440"/>
            </a:lvl6pPr>
            <a:lvl7pPr marL="2469429" indent="0" algn="ctr">
              <a:buNone/>
              <a:defRPr sz="1440"/>
            </a:lvl7pPr>
            <a:lvl8pPr marL="2881000" indent="0" algn="ctr">
              <a:buNone/>
              <a:defRPr sz="1440"/>
            </a:lvl8pPr>
            <a:lvl9pPr marL="3292572" indent="0" algn="ctr">
              <a:buNone/>
              <a:defRPr sz="144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2752F288-59D7-7249-B7C4-E27C4A153A9A}" type="datetimeFigureOut">
              <a:rPr lang="pt-PT" smtClean="0"/>
              <a:t>10/12/2019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716DF34-E6E3-9149-AC90-40384883405B}" type="slidenum">
              <a:rPr lang="pt-PT" smtClean="0"/>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2752F288-59D7-7249-B7C4-E27C4A153A9A}" type="datetimeFigureOut">
              <a:rPr lang="pt-PT" smtClean="0"/>
              <a:t>10/12/2019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716DF34-E6E3-9149-AC90-40384883405B}"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28697"/>
            <a:ext cx="1971675" cy="5232000"/>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28651" y="328697"/>
            <a:ext cx="5800725" cy="5232000"/>
          </a:xfrm>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2752F288-59D7-7249-B7C4-E27C4A153A9A}" type="datetimeFigureOut">
              <a:rPr lang="pt-PT" smtClean="0"/>
              <a:t>10/12/2019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716DF34-E6E3-9149-AC90-40384883405B}" type="slidenum">
              <a:rPr lang="pt-PT" smtClean="0"/>
              <a:t>‹nº›</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o de título">
    <p:spTree>
      <p:nvGrpSpPr>
        <p:cNvPr id="1" name=""/>
        <p:cNvGrpSpPr/>
        <p:nvPr/>
      </p:nvGrpSpPr>
      <p:grpSpPr>
        <a:xfrm>
          <a:off x="0" y="0"/>
          <a:ext cx="0" cy="0"/>
          <a:chOff x="0" y="0"/>
          <a:chExt cx="0" cy="0"/>
        </a:xfrm>
      </p:grpSpPr>
      <p:pic>
        <p:nvPicPr>
          <p:cNvPr id="3" name="Imagem 2"/>
          <p:cNvPicPr>
            <a:picLocks noChangeAspect="1"/>
          </p:cNvPicPr>
          <p:nvPr userDrawn="1"/>
        </p:nvPicPr>
        <p:blipFill rotWithShape="1">
          <a:blip r:embed="rId2">
            <a:extLst>
              <a:ext uri="{28A0092B-C50C-407E-A947-70E740481C1C}">
                <a14:useLocalDpi xmlns:a14="http://schemas.microsoft.com/office/drawing/2010/main" val="0"/>
              </a:ext>
            </a:extLst>
          </a:blip>
          <a:srcRect t="18474" b="14530"/>
          <a:stretch/>
        </p:blipFill>
        <p:spPr>
          <a:xfrm flipH="1">
            <a:off x="428324" y="341810"/>
            <a:ext cx="8282854" cy="3334543"/>
          </a:xfrm>
          <a:prstGeom prst="rect">
            <a:avLst/>
          </a:prstGeom>
        </p:spPr>
      </p:pic>
      <p:sp>
        <p:nvSpPr>
          <p:cNvPr id="7" name="Retângulo 6"/>
          <p:cNvSpPr/>
          <p:nvPr userDrawn="1"/>
        </p:nvSpPr>
        <p:spPr>
          <a:xfrm flipH="1">
            <a:off x="428323" y="341810"/>
            <a:ext cx="8283600" cy="3334543"/>
          </a:xfrm>
          <a:prstGeom prst="rect">
            <a:avLst/>
          </a:prstGeom>
          <a:solidFill>
            <a:srgbClr val="004A80">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17" name="Retângulo 16"/>
          <p:cNvSpPr/>
          <p:nvPr userDrawn="1"/>
        </p:nvSpPr>
        <p:spPr>
          <a:xfrm rot="10800000" flipH="1">
            <a:off x="428323" y="5925571"/>
            <a:ext cx="8283598" cy="194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21" name="Retângulo 20"/>
          <p:cNvSpPr/>
          <p:nvPr userDrawn="1"/>
        </p:nvSpPr>
        <p:spPr>
          <a:xfrm>
            <a:off x="428326" y="3716178"/>
            <a:ext cx="8283597" cy="55537"/>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pic>
        <p:nvPicPr>
          <p:cNvPr id="6" name="Image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4461" y="4910864"/>
            <a:ext cx="1496717" cy="865036"/>
          </a:xfrm>
          <a:prstGeom prst="rect">
            <a:avLst/>
          </a:prstGeom>
        </p:spPr>
      </p:pic>
    </p:spTree>
    <p:extLst>
      <p:ext uri="{BB962C8B-B14F-4D97-AF65-F5344CB8AC3E}">
        <p14:creationId xmlns:p14="http://schemas.microsoft.com/office/powerpoint/2010/main" val="13212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Objeto">
    <p:spTree>
      <p:nvGrpSpPr>
        <p:cNvPr id="1" name=""/>
        <p:cNvGrpSpPr/>
        <p:nvPr/>
      </p:nvGrpSpPr>
      <p:grpSpPr>
        <a:xfrm>
          <a:off x="0" y="0"/>
          <a:ext cx="0" cy="0"/>
          <a:chOff x="0" y="0"/>
          <a:chExt cx="0" cy="0"/>
        </a:xfrm>
      </p:grpSpPr>
      <p:sp>
        <p:nvSpPr>
          <p:cNvPr id="7" name="Retângulo 6"/>
          <p:cNvSpPr/>
          <p:nvPr userDrawn="1"/>
        </p:nvSpPr>
        <p:spPr>
          <a:xfrm>
            <a:off x="428325" y="555502"/>
            <a:ext cx="6894624" cy="761854"/>
          </a:xfrm>
          <a:prstGeom prst="rect">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9" name="Retângulo 8"/>
          <p:cNvSpPr/>
          <p:nvPr userDrawn="1"/>
        </p:nvSpPr>
        <p:spPr>
          <a:xfrm>
            <a:off x="428328" y="434439"/>
            <a:ext cx="8287351" cy="41158"/>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5" name="Retângulo 4"/>
          <p:cNvSpPr/>
          <p:nvPr userDrawn="1"/>
        </p:nvSpPr>
        <p:spPr>
          <a:xfrm>
            <a:off x="329761" y="5776774"/>
            <a:ext cx="2760680" cy="246221"/>
          </a:xfrm>
          <a:prstGeom prst="rect">
            <a:avLst/>
          </a:prstGeom>
        </p:spPr>
        <p:txBody>
          <a:bodyPr wrap="square">
            <a:spAutoFit/>
          </a:bodyPr>
          <a:lstStyle/>
          <a:p>
            <a:pPr marL="205796" marR="0" lvl="0" indent="-205796" algn="l" defTabSz="823183" rtl="0" eaLnBrk="1" fontAlgn="auto" latinLnBrk="0" hangingPunct="1">
              <a:lnSpc>
                <a:spcPct val="100000"/>
              </a:lnSpc>
              <a:spcBef>
                <a:spcPts val="0"/>
              </a:spcBef>
              <a:spcAft>
                <a:spcPts val="0"/>
              </a:spcAft>
              <a:buClrTx/>
              <a:buSzTx/>
              <a:buFont typeface="Arial" panose="020B0604020202020204" pitchFamily="34" charset="0"/>
              <a:buNone/>
              <a:tabLst/>
              <a:defRPr/>
            </a:pPr>
            <a:r>
              <a:rPr lang="pt-PT" sz="1000" b="1">
                <a:solidFill>
                  <a:schemeClr val="bg1">
                    <a:lumMod val="50000"/>
                  </a:schemeClr>
                </a:solidFill>
                <a:latin typeface="Calibri" charset="0"/>
                <a:ea typeface="Calibri" charset="0"/>
                <a:cs typeface="Calibri" charset="0"/>
              </a:rPr>
              <a:t>Instituto Nacional de Estatística</a:t>
            </a:r>
          </a:p>
        </p:txBody>
      </p:sp>
      <p:cxnSp>
        <p:nvCxnSpPr>
          <p:cNvPr id="8" name="Conexão Reta 7"/>
          <p:cNvCxnSpPr/>
          <p:nvPr userDrawn="1"/>
        </p:nvCxnSpPr>
        <p:spPr>
          <a:xfrm>
            <a:off x="428328" y="5767575"/>
            <a:ext cx="8287351" cy="0"/>
          </a:xfrm>
          <a:prstGeom prst="line">
            <a:avLst/>
          </a:prstGeom>
          <a:ln>
            <a:solidFill>
              <a:srgbClr val="004A80"/>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userDrawn="1"/>
        </p:nvPicPr>
        <p:blipFill rotWithShape="1">
          <a:blip r:embed="rId2">
            <a:extLst>
              <a:ext uri="{28A0092B-C50C-407E-A947-70E740481C1C}">
                <a14:useLocalDpi xmlns:a14="http://schemas.microsoft.com/office/drawing/2010/main" val="0"/>
              </a:ext>
            </a:extLst>
          </a:blip>
          <a:srcRect l="-620" t="3507" r="620"/>
          <a:stretch/>
        </p:blipFill>
        <p:spPr>
          <a:xfrm>
            <a:off x="7401771" y="555502"/>
            <a:ext cx="1313906" cy="761854"/>
          </a:xfrm>
          <a:prstGeom prst="rect">
            <a:avLst/>
          </a:prstGeom>
        </p:spPr>
      </p:pic>
      <p:sp>
        <p:nvSpPr>
          <p:cNvPr id="11" name="Retângulo 10"/>
          <p:cNvSpPr/>
          <p:nvPr userDrawn="1"/>
        </p:nvSpPr>
        <p:spPr>
          <a:xfrm>
            <a:off x="6944811" y="5776774"/>
            <a:ext cx="1855648" cy="246221"/>
          </a:xfrm>
          <a:prstGeom prst="rect">
            <a:avLst/>
          </a:prstGeom>
        </p:spPr>
        <p:txBody>
          <a:bodyPr wrap="square">
            <a:spAutoFit/>
          </a:bodyPr>
          <a:lstStyle/>
          <a:p>
            <a:pPr marL="205796" marR="0" lvl="0" indent="-205796" algn="r" defTabSz="823183" rtl="0" eaLnBrk="1" fontAlgn="auto" latinLnBrk="0" hangingPunct="1">
              <a:lnSpc>
                <a:spcPct val="100000"/>
              </a:lnSpc>
              <a:spcBef>
                <a:spcPts val="0"/>
              </a:spcBef>
              <a:spcAft>
                <a:spcPts val="0"/>
              </a:spcAft>
              <a:buClrTx/>
              <a:buSzTx/>
              <a:buFont typeface="Arial" panose="020B0604020202020204" pitchFamily="34" charset="0"/>
              <a:buNone/>
              <a:tabLst/>
              <a:defRPr/>
            </a:pPr>
            <a:r>
              <a:rPr lang="pt-PT" sz="1000" b="1" err="1">
                <a:solidFill>
                  <a:schemeClr val="bg1">
                    <a:lumMod val="50000"/>
                  </a:schemeClr>
                </a:solidFill>
                <a:latin typeface="Calibri" charset="0"/>
                <a:ea typeface="Calibri" charset="0"/>
                <a:cs typeface="Calibri" charset="0"/>
              </a:rPr>
              <a:t>www.ine.cv</a:t>
            </a:r>
            <a:endParaRPr lang="pt-PT" sz="1000" b="1">
              <a:solidFill>
                <a:schemeClr val="bg1">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1114207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abeçalho da Secção">
    <p:spTree>
      <p:nvGrpSpPr>
        <p:cNvPr id="1" name=""/>
        <p:cNvGrpSpPr/>
        <p:nvPr/>
      </p:nvGrpSpPr>
      <p:grpSpPr>
        <a:xfrm>
          <a:off x="0" y="0"/>
          <a:ext cx="0" cy="0"/>
          <a:chOff x="0" y="0"/>
          <a:chExt cx="0" cy="0"/>
        </a:xfrm>
      </p:grpSpPr>
      <p:pic>
        <p:nvPicPr>
          <p:cNvPr id="7" name="Imagem 6"/>
          <p:cNvPicPr>
            <a:picLocks noChangeAspect="1"/>
          </p:cNvPicPr>
          <p:nvPr userDrawn="1"/>
        </p:nvPicPr>
        <p:blipFill rotWithShape="1">
          <a:blip r:embed="rId2">
            <a:extLst>
              <a:ext uri="{28A0092B-C50C-407E-A947-70E740481C1C}">
                <a14:useLocalDpi xmlns:a14="http://schemas.microsoft.com/office/drawing/2010/main" val="0"/>
              </a:ext>
            </a:extLst>
          </a:blip>
          <a:srcRect l="28069" t="-214" r="18820" b="141"/>
          <a:stretch/>
        </p:blipFill>
        <p:spPr>
          <a:xfrm flipH="1">
            <a:off x="427582" y="365057"/>
            <a:ext cx="4655861" cy="5271577"/>
          </a:xfrm>
          <a:prstGeom prst="rect">
            <a:avLst/>
          </a:prstGeom>
        </p:spPr>
      </p:pic>
      <p:sp>
        <p:nvSpPr>
          <p:cNvPr id="8" name="Retângulo 7"/>
          <p:cNvSpPr/>
          <p:nvPr userDrawn="1"/>
        </p:nvSpPr>
        <p:spPr>
          <a:xfrm flipH="1">
            <a:off x="428323" y="365057"/>
            <a:ext cx="4655121" cy="5271577"/>
          </a:xfrm>
          <a:prstGeom prst="rect">
            <a:avLst/>
          </a:prstGeom>
          <a:solidFill>
            <a:srgbClr val="004A80">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9" name="Retângulo 8"/>
          <p:cNvSpPr/>
          <p:nvPr userDrawn="1"/>
        </p:nvSpPr>
        <p:spPr>
          <a:xfrm>
            <a:off x="427582" y="5713641"/>
            <a:ext cx="4655862" cy="45719"/>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11" name="Retângulo 10"/>
          <p:cNvSpPr/>
          <p:nvPr userDrawn="1"/>
        </p:nvSpPr>
        <p:spPr>
          <a:xfrm rot="10800000" flipH="1">
            <a:off x="428324" y="5865914"/>
            <a:ext cx="8283598" cy="194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pic>
        <p:nvPicPr>
          <p:cNvPr id="12" name="Imagem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205" y="4894324"/>
            <a:ext cx="1496717" cy="8650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2752F288-59D7-7249-B7C4-E27C4A153A9A}" type="datetimeFigureOut">
              <a:rPr lang="pt-PT" smtClean="0"/>
              <a:t>10/12/2019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716DF34-E6E3-9149-AC90-40384883405B}" type="slidenum">
              <a:rPr lang="pt-PT" smtClean="0"/>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539161"/>
            <a:ext cx="7886700" cy="2568124"/>
          </a:xfrm>
        </p:spPr>
        <p:txBody>
          <a:bodyPr anchor="b"/>
          <a:lstStyle>
            <a:lvl1pPr>
              <a:defRPr sz="5401"/>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23888" y="4131581"/>
            <a:ext cx="7886700" cy="1350516"/>
          </a:xfrm>
        </p:spPr>
        <p:txBody>
          <a:bodyPr/>
          <a:lstStyle>
            <a:lvl1pPr marL="0" indent="0">
              <a:buNone/>
              <a:defRPr sz="2160">
                <a:solidFill>
                  <a:schemeClr val="tx1"/>
                </a:solidFill>
              </a:defRPr>
            </a:lvl1pPr>
            <a:lvl2pPr marL="411571" indent="0">
              <a:buNone/>
              <a:defRPr sz="1800">
                <a:solidFill>
                  <a:schemeClr val="tx1">
                    <a:tint val="75000"/>
                  </a:schemeClr>
                </a:solidFill>
              </a:defRPr>
            </a:lvl2pPr>
            <a:lvl3pPr marL="823143" indent="0">
              <a:buNone/>
              <a:defRPr sz="1620">
                <a:solidFill>
                  <a:schemeClr val="tx1">
                    <a:tint val="75000"/>
                  </a:schemeClr>
                </a:solidFill>
              </a:defRPr>
            </a:lvl3pPr>
            <a:lvl4pPr marL="1234714" indent="0">
              <a:buNone/>
              <a:defRPr sz="1440">
                <a:solidFill>
                  <a:schemeClr val="tx1">
                    <a:tint val="75000"/>
                  </a:schemeClr>
                </a:solidFill>
              </a:defRPr>
            </a:lvl4pPr>
            <a:lvl5pPr marL="1646286" indent="0">
              <a:buNone/>
              <a:defRPr sz="1440">
                <a:solidFill>
                  <a:schemeClr val="tx1">
                    <a:tint val="75000"/>
                  </a:schemeClr>
                </a:solidFill>
              </a:defRPr>
            </a:lvl5pPr>
            <a:lvl6pPr marL="2057857" indent="0">
              <a:buNone/>
              <a:defRPr sz="1440">
                <a:solidFill>
                  <a:schemeClr val="tx1">
                    <a:tint val="75000"/>
                  </a:schemeClr>
                </a:solidFill>
              </a:defRPr>
            </a:lvl6pPr>
            <a:lvl7pPr marL="2469429" indent="0">
              <a:buNone/>
              <a:defRPr sz="1440">
                <a:solidFill>
                  <a:schemeClr val="tx1">
                    <a:tint val="75000"/>
                  </a:schemeClr>
                </a:solidFill>
              </a:defRPr>
            </a:lvl7pPr>
            <a:lvl8pPr marL="2881000" indent="0">
              <a:buNone/>
              <a:defRPr sz="1440">
                <a:solidFill>
                  <a:schemeClr val="tx1">
                    <a:tint val="75000"/>
                  </a:schemeClr>
                </a:solidFill>
              </a:defRPr>
            </a:lvl8pPr>
            <a:lvl9pPr marL="3292572" indent="0">
              <a:buNone/>
              <a:defRPr sz="1440">
                <a:solidFill>
                  <a:schemeClr val="tx1">
                    <a:tint val="75000"/>
                  </a:schemeClr>
                </a:solidFill>
              </a:defRPr>
            </a:lvl9pPr>
          </a:lstStyle>
          <a:p>
            <a:pPr lvl="0"/>
            <a:r>
              <a:rPr lang="pt-PT"/>
              <a:t>Clique para editar os estilos de texto do Modelo Global</a:t>
            </a:r>
          </a:p>
        </p:txBody>
      </p:sp>
      <p:sp>
        <p:nvSpPr>
          <p:cNvPr id="4" name="Date Placeholder 3"/>
          <p:cNvSpPr>
            <a:spLocks noGrp="1"/>
          </p:cNvSpPr>
          <p:nvPr>
            <p:ph type="dt" sz="half" idx="10"/>
          </p:nvPr>
        </p:nvSpPr>
        <p:spPr/>
        <p:txBody>
          <a:bodyPr/>
          <a:lstStyle/>
          <a:p>
            <a:fld id="{2752F288-59D7-7249-B7C4-E27C4A153A9A}" type="datetimeFigureOut">
              <a:rPr lang="pt-PT" smtClean="0"/>
              <a:t>10/12/2019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716DF34-E6E3-9149-AC90-40384883405B}" type="slidenum">
              <a:rPr lang="pt-PT" smtClean="0"/>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28650" y="1643485"/>
            <a:ext cx="3886200" cy="3917212"/>
          </a:xfrm>
        </p:spPr>
        <p:txBody>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643485"/>
            <a:ext cx="3886200" cy="3917212"/>
          </a:xfrm>
        </p:spPr>
        <p:txBody>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2752F288-59D7-7249-B7C4-E27C4A153A9A}" type="datetimeFigureOut">
              <a:rPr lang="pt-PT" smtClean="0"/>
              <a:t>10/12/2019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716DF34-E6E3-9149-AC90-40384883405B}" type="slidenum">
              <a:rPr lang="pt-PT" smtClean="0"/>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28698"/>
            <a:ext cx="7886700" cy="1193314"/>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9842" y="1513436"/>
            <a:ext cx="3868340" cy="741712"/>
          </a:xfrm>
        </p:spPr>
        <p:txBody>
          <a:bodyPr anchor="b"/>
          <a:lstStyle>
            <a:lvl1pPr marL="0" indent="0">
              <a:buNone/>
              <a:defRPr sz="2160" b="1"/>
            </a:lvl1pPr>
            <a:lvl2pPr marL="411571" indent="0">
              <a:buNone/>
              <a:defRPr sz="1800" b="1"/>
            </a:lvl2pPr>
            <a:lvl3pPr marL="823143" indent="0">
              <a:buNone/>
              <a:defRPr sz="1620" b="1"/>
            </a:lvl3pPr>
            <a:lvl4pPr marL="1234714" indent="0">
              <a:buNone/>
              <a:defRPr sz="1440" b="1"/>
            </a:lvl4pPr>
            <a:lvl5pPr marL="1646286" indent="0">
              <a:buNone/>
              <a:defRPr sz="1440" b="1"/>
            </a:lvl5pPr>
            <a:lvl6pPr marL="2057857" indent="0">
              <a:buNone/>
              <a:defRPr sz="1440" b="1"/>
            </a:lvl6pPr>
            <a:lvl7pPr marL="2469429" indent="0">
              <a:buNone/>
              <a:defRPr sz="1440" b="1"/>
            </a:lvl7pPr>
            <a:lvl8pPr marL="2881000" indent="0">
              <a:buNone/>
              <a:defRPr sz="1440" b="1"/>
            </a:lvl8pPr>
            <a:lvl9pPr marL="3292572" indent="0">
              <a:buNone/>
              <a:defRPr sz="1440" b="1"/>
            </a:lvl9pPr>
          </a:lstStyle>
          <a:p>
            <a:pPr lvl="0"/>
            <a:r>
              <a:rPr lang="pt-PT"/>
              <a:t>Clique para editar os estilos de texto do Modelo Global</a:t>
            </a:r>
          </a:p>
        </p:txBody>
      </p:sp>
      <p:sp>
        <p:nvSpPr>
          <p:cNvPr id="4" name="Content Placeholder 3"/>
          <p:cNvSpPr>
            <a:spLocks noGrp="1"/>
          </p:cNvSpPr>
          <p:nvPr>
            <p:ph sz="half" idx="2"/>
          </p:nvPr>
        </p:nvSpPr>
        <p:spPr>
          <a:xfrm>
            <a:off x="629842" y="2255148"/>
            <a:ext cx="3868340" cy="3316982"/>
          </a:xfrm>
        </p:spPr>
        <p:txBody>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1" y="1513436"/>
            <a:ext cx="3887391" cy="741712"/>
          </a:xfrm>
        </p:spPr>
        <p:txBody>
          <a:bodyPr anchor="b"/>
          <a:lstStyle>
            <a:lvl1pPr marL="0" indent="0">
              <a:buNone/>
              <a:defRPr sz="2160" b="1"/>
            </a:lvl1pPr>
            <a:lvl2pPr marL="411571" indent="0">
              <a:buNone/>
              <a:defRPr sz="1800" b="1"/>
            </a:lvl2pPr>
            <a:lvl3pPr marL="823143" indent="0">
              <a:buNone/>
              <a:defRPr sz="1620" b="1"/>
            </a:lvl3pPr>
            <a:lvl4pPr marL="1234714" indent="0">
              <a:buNone/>
              <a:defRPr sz="1440" b="1"/>
            </a:lvl4pPr>
            <a:lvl5pPr marL="1646286" indent="0">
              <a:buNone/>
              <a:defRPr sz="1440" b="1"/>
            </a:lvl5pPr>
            <a:lvl6pPr marL="2057857" indent="0">
              <a:buNone/>
              <a:defRPr sz="1440" b="1"/>
            </a:lvl6pPr>
            <a:lvl7pPr marL="2469429" indent="0">
              <a:buNone/>
              <a:defRPr sz="1440" b="1"/>
            </a:lvl7pPr>
            <a:lvl8pPr marL="2881000" indent="0">
              <a:buNone/>
              <a:defRPr sz="1440" b="1"/>
            </a:lvl8pPr>
            <a:lvl9pPr marL="3292572" indent="0">
              <a:buNone/>
              <a:defRPr sz="1440" b="1"/>
            </a:lvl9pPr>
          </a:lstStyle>
          <a:p>
            <a:pPr lvl="0"/>
            <a:r>
              <a:rPr lang="pt-PT"/>
              <a:t>Clique para editar os estilos de texto do Modelo Global</a:t>
            </a:r>
          </a:p>
        </p:txBody>
      </p:sp>
      <p:sp>
        <p:nvSpPr>
          <p:cNvPr id="6" name="Content Placeholder 5"/>
          <p:cNvSpPr>
            <a:spLocks noGrp="1"/>
          </p:cNvSpPr>
          <p:nvPr>
            <p:ph sz="quarter" idx="4"/>
          </p:nvPr>
        </p:nvSpPr>
        <p:spPr>
          <a:xfrm>
            <a:off x="4629151" y="2255148"/>
            <a:ext cx="3887391" cy="3316982"/>
          </a:xfrm>
        </p:spPr>
        <p:txBody>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2752F288-59D7-7249-B7C4-E27C4A153A9A}" type="datetimeFigureOut">
              <a:rPr lang="pt-PT" smtClean="0"/>
              <a:t>10/12/2019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A716DF34-E6E3-9149-AC90-40384883405B}" type="slidenum">
              <a:rPr lang="pt-PT" smtClean="0"/>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2752F288-59D7-7249-B7C4-E27C4A153A9A}" type="datetimeFigureOut">
              <a:rPr lang="pt-PT" smtClean="0"/>
              <a:t>10/12/2019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A716DF34-E6E3-9149-AC90-40384883405B}"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2F288-59D7-7249-B7C4-E27C4A153A9A}" type="datetimeFigureOut">
              <a:rPr lang="pt-PT" smtClean="0"/>
              <a:t>10/12/2019</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A716DF34-E6E3-9149-AC90-40384883405B}"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11586"/>
            <a:ext cx="2949178" cy="1440551"/>
          </a:xfrm>
        </p:spPr>
        <p:txBody>
          <a:bodyPr anchor="b"/>
          <a:lstStyle>
            <a:lvl1pPr>
              <a:defRPr sz="2881"/>
            </a:lvl1pPr>
          </a:lstStyle>
          <a:p>
            <a:r>
              <a:rPr lang="pt-PT"/>
              <a:t>Clique para editar o estilo de título do Modelo Global</a:t>
            </a:r>
            <a:endParaRPr lang="en-US" dirty="0"/>
          </a:p>
        </p:txBody>
      </p:sp>
      <p:sp>
        <p:nvSpPr>
          <p:cNvPr id="3" name="Content Placeholder 2"/>
          <p:cNvSpPr>
            <a:spLocks noGrp="1"/>
          </p:cNvSpPr>
          <p:nvPr>
            <p:ph idx="1"/>
          </p:nvPr>
        </p:nvSpPr>
        <p:spPr>
          <a:xfrm>
            <a:off x="3887391" y="888912"/>
            <a:ext cx="4629150" cy="4387391"/>
          </a:xfrm>
        </p:spPr>
        <p:txBody>
          <a:bodyPr/>
          <a:lstStyle>
            <a:lvl1pPr>
              <a:defRPr sz="2881"/>
            </a:lvl1pPr>
            <a:lvl2pPr>
              <a:defRPr sz="2521"/>
            </a:lvl2pPr>
            <a:lvl3pPr>
              <a:defRPr sz="216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1852136"/>
            <a:ext cx="2949178" cy="3431312"/>
          </a:xfrm>
        </p:spPr>
        <p:txBody>
          <a:bodyPr/>
          <a:lstStyle>
            <a:lvl1pPr marL="0" indent="0">
              <a:buNone/>
              <a:defRPr sz="1440"/>
            </a:lvl1pPr>
            <a:lvl2pPr marL="411571" indent="0">
              <a:buNone/>
              <a:defRPr sz="1260"/>
            </a:lvl2pPr>
            <a:lvl3pPr marL="823143" indent="0">
              <a:buNone/>
              <a:defRPr sz="1080"/>
            </a:lvl3pPr>
            <a:lvl4pPr marL="1234714" indent="0">
              <a:buNone/>
              <a:defRPr sz="900"/>
            </a:lvl4pPr>
            <a:lvl5pPr marL="1646286" indent="0">
              <a:buNone/>
              <a:defRPr sz="900"/>
            </a:lvl5pPr>
            <a:lvl6pPr marL="2057857" indent="0">
              <a:buNone/>
              <a:defRPr sz="900"/>
            </a:lvl6pPr>
            <a:lvl7pPr marL="2469429" indent="0">
              <a:buNone/>
              <a:defRPr sz="900"/>
            </a:lvl7pPr>
            <a:lvl8pPr marL="2881000" indent="0">
              <a:buNone/>
              <a:defRPr sz="900"/>
            </a:lvl8pPr>
            <a:lvl9pPr marL="3292572" indent="0">
              <a:buNone/>
              <a:defRPr sz="900"/>
            </a:lvl9pPr>
          </a:lstStyle>
          <a:p>
            <a:pPr lvl="0"/>
            <a:r>
              <a:rPr lang="pt-PT"/>
              <a:t>Clique para editar os estilos de texto do Modelo Global</a:t>
            </a:r>
          </a:p>
        </p:txBody>
      </p:sp>
      <p:sp>
        <p:nvSpPr>
          <p:cNvPr id="5" name="Date Placeholder 4"/>
          <p:cNvSpPr>
            <a:spLocks noGrp="1"/>
          </p:cNvSpPr>
          <p:nvPr>
            <p:ph type="dt" sz="half" idx="10"/>
          </p:nvPr>
        </p:nvSpPr>
        <p:spPr/>
        <p:txBody>
          <a:bodyPr/>
          <a:lstStyle/>
          <a:p>
            <a:fld id="{2752F288-59D7-7249-B7C4-E27C4A153A9A}" type="datetimeFigureOut">
              <a:rPr lang="pt-PT" smtClean="0"/>
              <a:t>10/12/2019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716DF34-E6E3-9149-AC90-40384883405B}" type="slidenum">
              <a:rPr lang="pt-PT" smtClean="0"/>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11586"/>
            <a:ext cx="2949178" cy="1440551"/>
          </a:xfrm>
        </p:spPr>
        <p:txBody>
          <a:bodyPr anchor="b"/>
          <a:lstStyle>
            <a:lvl1pPr>
              <a:defRPr sz="2881"/>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3887391" y="888912"/>
            <a:ext cx="4629150" cy="4387391"/>
          </a:xfrm>
        </p:spPr>
        <p:txBody>
          <a:bodyPr anchor="t"/>
          <a:lstStyle>
            <a:lvl1pPr marL="0" indent="0">
              <a:buNone/>
              <a:defRPr sz="2881"/>
            </a:lvl1pPr>
            <a:lvl2pPr marL="411571" indent="0">
              <a:buNone/>
              <a:defRPr sz="2521"/>
            </a:lvl2pPr>
            <a:lvl3pPr marL="823143" indent="0">
              <a:buNone/>
              <a:defRPr sz="2160"/>
            </a:lvl3pPr>
            <a:lvl4pPr marL="1234714" indent="0">
              <a:buNone/>
              <a:defRPr sz="1800"/>
            </a:lvl4pPr>
            <a:lvl5pPr marL="1646286" indent="0">
              <a:buNone/>
              <a:defRPr sz="1800"/>
            </a:lvl5pPr>
            <a:lvl6pPr marL="2057857" indent="0">
              <a:buNone/>
              <a:defRPr sz="1800"/>
            </a:lvl6pPr>
            <a:lvl7pPr marL="2469429" indent="0">
              <a:buNone/>
              <a:defRPr sz="1800"/>
            </a:lvl7pPr>
            <a:lvl8pPr marL="2881000" indent="0">
              <a:buNone/>
              <a:defRPr sz="1800"/>
            </a:lvl8pPr>
            <a:lvl9pPr marL="3292572" indent="0">
              <a:buNone/>
              <a:defRPr sz="1800"/>
            </a:lvl9pPr>
          </a:lstStyle>
          <a:p>
            <a:r>
              <a:rPr lang="pt-PT"/>
              <a:t>Arraste a imagem até ao marcador de posição ou clique no ícone para adicionar</a:t>
            </a:r>
            <a:endParaRPr lang="en-US"/>
          </a:p>
        </p:txBody>
      </p:sp>
      <p:sp>
        <p:nvSpPr>
          <p:cNvPr id="4" name="Text Placeholder 3"/>
          <p:cNvSpPr>
            <a:spLocks noGrp="1"/>
          </p:cNvSpPr>
          <p:nvPr>
            <p:ph type="body" sz="half" idx="2"/>
          </p:nvPr>
        </p:nvSpPr>
        <p:spPr>
          <a:xfrm>
            <a:off x="629841" y="1852136"/>
            <a:ext cx="2949178" cy="3431312"/>
          </a:xfrm>
        </p:spPr>
        <p:txBody>
          <a:bodyPr/>
          <a:lstStyle>
            <a:lvl1pPr marL="0" indent="0">
              <a:buNone/>
              <a:defRPr sz="1440"/>
            </a:lvl1pPr>
            <a:lvl2pPr marL="411571" indent="0">
              <a:buNone/>
              <a:defRPr sz="1260"/>
            </a:lvl2pPr>
            <a:lvl3pPr marL="823143" indent="0">
              <a:buNone/>
              <a:defRPr sz="1080"/>
            </a:lvl3pPr>
            <a:lvl4pPr marL="1234714" indent="0">
              <a:buNone/>
              <a:defRPr sz="900"/>
            </a:lvl4pPr>
            <a:lvl5pPr marL="1646286" indent="0">
              <a:buNone/>
              <a:defRPr sz="900"/>
            </a:lvl5pPr>
            <a:lvl6pPr marL="2057857" indent="0">
              <a:buNone/>
              <a:defRPr sz="900"/>
            </a:lvl6pPr>
            <a:lvl7pPr marL="2469429" indent="0">
              <a:buNone/>
              <a:defRPr sz="900"/>
            </a:lvl7pPr>
            <a:lvl8pPr marL="2881000" indent="0">
              <a:buNone/>
              <a:defRPr sz="900"/>
            </a:lvl8pPr>
            <a:lvl9pPr marL="3292572" indent="0">
              <a:buNone/>
              <a:defRPr sz="900"/>
            </a:lvl9pPr>
          </a:lstStyle>
          <a:p>
            <a:pPr lvl="0"/>
            <a:r>
              <a:rPr lang="pt-PT"/>
              <a:t>Clique para editar os estilos de texto do Modelo Global</a:t>
            </a:r>
          </a:p>
        </p:txBody>
      </p:sp>
      <p:sp>
        <p:nvSpPr>
          <p:cNvPr id="5" name="Date Placeholder 4"/>
          <p:cNvSpPr>
            <a:spLocks noGrp="1"/>
          </p:cNvSpPr>
          <p:nvPr>
            <p:ph type="dt" sz="half" idx="10"/>
          </p:nvPr>
        </p:nvSpPr>
        <p:spPr/>
        <p:txBody>
          <a:bodyPr/>
          <a:lstStyle/>
          <a:p>
            <a:fld id="{2752F288-59D7-7249-B7C4-E27C4A153A9A}" type="datetimeFigureOut">
              <a:rPr lang="pt-PT" smtClean="0"/>
              <a:t>10/12/2019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716DF34-E6E3-9149-AC90-40384883405B}" type="slidenum">
              <a:rPr lang="pt-PT" smtClean="0"/>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28698"/>
            <a:ext cx="7886700" cy="1193314"/>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8650" y="1643485"/>
            <a:ext cx="7886700" cy="3917212"/>
          </a:xfrm>
          <a:prstGeom prst="rect">
            <a:avLst/>
          </a:prstGeom>
        </p:spPr>
        <p:txBody>
          <a:bodyPr vert="horz" lIns="91440" tIns="45720" rIns="91440" bIns="45720" rtlCol="0">
            <a:normAutofit/>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5722188"/>
            <a:ext cx="2057400" cy="328697"/>
          </a:xfrm>
          <a:prstGeom prst="rect">
            <a:avLst/>
          </a:prstGeom>
        </p:spPr>
        <p:txBody>
          <a:bodyPr vert="horz" lIns="91440" tIns="45720" rIns="91440" bIns="45720" rtlCol="0" anchor="ctr"/>
          <a:lstStyle>
            <a:lvl1pPr algn="l">
              <a:defRPr sz="1080">
                <a:solidFill>
                  <a:schemeClr val="tx1">
                    <a:tint val="75000"/>
                  </a:schemeClr>
                </a:solidFill>
              </a:defRPr>
            </a:lvl1pPr>
          </a:lstStyle>
          <a:p>
            <a:fld id="{2752F288-59D7-7249-B7C4-E27C4A153A9A}" type="datetimeFigureOut">
              <a:rPr lang="pt-PT" smtClean="0"/>
              <a:t>10/12/2019</a:t>
            </a:fld>
            <a:endParaRPr lang="pt-PT"/>
          </a:p>
        </p:txBody>
      </p:sp>
      <p:sp>
        <p:nvSpPr>
          <p:cNvPr id="5" name="Footer Placeholder 4"/>
          <p:cNvSpPr>
            <a:spLocks noGrp="1"/>
          </p:cNvSpPr>
          <p:nvPr>
            <p:ph type="ftr" sz="quarter" idx="3"/>
          </p:nvPr>
        </p:nvSpPr>
        <p:spPr>
          <a:xfrm>
            <a:off x="3028950" y="5722188"/>
            <a:ext cx="3086100" cy="32869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5722188"/>
            <a:ext cx="2057400" cy="328697"/>
          </a:xfrm>
          <a:prstGeom prst="rect">
            <a:avLst/>
          </a:prstGeom>
        </p:spPr>
        <p:txBody>
          <a:bodyPr vert="horz" lIns="91440" tIns="45720" rIns="91440" bIns="45720" rtlCol="0" anchor="ctr"/>
          <a:lstStyle>
            <a:lvl1pPr algn="r">
              <a:defRPr sz="1080">
                <a:solidFill>
                  <a:schemeClr val="tx1">
                    <a:tint val="75000"/>
                  </a:schemeClr>
                </a:solidFill>
              </a:defRPr>
            </a:lvl1pPr>
          </a:lstStyle>
          <a:p>
            <a:fld id="{A716DF34-E6E3-9149-AC90-40384883405B}" type="slidenum">
              <a:rPr lang="pt-PT" smtClean="0"/>
              <a:t>‹nº›</a:t>
            </a:fld>
            <a:endParaRPr lang="pt-PT"/>
          </a:p>
        </p:txBody>
      </p:sp>
    </p:spTree>
    <p:extLst>
      <p:ext uri="{BB962C8B-B14F-4D97-AF65-F5344CB8AC3E}">
        <p14:creationId xmlns:p14="http://schemas.microsoft.com/office/powerpoint/2010/main" val="2548583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63" r:id="rId14"/>
  </p:sldLayoutIdLst>
  <p:txStyles>
    <p:titleStyle>
      <a:lvl1pPr algn="l" defTabSz="823143" rtl="0" eaLnBrk="1" latinLnBrk="0" hangingPunct="1">
        <a:lnSpc>
          <a:spcPct val="90000"/>
        </a:lnSpc>
        <a:spcBef>
          <a:spcPct val="0"/>
        </a:spcBef>
        <a:buNone/>
        <a:defRPr sz="3961" kern="1200">
          <a:solidFill>
            <a:schemeClr val="tx1"/>
          </a:solidFill>
          <a:latin typeface="+mj-lt"/>
          <a:ea typeface="+mj-ea"/>
          <a:cs typeface="+mj-cs"/>
        </a:defRPr>
      </a:lvl1pPr>
    </p:titleStyle>
    <p:bodyStyle>
      <a:lvl1pPr marL="205786" indent="-205786" algn="l" defTabSz="823143" rtl="0" eaLnBrk="1" latinLnBrk="0" hangingPunct="1">
        <a:lnSpc>
          <a:spcPct val="90000"/>
        </a:lnSpc>
        <a:spcBef>
          <a:spcPts val="900"/>
        </a:spcBef>
        <a:buFont typeface="Arial" panose="020B0604020202020204" pitchFamily="34" charset="0"/>
        <a:buChar char="•"/>
        <a:defRPr sz="2521" kern="1200">
          <a:solidFill>
            <a:schemeClr val="tx1"/>
          </a:solidFill>
          <a:latin typeface="+mn-lt"/>
          <a:ea typeface="+mn-ea"/>
          <a:cs typeface="+mn-cs"/>
        </a:defRPr>
      </a:lvl1pPr>
      <a:lvl2pPr marL="617357" indent="-205786" algn="l" defTabSz="823143"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929" indent="-205786" algn="l" defTabSz="823143"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500"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2071"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643"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214"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786"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357"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43" rtl="0" eaLnBrk="1" latinLnBrk="0" hangingPunct="1">
        <a:defRPr sz="1620" kern="1200">
          <a:solidFill>
            <a:schemeClr val="tx1"/>
          </a:solidFill>
          <a:latin typeface="+mn-lt"/>
          <a:ea typeface="+mn-ea"/>
          <a:cs typeface="+mn-cs"/>
        </a:defRPr>
      </a:lvl1pPr>
      <a:lvl2pPr marL="411571" algn="l" defTabSz="823143" rtl="0" eaLnBrk="1" latinLnBrk="0" hangingPunct="1">
        <a:defRPr sz="1620" kern="1200">
          <a:solidFill>
            <a:schemeClr val="tx1"/>
          </a:solidFill>
          <a:latin typeface="+mn-lt"/>
          <a:ea typeface="+mn-ea"/>
          <a:cs typeface="+mn-cs"/>
        </a:defRPr>
      </a:lvl2pPr>
      <a:lvl3pPr marL="823143" algn="l" defTabSz="823143" rtl="0" eaLnBrk="1" latinLnBrk="0" hangingPunct="1">
        <a:defRPr sz="1620" kern="1200">
          <a:solidFill>
            <a:schemeClr val="tx1"/>
          </a:solidFill>
          <a:latin typeface="+mn-lt"/>
          <a:ea typeface="+mn-ea"/>
          <a:cs typeface="+mn-cs"/>
        </a:defRPr>
      </a:lvl3pPr>
      <a:lvl4pPr marL="1234714" algn="l" defTabSz="823143" rtl="0" eaLnBrk="1" latinLnBrk="0" hangingPunct="1">
        <a:defRPr sz="1620" kern="1200">
          <a:solidFill>
            <a:schemeClr val="tx1"/>
          </a:solidFill>
          <a:latin typeface="+mn-lt"/>
          <a:ea typeface="+mn-ea"/>
          <a:cs typeface="+mn-cs"/>
        </a:defRPr>
      </a:lvl4pPr>
      <a:lvl5pPr marL="1646286" algn="l" defTabSz="823143" rtl="0" eaLnBrk="1" latinLnBrk="0" hangingPunct="1">
        <a:defRPr sz="1620" kern="1200">
          <a:solidFill>
            <a:schemeClr val="tx1"/>
          </a:solidFill>
          <a:latin typeface="+mn-lt"/>
          <a:ea typeface="+mn-ea"/>
          <a:cs typeface="+mn-cs"/>
        </a:defRPr>
      </a:lvl5pPr>
      <a:lvl6pPr marL="2057857" algn="l" defTabSz="823143" rtl="0" eaLnBrk="1" latinLnBrk="0" hangingPunct="1">
        <a:defRPr sz="1620" kern="1200">
          <a:solidFill>
            <a:schemeClr val="tx1"/>
          </a:solidFill>
          <a:latin typeface="+mn-lt"/>
          <a:ea typeface="+mn-ea"/>
          <a:cs typeface="+mn-cs"/>
        </a:defRPr>
      </a:lvl6pPr>
      <a:lvl7pPr marL="2469429" algn="l" defTabSz="823143" rtl="0" eaLnBrk="1" latinLnBrk="0" hangingPunct="1">
        <a:defRPr sz="1620" kern="1200">
          <a:solidFill>
            <a:schemeClr val="tx1"/>
          </a:solidFill>
          <a:latin typeface="+mn-lt"/>
          <a:ea typeface="+mn-ea"/>
          <a:cs typeface="+mn-cs"/>
        </a:defRPr>
      </a:lvl7pPr>
      <a:lvl8pPr marL="2881000" algn="l" defTabSz="823143" rtl="0" eaLnBrk="1" latinLnBrk="0" hangingPunct="1">
        <a:defRPr sz="1620" kern="1200">
          <a:solidFill>
            <a:schemeClr val="tx1"/>
          </a:solidFill>
          <a:latin typeface="+mn-lt"/>
          <a:ea typeface="+mn-ea"/>
          <a:cs typeface="+mn-cs"/>
        </a:defRPr>
      </a:lvl8pPr>
      <a:lvl9pPr marL="3292572" algn="l" defTabSz="823143"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ine.cv/praiagroup/handbook/Handbook_on_GovernanceStatistics-Draft_for_global_consultation.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82180" y="3974006"/>
            <a:ext cx="5498490" cy="955716"/>
          </a:xfrm>
          <a:prstGeom prst="rect">
            <a:avLst/>
          </a:prstGeom>
        </p:spPr>
        <p:txBody>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nSpc>
                <a:spcPct val="120000"/>
              </a:lnSpc>
            </a:pPr>
            <a:r>
              <a:rPr lang="en-GB" sz="2400" b="1" dirty="0">
                <a:solidFill>
                  <a:srgbClr val="004A80"/>
                </a:solidFill>
                <a:effectLst>
                  <a:outerShdw blurRad="38100" dist="38100" dir="2700000" algn="tl">
                    <a:srgbClr val="000000">
                      <a:alpha val="43137"/>
                    </a:srgbClr>
                  </a:outerShdw>
                </a:effectLst>
                <a:ea typeface="DIN Alternate" charset="0"/>
                <a:cs typeface="DIN Alternate" charset="0"/>
              </a:rPr>
              <a:t>Praia City Group on Governance Statistics</a:t>
            </a:r>
          </a:p>
          <a:p>
            <a:pPr>
              <a:lnSpc>
                <a:spcPct val="120000"/>
              </a:lnSpc>
            </a:pPr>
            <a:r>
              <a:rPr lang="en-GB" sz="2000" b="1" dirty="0">
                <a:solidFill>
                  <a:srgbClr val="004A80"/>
                </a:solidFill>
                <a:effectLst>
                  <a:outerShdw blurRad="38100" dist="38100" dir="2700000" algn="tl">
                    <a:srgbClr val="000000">
                      <a:alpha val="43137"/>
                    </a:srgbClr>
                  </a:outerShdw>
                </a:effectLst>
                <a:ea typeface="DIN Alternate" charset="0"/>
                <a:cs typeface="DIN Alternate" charset="0"/>
              </a:rPr>
              <a:t>Handbook on Governance Statistics</a:t>
            </a:r>
          </a:p>
        </p:txBody>
      </p:sp>
      <p:sp>
        <p:nvSpPr>
          <p:cNvPr id="3" name="Título 1"/>
          <p:cNvSpPr txBox="1">
            <a:spLocks/>
          </p:cNvSpPr>
          <p:nvPr/>
        </p:nvSpPr>
        <p:spPr>
          <a:xfrm>
            <a:off x="482180" y="5251133"/>
            <a:ext cx="5006880" cy="628804"/>
          </a:xfrm>
          <a:prstGeom prst="rect">
            <a:avLst/>
          </a:prstGeom>
        </p:spPr>
        <p:txBody>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nSpc>
                <a:spcPct val="100000"/>
              </a:lnSpc>
              <a:spcAft>
                <a:spcPts val="300"/>
              </a:spcAft>
            </a:pPr>
            <a:r>
              <a:rPr lang="en-GB" sz="1600" b="1" dirty="0">
                <a:solidFill>
                  <a:srgbClr val="004A80"/>
                </a:solidFill>
              </a:rPr>
              <a:t>Celso Soares</a:t>
            </a:r>
          </a:p>
          <a:p>
            <a:pPr>
              <a:lnSpc>
                <a:spcPct val="100000"/>
              </a:lnSpc>
              <a:spcAft>
                <a:spcPts val="300"/>
              </a:spcAft>
            </a:pPr>
            <a:r>
              <a:rPr lang="en-GB" sz="1400" b="1" dirty="0">
                <a:solidFill>
                  <a:schemeClr val="tx1">
                    <a:lumMod val="50000"/>
                    <a:lumOff val="50000"/>
                  </a:schemeClr>
                </a:solidFill>
              </a:rPr>
              <a:t>D</a:t>
            </a:r>
            <a:r>
              <a:rPr lang="en-US" sz="1400" b="1" dirty="0">
                <a:solidFill>
                  <a:schemeClr val="tx1">
                    <a:lumMod val="50000"/>
                    <a:lumOff val="50000"/>
                  </a:schemeClr>
                </a:solidFill>
              </a:rPr>
              <a:t>eputy Chairman of Statistics Cabo Verde and of Praia City Group</a:t>
            </a:r>
            <a:endParaRPr lang="en-GB" sz="1400" b="1" dirty="0">
              <a:solidFill>
                <a:schemeClr val="tx1">
                  <a:lumMod val="50000"/>
                  <a:lumOff val="50000"/>
                </a:schemeClr>
              </a:solidFill>
            </a:endParaRPr>
          </a:p>
        </p:txBody>
      </p:sp>
    </p:spTree>
    <p:extLst>
      <p:ext uri="{BB962C8B-B14F-4D97-AF65-F5344CB8AC3E}">
        <p14:creationId xmlns:p14="http://schemas.microsoft.com/office/powerpoint/2010/main" val="1724693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39167" y="2941162"/>
            <a:ext cx="3378630" cy="830997"/>
          </a:xfrm>
          <a:prstGeom prst="rect">
            <a:avLst/>
          </a:prstGeom>
        </p:spPr>
        <p:txBody>
          <a:bodyPr wrap="square">
            <a:spAutoFit/>
          </a:bodyPr>
          <a:lstStyle/>
          <a:p>
            <a:pPr algn="r"/>
            <a:r>
              <a:rPr lang="en-US" sz="2400" b="1" dirty="0">
                <a:solidFill>
                  <a:srgbClr val="004A80"/>
                </a:solidFill>
                <a:latin typeface="Calibri" charset="0"/>
                <a:ea typeface="Calibri" charset="0"/>
                <a:cs typeface="Calibri" charset="0"/>
              </a:rPr>
              <a:t>Recommended SDGs 16 indicators </a:t>
            </a:r>
          </a:p>
        </p:txBody>
      </p:sp>
      <p:pic>
        <p:nvPicPr>
          <p:cNvPr id="3" name="Imagem 2"/>
          <p:cNvPicPr>
            <a:picLocks noChangeAspect="1"/>
          </p:cNvPicPr>
          <p:nvPr/>
        </p:nvPicPr>
        <p:blipFill>
          <a:blip r:embed="rId2">
            <a:duotone>
              <a:prstClr val="black"/>
              <a:schemeClr val="accent3">
                <a:tint val="45000"/>
                <a:satMod val="400000"/>
              </a:schemeClr>
            </a:duotone>
          </a:blip>
          <a:stretch>
            <a:fillRect/>
          </a:stretch>
        </p:blipFill>
        <p:spPr>
          <a:xfrm>
            <a:off x="7818895" y="2190678"/>
            <a:ext cx="773084" cy="657818"/>
          </a:xfrm>
          <a:prstGeom prst="rect">
            <a:avLst/>
          </a:prstGeom>
        </p:spPr>
      </p:pic>
    </p:spTree>
    <p:extLst>
      <p:ext uri="{BB962C8B-B14F-4D97-AF65-F5344CB8AC3E}">
        <p14:creationId xmlns:p14="http://schemas.microsoft.com/office/powerpoint/2010/main" val="3272803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18622" y="601884"/>
            <a:ext cx="5734298" cy="692226"/>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pPr lvl="0">
              <a:lnSpc>
                <a:spcPct val="120000"/>
              </a:lnSpc>
            </a:pPr>
            <a:r>
              <a:rPr lang="en-US" sz="3000" b="1" dirty="0"/>
              <a:t>Recommended SDGs 16 indicators </a:t>
            </a:r>
          </a:p>
        </p:txBody>
      </p:sp>
      <p:sp>
        <p:nvSpPr>
          <p:cNvPr id="35" name="Rectangle 34">
            <a:extLst>
              <a:ext uri="{FF2B5EF4-FFF2-40B4-BE49-F238E27FC236}">
                <a16:creationId xmlns:a16="http://schemas.microsoft.com/office/drawing/2014/main" id="{E45D63F0-2292-EC44-9DE3-E5918453264E}"/>
              </a:ext>
            </a:extLst>
          </p:cNvPr>
          <p:cNvSpPr/>
          <p:nvPr/>
        </p:nvSpPr>
        <p:spPr>
          <a:xfrm>
            <a:off x="524782" y="1478147"/>
            <a:ext cx="1944000" cy="396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Non discrimination and equality</a:t>
            </a:r>
          </a:p>
        </p:txBody>
      </p:sp>
      <p:sp>
        <p:nvSpPr>
          <p:cNvPr id="36" name="Rectangle 35">
            <a:extLst>
              <a:ext uri="{FF2B5EF4-FFF2-40B4-BE49-F238E27FC236}">
                <a16:creationId xmlns:a16="http://schemas.microsoft.com/office/drawing/2014/main" id="{4AF80290-D285-8745-A7D6-36905B1166A9}"/>
              </a:ext>
            </a:extLst>
          </p:cNvPr>
          <p:cNvSpPr/>
          <p:nvPr/>
        </p:nvSpPr>
        <p:spPr>
          <a:xfrm>
            <a:off x="4681702" y="1478147"/>
            <a:ext cx="1944000" cy="396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Openness</a:t>
            </a:r>
          </a:p>
        </p:txBody>
      </p:sp>
      <p:sp>
        <p:nvSpPr>
          <p:cNvPr id="37" name="Rectangle 36">
            <a:extLst>
              <a:ext uri="{FF2B5EF4-FFF2-40B4-BE49-F238E27FC236}">
                <a16:creationId xmlns:a16="http://schemas.microsoft.com/office/drawing/2014/main" id="{8E9FA9BA-C3F9-2243-B410-CC8253BBCEC2}"/>
              </a:ext>
            </a:extLst>
          </p:cNvPr>
          <p:cNvSpPr/>
          <p:nvPr/>
        </p:nvSpPr>
        <p:spPr>
          <a:xfrm>
            <a:off x="6760162" y="1478147"/>
            <a:ext cx="1944000" cy="396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Access to and quality of justice </a:t>
            </a:r>
          </a:p>
        </p:txBody>
      </p:sp>
      <p:sp>
        <p:nvSpPr>
          <p:cNvPr id="39" name="Rectangle 38">
            <a:extLst>
              <a:ext uri="{FF2B5EF4-FFF2-40B4-BE49-F238E27FC236}">
                <a16:creationId xmlns:a16="http://schemas.microsoft.com/office/drawing/2014/main" id="{CEF9512F-E4A8-754A-8DA1-BE474123FC17}"/>
              </a:ext>
            </a:extLst>
          </p:cNvPr>
          <p:cNvSpPr/>
          <p:nvPr/>
        </p:nvSpPr>
        <p:spPr>
          <a:xfrm>
            <a:off x="2603242" y="1478147"/>
            <a:ext cx="1944000" cy="396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Participation</a:t>
            </a:r>
          </a:p>
        </p:txBody>
      </p:sp>
      <p:sp>
        <p:nvSpPr>
          <p:cNvPr id="3" name="TextBox 2">
            <a:extLst>
              <a:ext uri="{FF2B5EF4-FFF2-40B4-BE49-F238E27FC236}">
                <a16:creationId xmlns:a16="http://schemas.microsoft.com/office/drawing/2014/main" id="{28F988D6-FF9B-5C40-B418-999A8A959E3C}"/>
              </a:ext>
            </a:extLst>
          </p:cNvPr>
          <p:cNvSpPr txBox="1"/>
          <p:nvPr/>
        </p:nvSpPr>
        <p:spPr>
          <a:xfrm>
            <a:off x="6921661" y="5069711"/>
            <a:ext cx="184731" cy="369332"/>
          </a:xfrm>
          <a:prstGeom prst="rect">
            <a:avLst/>
          </a:prstGeom>
          <a:noFill/>
        </p:spPr>
        <p:txBody>
          <a:bodyPr wrap="none" rtlCol="0">
            <a:spAutoFit/>
          </a:bodyPr>
          <a:lstStyle/>
          <a:p>
            <a:endParaRPr lang="en-US" dirty="0"/>
          </a:p>
        </p:txBody>
      </p:sp>
      <p:sp>
        <p:nvSpPr>
          <p:cNvPr id="40" name="Rectangle 39">
            <a:extLst>
              <a:ext uri="{FF2B5EF4-FFF2-40B4-BE49-F238E27FC236}">
                <a16:creationId xmlns:a16="http://schemas.microsoft.com/office/drawing/2014/main" id="{E2993005-A8C8-6249-90F8-BE5BAC59592F}"/>
              </a:ext>
            </a:extLst>
          </p:cNvPr>
          <p:cNvSpPr/>
          <p:nvPr/>
        </p:nvSpPr>
        <p:spPr>
          <a:xfrm>
            <a:off x="530198" y="1907392"/>
            <a:ext cx="1938583" cy="3682800"/>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400"/>
              </a:spcAft>
            </a:pPr>
            <a:r>
              <a:rPr lang="en-US" sz="1300" b="1" dirty="0">
                <a:solidFill>
                  <a:schemeClr val="tx1">
                    <a:lumMod val="75000"/>
                    <a:lumOff val="25000"/>
                  </a:schemeClr>
                </a:solidFill>
                <a:latin typeface="+mj-lt"/>
              </a:rPr>
              <a:t>SDG 16.b.1 </a:t>
            </a:r>
            <a:r>
              <a:rPr lang="en-US" sz="1300" dirty="0">
                <a:solidFill>
                  <a:schemeClr val="tx1">
                    <a:lumMod val="75000"/>
                    <a:lumOff val="25000"/>
                  </a:schemeClr>
                </a:solidFill>
                <a:latin typeface="+mj-lt"/>
              </a:rPr>
              <a:t>Proportion of population reporting having personally felt discriminated against or harassed in the previous 12 months on the basis of a ground </a:t>
            </a:r>
            <a:r>
              <a:rPr lang="en-US" sz="1300" dirty="0" smtClean="0">
                <a:solidFill>
                  <a:schemeClr val="tx1">
                    <a:lumMod val="75000"/>
                    <a:lumOff val="25000"/>
                  </a:schemeClr>
                </a:solidFill>
                <a:latin typeface="+mj-lt"/>
              </a:rPr>
              <a:t>of discrimination prohibited under international human rights </a:t>
            </a:r>
            <a:r>
              <a:rPr lang="en-US" sz="1300" dirty="0">
                <a:solidFill>
                  <a:schemeClr val="tx1">
                    <a:lumMod val="75000"/>
                    <a:lumOff val="25000"/>
                  </a:schemeClr>
                </a:solidFill>
                <a:latin typeface="+mj-lt"/>
              </a:rPr>
              <a:t>law </a:t>
            </a:r>
          </a:p>
        </p:txBody>
      </p:sp>
      <p:sp>
        <p:nvSpPr>
          <p:cNvPr id="41" name="Rectangle 40">
            <a:extLst>
              <a:ext uri="{FF2B5EF4-FFF2-40B4-BE49-F238E27FC236}">
                <a16:creationId xmlns:a16="http://schemas.microsoft.com/office/drawing/2014/main" id="{60DB1ED0-D719-C242-B7A8-D9752CD250AA}"/>
              </a:ext>
            </a:extLst>
          </p:cNvPr>
          <p:cNvSpPr/>
          <p:nvPr/>
        </p:nvSpPr>
        <p:spPr>
          <a:xfrm>
            <a:off x="4681702" y="1907392"/>
            <a:ext cx="1944000" cy="3682800"/>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Aft>
                <a:spcPts val="400"/>
              </a:spcAft>
            </a:pPr>
            <a:r>
              <a:rPr lang="en-US" sz="1300" b="1" dirty="0">
                <a:solidFill>
                  <a:schemeClr val="tx1">
                    <a:lumMod val="75000"/>
                    <a:lumOff val="25000"/>
                  </a:schemeClr>
                </a:solidFill>
                <a:latin typeface="+mj-lt"/>
              </a:rPr>
              <a:t>SDG 16.10.1</a:t>
            </a:r>
            <a:r>
              <a:rPr lang="en-US" sz="1300" dirty="0">
                <a:solidFill>
                  <a:schemeClr val="tx1">
                    <a:lumMod val="75000"/>
                    <a:lumOff val="25000"/>
                  </a:schemeClr>
                </a:solidFill>
                <a:latin typeface="+mj-lt"/>
              </a:rPr>
              <a:t> Number of verified cases of killing, kidnapping, enforced disappearance, arbitrary detention and torture of journalists, associated media personnel, trade unionists and human rights advocates in the previous 12 months </a:t>
            </a:r>
          </a:p>
          <a:p>
            <a:pPr marL="0" lvl="1">
              <a:spcAft>
                <a:spcPts val="400"/>
              </a:spcAft>
            </a:pPr>
            <a:r>
              <a:rPr lang="en-US" sz="1300" b="1" dirty="0">
                <a:solidFill>
                  <a:schemeClr val="tx1">
                    <a:lumMod val="75000"/>
                    <a:lumOff val="25000"/>
                  </a:schemeClr>
                </a:solidFill>
                <a:latin typeface="+mj-lt"/>
              </a:rPr>
              <a:t>SDG 16.10.2</a:t>
            </a:r>
            <a:r>
              <a:rPr lang="en-US" sz="1300" dirty="0">
                <a:solidFill>
                  <a:schemeClr val="tx1">
                    <a:lumMod val="75000"/>
                    <a:lumOff val="25000"/>
                  </a:schemeClr>
                </a:solidFill>
                <a:latin typeface="+mj-lt"/>
              </a:rPr>
              <a:t> Number of countries that adopt and implement constitutional, statutory and/or policy guarantees for public access to information </a:t>
            </a:r>
          </a:p>
        </p:txBody>
      </p:sp>
      <p:sp>
        <p:nvSpPr>
          <p:cNvPr id="42" name="Rectangle 41">
            <a:extLst>
              <a:ext uri="{FF2B5EF4-FFF2-40B4-BE49-F238E27FC236}">
                <a16:creationId xmlns:a16="http://schemas.microsoft.com/office/drawing/2014/main" id="{7AFF7DA7-6292-E945-ADC3-4C4552916FFF}"/>
              </a:ext>
            </a:extLst>
          </p:cNvPr>
          <p:cNvSpPr/>
          <p:nvPr/>
        </p:nvSpPr>
        <p:spPr>
          <a:xfrm>
            <a:off x="6760162" y="1907392"/>
            <a:ext cx="1944000" cy="3682800"/>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Aft>
                <a:spcPts val="400"/>
              </a:spcAft>
            </a:pPr>
            <a:r>
              <a:rPr lang="en-US" sz="1300" b="1" dirty="0">
                <a:solidFill>
                  <a:schemeClr val="tx1">
                    <a:lumMod val="75000"/>
                    <a:lumOff val="25000"/>
                  </a:schemeClr>
                </a:solidFill>
                <a:latin typeface="+mj-lt"/>
              </a:rPr>
              <a:t>SDG 16.3.1</a:t>
            </a:r>
            <a:r>
              <a:rPr lang="en-US" sz="1300" dirty="0">
                <a:solidFill>
                  <a:schemeClr val="tx1">
                    <a:lumMod val="75000"/>
                    <a:lumOff val="25000"/>
                  </a:schemeClr>
                </a:solidFill>
                <a:latin typeface="+mj-lt"/>
              </a:rPr>
              <a:t> Proportion of victims of violence in the previous 12 months who reported their victimization to competent authorities or other officially recognized conflict resolution mechanisms </a:t>
            </a:r>
          </a:p>
          <a:p>
            <a:pPr marL="0" lvl="1">
              <a:spcAft>
                <a:spcPts val="400"/>
              </a:spcAft>
            </a:pPr>
            <a:r>
              <a:rPr lang="en-US" sz="1300" b="1" dirty="0">
                <a:solidFill>
                  <a:schemeClr val="tx1">
                    <a:lumMod val="75000"/>
                    <a:lumOff val="25000"/>
                  </a:schemeClr>
                </a:solidFill>
                <a:latin typeface="+mj-lt"/>
              </a:rPr>
              <a:t>SDG 16.3.2</a:t>
            </a:r>
            <a:r>
              <a:rPr lang="en-US" sz="1300" dirty="0">
                <a:solidFill>
                  <a:schemeClr val="tx1">
                    <a:lumMod val="75000"/>
                    <a:lumOff val="25000"/>
                  </a:schemeClr>
                </a:solidFill>
                <a:latin typeface="+mj-lt"/>
              </a:rPr>
              <a:t> Unsentenced detainees as a proportion of overall prison population </a:t>
            </a:r>
          </a:p>
          <a:p>
            <a:pPr>
              <a:spcAft>
                <a:spcPts val="400"/>
              </a:spcAft>
            </a:pPr>
            <a:endParaRPr lang="en-US" sz="1300" dirty="0">
              <a:solidFill>
                <a:schemeClr val="tx1">
                  <a:lumMod val="75000"/>
                  <a:lumOff val="25000"/>
                </a:schemeClr>
              </a:solidFill>
              <a:latin typeface="+mj-lt"/>
            </a:endParaRPr>
          </a:p>
        </p:txBody>
      </p:sp>
      <p:sp>
        <p:nvSpPr>
          <p:cNvPr id="43" name="Rectangle 42">
            <a:extLst>
              <a:ext uri="{FF2B5EF4-FFF2-40B4-BE49-F238E27FC236}">
                <a16:creationId xmlns:a16="http://schemas.microsoft.com/office/drawing/2014/main" id="{4A60D6F1-FB5B-1647-A779-F84C847B9F71}"/>
              </a:ext>
            </a:extLst>
          </p:cNvPr>
          <p:cNvSpPr/>
          <p:nvPr/>
        </p:nvSpPr>
        <p:spPr>
          <a:xfrm>
            <a:off x="2603242" y="1907392"/>
            <a:ext cx="1944000" cy="3682800"/>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Aft>
                <a:spcPts val="400"/>
              </a:spcAft>
            </a:pPr>
            <a:r>
              <a:rPr lang="en-US" sz="1300" b="1" dirty="0">
                <a:solidFill>
                  <a:schemeClr val="tx1">
                    <a:lumMod val="75000"/>
                    <a:lumOff val="25000"/>
                  </a:schemeClr>
                </a:solidFill>
                <a:latin typeface="+mj-lt"/>
              </a:rPr>
              <a:t>SDG 16.7.1 </a:t>
            </a:r>
            <a:r>
              <a:rPr lang="en-US" sz="1300" dirty="0">
                <a:solidFill>
                  <a:schemeClr val="tx1">
                    <a:lumMod val="75000"/>
                    <a:lumOff val="25000"/>
                  </a:schemeClr>
                </a:solidFill>
                <a:latin typeface="+mj-lt"/>
              </a:rPr>
              <a:t>Proportions of positions in national and local institutions, including (a) the legislatures; (b) the public service; and (c) the judiciary, compared to national distributions, by sex, age, persons with disabilities and population groups </a:t>
            </a:r>
          </a:p>
          <a:p>
            <a:pPr marL="0" lvl="1">
              <a:spcAft>
                <a:spcPts val="400"/>
              </a:spcAft>
            </a:pPr>
            <a:r>
              <a:rPr lang="en-US" sz="1300" b="1" dirty="0">
                <a:solidFill>
                  <a:schemeClr val="tx1">
                    <a:lumMod val="75000"/>
                    <a:lumOff val="25000"/>
                  </a:schemeClr>
                </a:solidFill>
                <a:latin typeface="+mj-lt"/>
              </a:rPr>
              <a:t>SDG 16.7.2 </a:t>
            </a:r>
            <a:r>
              <a:rPr lang="en-US" sz="1300" dirty="0">
                <a:solidFill>
                  <a:schemeClr val="tx1">
                    <a:lumMod val="75000"/>
                    <a:lumOff val="25000"/>
                  </a:schemeClr>
                </a:solidFill>
                <a:latin typeface="+mj-lt"/>
              </a:rPr>
              <a:t>Proportion of population who believe decision-making is inclusive and responsive, by sex, age, disability and population group *</a:t>
            </a:r>
          </a:p>
        </p:txBody>
      </p:sp>
      <p:sp>
        <p:nvSpPr>
          <p:cNvPr id="45" name="Título 1">
            <a:extLst>
              <a:ext uri="{FF2B5EF4-FFF2-40B4-BE49-F238E27FC236}">
                <a16:creationId xmlns:a16="http://schemas.microsoft.com/office/drawing/2014/main" id="{E15F2B42-FDF1-404D-AB3E-AAC42C7AB2C1}"/>
              </a:ext>
            </a:extLst>
          </p:cNvPr>
          <p:cNvSpPr txBox="1">
            <a:spLocks/>
          </p:cNvSpPr>
          <p:nvPr/>
        </p:nvSpPr>
        <p:spPr>
          <a:xfrm>
            <a:off x="530199" y="5544280"/>
            <a:ext cx="8185538" cy="257921"/>
          </a:xfrm>
          <a:prstGeom prst="rect">
            <a:avLst/>
          </a:prstGeom>
        </p:spPr>
        <p:txBody>
          <a:bodyPr vert="horz" lIns="82317" tIns="41159" rIns="82317" bIns="41159" rtlCol="0" anchor="ctr">
            <a:noAutofit/>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gn="just">
              <a:lnSpc>
                <a:spcPct val="100000"/>
              </a:lnSpc>
              <a:spcBef>
                <a:spcPts val="600"/>
              </a:spcBef>
              <a:spcAft>
                <a:spcPts val="1200"/>
              </a:spcAft>
            </a:pPr>
            <a:r>
              <a:rPr lang="en-US" sz="800" dirty="0">
                <a:solidFill>
                  <a:schemeClr val="tx1">
                    <a:lumMod val="75000"/>
                    <a:lumOff val="25000"/>
                  </a:schemeClr>
                </a:solidFill>
                <a:latin typeface="+mj-lt"/>
                <a:ea typeface="+mn-ea"/>
                <a:cs typeface="+mn-cs"/>
              </a:rPr>
              <a:t>Note: * Discussed also on Responsiveness chapter </a:t>
            </a:r>
          </a:p>
        </p:txBody>
      </p:sp>
    </p:spTree>
    <p:extLst>
      <p:ext uri="{BB962C8B-B14F-4D97-AF65-F5344CB8AC3E}">
        <p14:creationId xmlns:p14="http://schemas.microsoft.com/office/powerpoint/2010/main" val="135586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9" grpId="0" animBg="1"/>
      <p:bldP spid="40" grpId="0" animBg="1"/>
      <p:bldP spid="41" grpId="0" animBg="1"/>
      <p:bldP spid="42" grpId="0" animBg="1"/>
      <p:bldP spid="43" grpId="0" animBg="1"/>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18622" y="601884"/>
            <a:ext cx="5734298" cy="692226"/>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pPr lvl="0">
              <a:lnSpc>
                <a:spcPct val="120000"/>
              </a:lnSpc>
            </a:pPr>
            <a:r>
              <a:rPr lang="en-US" sz="3000" b="1" dirty="0"/>
              <a:t>Recommended SDGs 16 indicators </a:t>
            </a:r>
          </a:p>
        </p:txBody>
      </p:sp>
      <p:sp>
        <p:nvSpPr>
          <p:cNvPr id="35" name="Rectangle 34">
            <a:extLst>
              <a:ext uri="{FF2B5EF4-FFF2-40B4-BE49-F238E27FC236}">
                <a16:creationId xmlns:a16="http://schemas.microsoft.com/office/drawing/2014/main" id="{E45D63F0-2292-EC44-9DE3-E5918453264E}"/>
              </a:ext>
            </a:extLst>
          </p:cNvPr>
          <p:cNvSpPr/>
          <p:nvPr/>
        </p:nvSpPr>
        <p:spPr>
          <a:xfrm>
            <a:off x="524782" y="1478147"/>
            <a:ext cx="1944000" cy="396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Responsiveness</a:t>
            </a:r>
          </a:p>
        </p:txBody>
      </p:sp>
      <p:sp>
        <p:nvSpPr>
          <p:cNvPr id="37" name="Rectangle 36">
            <a:extLst>
              <a:ext uri="{FF2B5EF4-FFF2-40B4-BE49-F238E27FC236}">
                <a16:creationId xmlns:a16="http://schemas.microsoft.com/office/drawing/2014/main" id="{8E9FA9BA-C3F9-2243-B410-CC8253BBCEC2}"/>
              </a:ext>
            </a:extLst>
          </p:cNvPr>
          <p:cNvSpPr/>
          <p:nvPr/>
        </p:nvSpPr>
        <p:spPr>
          <a:xfrm>
            <a:off x="4681702" y="1478147"/>
            <a:ext cx="4022460" cy="396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Safety and security</a:t>
            </a:r>
          </a:p>
        </p:txBody>
      </p:sp>
      <p:sp>
        <p:nvSpPr>
          <p:cNvPr id="39" name="Rectangle 38">
            <a:extLst>
              <a:ext uri="{FF2B5EF4-FFF2-40B4-BE49-F238E27FC236}">
                <a16:creationId xmlns:a16="http://schemas.microsoft.com/office/drawing/2014/main" id="{CEF9512F-E4A8-754A-8DA1-BE474123FC17}"/>
              </a:ext>
            </a:extLst>
          </p:cNvPr>
          <p:cNvSpPr/>
          <p:nvPr/>
        </p:nvSpPr>
        <p:spPr>
          <a:xfrm>
            <a:off x="2603242" y="1478147"/>
            <a:ext cx="1944000" cy="396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Absence of corruption</a:t>
            </a:r>
          </a:p>
        </p:txBody>
      </p:sp>
      <p:sp>
        <p:nvSpPr>
          <p:cNvPr id="3" name="TextBox 2">
            <a:extLst>
              <a:ext uri="{FF2B5EF4-FFF2-40B4-BE49-F238E27FC236}">
                <a16:creationId xmlns:a16="http://schemas.microsoft.com/office/drawing/2014/main" id="{28F988D6-FF9B-5C40-B418-999A8A959E3C}"/>
              </a:ext>
            </a:extLst>
          </p:cNvPr>
          <p:cNvSpPr txBox="1"/>
          <p:nvPr/>
        </p:nvSpPr>
        <p:spPr>
          <a:xfrm>
            <a:off x="6921661" y="5069711"/>
            <a:ext cx="184731" cy="369332"/>
          </a:xfrm>
          <a:prstGeom prst="rect">
            <a:avLst/>
          </a:prstGeom>
          <a:noFill/>
        </p:spPr>
        <p:txBody>
          <a:bodyPr wrap="none" rtlCol="0">
            <a:spAutoFit/>
          </a:bodyPr>
          <a:lstStyle/>
          <a:p>
            <a:endParaRPr lang="en-US" dirty="0"/>
          </a:p>
        </p:txBody>
      </p:sp>
      <p:sp>
        <p:nvSpPr>
          <p:cNvPr id="40" name="Rectangle 39">
            <a:extLst>
              <a:ext uri="{FF2B5EF4-FFF2-40B4-BE49-F238E27FC236}">
                <a16:creationId xmlns:a16="http://schemas.microsoft.com/office/drawing/2014/main" id="{E2993005-A8C8-6249-90F8-BE5BAC59592F}"/>
              </a:ext>
            </a:extLst>
          </p:cNvPr>
          <p:cNvSpPr/>
          <p:nvPr/>
        </p:nvSpPr>
        <p:spPr>
          <a:xfrm>
            <a:off x="524782" y="1907392"/>
            <a:ext cx="1944000" cy="3682800"/>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400"/>
              </a:spcAft>
            </a:pPr>
            <a:r>
              <a:rPr lang="en-US" sz="1300" b="1" dirty="0">
                <a:solidFill>
                  <a:schemeClr val="tx1">
                    <a:lumMod val="75000"/>
                    <a:lumOff val="25000"/>
                  </a:schemeClr>
                </a:solidFill>
                <a:latin typeface="+mj-lt"/>
              </a:rPr>
              <a:t>SDG 16.6.2 </a:t>
            </a:r>
            <a:r>
              <a:rPr lang="en-US" sz="1300" dirty="0">
                <a:solidFill>
                  <a:schemeClr val="tx1">
                    <a:lumMod val="75000"/>
                    <a:lumOff val="25000"/>
                  </a:schemeClr>
                </a:solidFill>
                <a:latin typeface="+mj-lt"/>
              </a:rPr>
              <a:t>Proportion of population satisfied with their last experience of public services </a:t>
            </a:r>
          </a:p>
          <a:p>
            <a:pPr>
              <a:spcAft>
                <a:spcPts val="400"/>
              </a:spcAft>
            </a:pPr>
            <a:r>
              <a:rPr lang="en-US" sz="1300" b="1" dirty="0">
                <a:solidFill>
                  <a:schemeClr val="tx1">
                    <a:lumMod val="75000"/>
                    <a:lumOff val="25000"/>
                  </a:schemeClr>
                </a:solidFill>
                <a:latin typeface="+mj-lt"/>
              </a:rPr>
              <a:t>SDG 16.7.2</a:t>
            </a:r>
            <a:r>
              <a:rPr lang="en-US" sz="1300" dirty="0">
                <a:solidFill>
                  <a:schemeClr val="tx1">
                    <a:lumMod val="75000"/>
                    <a:lumOff val="25000"/>
                  </a:schemeClr>
                </a:solidFill>
                <a:latin typeface="+mj-lt"/>
              </a:rPr>
              <a:t> Proportion of population who believe decision-making is inclusive and responsive, by sex, age, disability and population group </a:t>
            </a:r>
          </a:p>
        </p:txBody>
      </p:sp>
      <p:sp>
        <p:nvSpPr>
          <p:cNvPr id="42" name="Rectangle 41">
            <a:extLst>
              <a:ext uri="{FF2B5EF4-FFF2-40B4-BE49-F238E27FC236}">
                <a16:creationId xmlns:a16="http://schemas.microsoft.com/office/drawing/2014/main" id="{7AFF7DA7-6292-E945-ADC3-4C4552916FFF}"/>
              </a:ext>
            </a:extLst>
          </p:cNvPr>
          <p:cNvSpPr/>
          <p:nvPr/>
        </p:nvSpPr>
        <p:spPr>
          <a:xfrm>
            <a:off x="4681702" y="1907392"/>
            <a:ext cx="4022460" cy="3682800"/>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marL="0" lvl="1">
              <a:spcAft>
                <a:spcPts val="400"/>
              </a:spcAft>
            </a:pPr>
            <a:r>
              <a:rPr lang="en-US" sz="1000" b="1" dirty="0">
                <a:solidFill>
                  <a:schemeClr val="tx1">
                    <a:lumMod val="75000"/>
                    <a:lumOff val="25000"/>
                  </a:schemeClr>
                </a:solidFill>
                <a:latin typeface="+mj-lt"/>
              </a:rPr>
              <a:t>SDG 16.1.1 </a:t>
            </a:r>
            <a:r>
              <a:rPr lang="en-US" sz="1000" dirty="0">
                <a:solidFill>
                  <a:schemeClr val="tx1">
                    <a:lumMod val="75000"/>
                    <a:lumOff val="25000"/>
                  </a:schemeClr>
                </a:solidFill>
                <a:latin typeface="+mj-lt"/>
              </a:rPr>
              <a:t>Number of victims of intentional homicide per 100,000 population, by sex and age </a:t>
            </a:r>
          </a:p>
          <a:p>
            <a:pPr marL="0" lvl="1">
              <a:spcAft>
                <a:spcPts val="400"/>
              </a:spcAft>
            </a:pPr>
            <a:r>
              <a:rPr lang="en-US" sz="1000" b="1" dirty="0">
                <a:solidFill>
                  <a:schemeClr val="tx1">
                    <a:lumMod val="75000"/>
                    <a:lumOff val="25000"/>
                  </a:schemeClr>
                </a:solidFill>
                <a:latin typeface="+mj-lt"/>
              </a:rPr>
              <a:t>SDG 16.1.2 </a:t>
            </a:r>
            <a:r>
              <a:rPr lang="en-US" sz="1000" dirty="0">
                <a:solidFill>
                  <a:schemeClr val="tx1">
                    <a:lumMod val="75000"/>
                    <a:lumOff val="25000"/>
                  </a:schemeClr>
                </a:solidFill>
                <a:latin typeface="+mj-lt"/>
              </a:rPr>
              <a:t>Conflict-related deaths per 100,000 population, by sex, age and cause </a:t>
            </a:r>
          </a:p>
          <a:p>
            <a:pPr marL="0" lvl="1">
              <a:spcAft>
                <a:spcPts val="400"/>
              </a:spcAft>
            </a:pPr>
            <a:r>
              <a:rPr lang="en-GB" sz="1000" b="1" dirty="0">
                <a:solidFill>
                  <a:schemeClr val="tx1">
                    <a:lumMod val="75000"/>
                    <a:lumOff val="25000"/>
                  </a:schemeClr>
                </a:solidFill>
                <a:latin typeface="+mj-lt"/>
              </a:rPr>
              <a:t>SDG 16.1.3 </a:t>
            </a:r>
            <a:r>
              <a:rPr lang="en-GB" sz="1000" dirty="0">
                <a:solidFill>
                  <a:schemeClr val="tx1">
                    <a:lumMod val="75000"/>
                    <a:lumOff val="25000"/>
                  </a:schemeClr>
                </a:solidFill>
                <a:latin typeface="+mj-lt"/>
              </a:rPr>
              <a:t>Proportion of population subjected to (a) physical violence, (b) psychological violence and (c) sexual violence in the previous 12 months</a:t>
            </a:r>
            <a:endParaRPr lang="en-US" sz="1000" dirty="0">
              <a:solidFill>
                <a:schemeClr val="tx1">
                  <a:lumMod val="75000"/>
                  <a:lumOff val="25000"/>
                </a:schemeClr>
              </a:solidFill>
              <a:latin typeface="+mj-lt"/>
            </a:endParaRPr>
          </a:p>
          <a:p>
            <a:pPr>
              <a:spcAft>
                <a:spcPts val="400"/>
              </a:spcAft>
            </a:pPr>
            <a:r>
              <a:rPr lang="en-GB" sz="1000" b="1" dirty="0">
                <a:solidFill>
                  <a:schemeClr val="tx1">
                    <a:lumMod val="75000"/>
                    <a:lumOff val="25000"/>
                  </a:schemeClr>
                </a:solidFill>
                <a:latin typeface="+mj-lt"/>
              </a:rPr>
              <a:t>SDG 16.1.4 </a:t>
            </a:r>
            <a:r>
              <a:rPr lang="en-GB" sz="1000" dirty="0">
                <a:solidFill>
                  <a:schemeClr val="tx1">
                    <a:lumMod val="75000"/>
                    <a:lumOff val="25000"/>
                  </a:schemeClr>
                </a:solidFill>
                <a:latin typeface="+mj-lt"/>
              </a:rPr>
              <a:t>Proportion of population that feel safe walking alone around the area they live</a:t>
            </a:r>
          </a:p>
          <a:p>
            <a:pPr>
              <a:spcAft>
                <a:spcPts val="400"/>
              </a:spcAft>
            </a:pPr>
            <a:r>
              <a:rPr lang="en-US" sz="1000" b="1" dirty="0">
                <a:solidFill>
                  <a:schemeClr val="tx1">
                    <a:lumMod val="75000"/>
                    <a:lumOff val="25000"/>
                  </a:schemeClr>
                </a:solidFill>
                <a:latin typeface="+mj-lt"/>
              </a:rPr>
              <a:t> SDG 16.2.1 </a:t>
            </a:r>
            <a:r>
              <a:rPr lang="en-US" sz="1000" dirty="0">
                <a:solidFill>
                  <a:schemeClr val="tx1">
                    <a:lumMod val="75000"/>
                    <a:lumOff val="25000"/>
                  </a:schemeClr>
                </a:solidFill>
                <a:latin typeface="+mj-lt"/>
              </a:rPr>
              <a:t>Proportion of children aged 1–17 years who experienced any physical punishment and/or psychological aggression by caregivers in the past month</a:t>
            </a:r>
          </a:p>
          <a:p>
            <a:pPr>
              <a:spcAft>
                <a:spcPts val="400"/>
              </a:spcAft>
            </a:pPr>
            <a:r>
              <a:rPr lang="en-US" sz="1000" b="1" dirty="0">
                <a:solidFill>
                  <a:schemeClr val="tx1">
                    <a:lumMod val="75000"/>
                    <a:lumOff val="25000"/>
                  </a:schemeClr>
                </a:solidFill>
                <a:latin typeface="+mj-lt"/>
              </a:rPr>
              <a:t>SDG 16.2.2 </a:t>
            </a:r>
            <a:r>
              <a:rPr lang="en-US" sz="1000" dirty="0">
                <a:solidFill>
                  <a:schemeClr val="tx1">
                    <a:lumMod val="75000"/>
                    <a:lumOff val="25000"/>
                  </a:schemeClr>
                </a:solidFill>
                <a:latin typeface="+mj-lt"/>
              </a:rPr>
              <a:t>Number of victims of human trafficking per 100,000 population, by sex, age and form of exploitation</a:t>
            </a:r>
          </a:p>
          <a:p>
            <a:pPr>
              <a:spcAft>
                <a:spcPts val="400"/>
              </a:spcAft>
            </a:pPr>
            <a:r>
              <a:rPr lang="en-US" sz="1000" b="1" dirty="0">
                <a:solidFill>
                  <a:schemeClr val="tx1">
                    <a:lumMod val="75000"/>
                    <a:lumOff val="25000"/>
                  </a:schemeClr>
                </a:solidFill>
                <a:latin typeface="+mj-lt"/>
              </a:rPr>
              <a:t>SDG 16.2.3 </a:t>
            </a:r>
            <a:r>
              <a:rPr lang="en-US" sz="1000" dirty="0">
                <a:solidFill>
                  <a:schemeClr val="tx1">
                    <a:lumMod val="75000"/>
                    <a:lumOff val="25000"/>
                  </a:schemeClr>
                </a:solidFill>
                <a:latin typeface="+mj-lt"/>
              </a:rPr>
              <a:t>Proportion of young women and men aged 18–29 years who experienced sexual violence by age 18</a:t>
            </a:r>
          </a:p>
          <a:p>
            <a:pPr>
              <a:spcAft>
                <a:spcPts val="400"/>
              </a:spcAft>
            </a:pPr>
            <a:r>
              <a:rPr lang="en-US" sz="1000" b="1" dirty="0">
                <a:solidFill>
                  <a:schemeClr val="tx1">
                    <a:lumMod val="75000"/>
                    <a:lumOff val="25000"/>
                  </a:schemeClr>
                </a:solidFill>
                <a:latin typeface="+mj-lt"/>
              </a:rPr>
              <a:t>SDG 16.4.2 </a:t>
            </a:r>
            <a:r>
              <a:rPr lang="en-US" sz="1000" dirty="0">
                <a:solidFill>
                  <a:schemeClr val="tx1">
                    <a:lumMod val="75000"/>
                    <a:lumOff val="25000"/>
                  </a:schemeClr>
                </a:solidFill>
                <a:latin typeface="+mj-lt"/>
              </a:rPr>
              <a:t>Proportion of seized, found or surrendered arms whose illicit origin or context has been traced or established by a competent authority in line with international instruments</a:t>
            </a:r>
          </a:p>
          <a:p>
            <a:pPr>
              <a:spcAft>
                <a:spcPts val="400"/>
              </a:spcAft>
            </a:pPr>
            <a:r>
              <a:rPr lang="en-GB" sz="1000" b="1" dirty="0">
                <a:solidFill>
                  <a:schemeClr val="tx1">
                    <a:lumMod val="75000"/>
                    <a:lumOff val="25000"/>
                  </a:schemeClr>
                </a:solidFill>
                <a:latin typeface="+mj-lt"/>
              </a:rPr>
              <a:t>SDG 16.7.1c </a:t>
            </a:r>
            <a:r>
              <a:rPr lang="en-GB" sz="1000" dirty="0">
                <a:solidFill>
                  <a:schemeClr val="tx1">
                    <a:lumMod val="75000"/>
                    <a:lumOff val="25000"/>
                  </a:schemeClr>
                </a:solidFill>
                <a:latin typeface="+mj-lt"/>
              </a:rPr>
              <a:t>Proportions of positions in national and local institutions in the judiciary, compared to national distributions, by sex, age, persons with disabilities and population groups*</a:t>
            </a:r>
            <a:endParaRPr lang="en-US" sz="1000" dirty="0">
              <a:solidFill>
                <a:schemeClr val="tx1">
                  <a:lumMod val="75000"/>
                  <a:lumOff val="25000"/>
                </a:schemeClr>
              </a:solidFill>
              <a:latin typeface="+mj-lt"/>
            </a:endParaRPr>
          </a:p>
        </p:txBody>
      </p:sp>
      <p:sp>
        <p:nvSpPr>
          <p:cNvPr id="43" name="Rectangle 42">
            <a:extLst>
              <a:ext uri="{FF2B5EF4-FFF2-40B4-BE49-F238E27FC236}">
                <a16:creationId xmlns:a16="http://schemas.microsoft.com/office/drawing/2014/main" id="{4A60D6F1-FB5B-1647-A779-F84C847B9F71}"/>
              </a:ext>
            </a:extLst>
          </p:cNvPr>
          <p:cNvSpPr/>
          <p:nvPr/>
        </p:nvSpPr>
        <p:spPr>
          <a:xfrm>
            <a:off x="2603242" y="1907392"/>
            <a:ext cx="1944000" cy="3682800"/>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Aft>
                <a:spcPts val="400"/>
              </a:spcAft>
            </a:pPr>
            <a:r>
              <a:rPr lang="en-US" sz="1300" b="1" dirty="0">
                <a:solidFill>
                  <a:schemeClr val="tx1">
                    <a:lumMod val="75000"/>
                    <a:lumOff val="25000"/>
                  </a:schemeClr>
                </a:solidFill>
                <a:latin typeface="+mj-lt"/>
              </a:rPr>
              <a:t>SDG 16.5.1 </a:t>
            </a:r>
            <a:r>
              <a:rPr lang="en-US" sz="1300" dirty="0">
                <a:solidFill>
                  <a:schemeClr val="tx1">
                    <a:lumMod val="75000"/>
                    <a:lumOff val="25000"/>
                  </a:schemeClr>
                </a:solidFill>
                <a:latin typeface="+mj-lt"/>
              </a:rPr>
              <a:t>Proportion of persons who had at least one contact with a public official and who paid a bribe to a public official, or were asked for a bribe by those public officials, during the previous 12 months </a:t>
            </a:r>
          </a:p>
          <a:p>
            <a:pPr marL="0" lvl="1">
              <a:spcAft>
                <a:spcPts val="400"/>
              </a:spcAft>
            </a:pPr>
            <a:r>
              <a:rPr lang="en-US" sz="1300" b="1" dirty="0">
                <a:solidFill>
                  <a:schemeClr val="tx1">
                    <a:lumMod val="75000"/>
                    <a:lumOff val="25000"/>
                  </a:schemeClr>
                </a:solidFill>
                <a:latin typeface="+mj-lt"/>
              </a:rPr>
              <a:t>SDG </a:t>
            </a:r>
            <a:r>
              <a:rPr lang="en-GB" sz="1300" b="1" dirty="0">
                <a:solidFill>
                  <a:schemeClr val="tx1">
                    <a:lumMod val="75000"/>
                    <a:lumOff val="25000"/>
                  </a:schemeClr>
                </a:solidFill>
                <a:latin typeface="+mj-lt"/>
              </a:rPr>
              <a:t>16.5.2 </a:t>
            </a:r>
            <a:r>
              <a:rPr lang="en-GB" sz="1300" dirty="0">
                <a:solidFill>
                  <a:schemeClr val="tx1">
                    <a:lumMod val="75000"/>
                    <a:lumOff val="25000"/>
                  </a:schemeClr>
                </a:solidFill>
                <a:latin typeface="+mj-lt"/>
              </a:rPr>
              <a:t>Proportion of businesses that had at least one contact with a public official and that paid a bribe to a public official, or were asked for a bribe by those public officials, during the previous 12 months </a:t>
            </a:r>
            <a:endParaRPr lang="en-US" sz="1300" dirty="0">
              <a:solidFill>
                <a:schemeClr val="tx1">
                  <a:lumMod val="75000"/>
                  <a:lumOff val="25000"/>
                </a:schemeClr>
              </a:solidFill>
              <a:latin typeface="+mj-lt"/>
            </a:endParaRPr>
          </a:p>
        </p:txBody>
      </p:sp>
      <p:sp>
        <p:nvSpPr>
          <p:cNvPr id="45" name="Título 1">
            <a:extLst>
              <a:ext uri="{FF2B5EF4-FFF2-40B4-BE49-F238E27FC236}">
                <a16:creationId xmlns:a16="http://schemas.microsoft.com/office/drawing/2014/main" id="{E15F2B42-FDF1-404D-AB3E-AAC42C7AB2C1}"/>
              </a:ext>
            </a:extLst>
          </p:cNvPr>
          <p:cNvSpPr txBox="1">
            <a:spLocks/>
          </p:cNvSpPr>
          <p:nvPr/>
        </p:nvSpPr>
        <p:spPr>
          <a:xfrm>
            <a:off x="530199" y="5544280"/>
            <a:ext cx="8185538" cy="257921"/>
          </a:xfrm>
          <a:prstGeom prst="rect">
            <a:avLst/>
          </a:prstGeom>
        </p:spPr>
        <p:txBody>
          <a:bodyPr vert="horz" lIns="82317" tIns="41159" rIns="82317" bIns="41159" rtlCol="0" anchor="ctr">
            <a:noAutofit/>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gn="just">
              <a:lnSpc>
                <a:spcPct val="100000"/>
              </a:lnSpc>
              <a:spcBef>
                <a:spcPts val="600"/>
              </a:spcBef>
              <a:spcAft>
                <a:spcPts val="1200"/>
              </a:spcAft>
            </a:pPr>
            <a:r>
              <a:rPr lang="en-US" sz="800" dirty="0">
                <a:solidFill>
                  <a:schemeClr val="tx1">
                    <a:lumMod val="75000"/>
                    <a:lumOff val="25000"/>
                  </a:schemeClr>
                </a:solidFill>
                <a:latin typeface="+mj-lt"/>
                <a:ea typeface="+mn-ea"/>
                <a:cs typeface="+mn-cs"/>
              </a:rPr>
              <a:t>Note: * Discussed also on Participation chapter </a:t>
            </a:r>
          </a:p>
        </p:txBody>
      </p:sp>
    </p:spTree>
    <p:extLst>
      <p:ext uri="{BB962C8B-B14F-4D97-AF65-F5344CB8AC3E}">
        <p14:creationId xmlns:p14="http://schemas.microsoft.com/office/powerpoint/2010/main" val="216768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0"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18622" y="601884"/>
            <a:ext cx="5734298" cy="692226"/>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pPr lvl="0">
              <a:lnSpc>
                <a:spcPct val="120000"/>
              </a:lnSpc>
            </a:pPr>
            <a:r>
              <a:rPr lang="en-US" sz="3000" b="1" dirty="0"/>
              <a:t>Recommended SDGs 16 indicators</a:t>
            </a:r>
          </a:p>
        </p:txBody>
      </p:sp>
      <p:sp>
        <p:nvSpPr>
          <p:cNvPr id="5" name="Título 1"/>
          <p:cNvSpPr txBox="1">
            <a:spLocks/>
          </p:cNvSpPr>
          <p:nvPr/>
        </p:nvSpPr>
        <p:spPr>
          <a:xfrm>
            <a:off x="518624" y="1478147"/>
            <a:ext cx="8185538" cy="4080979"/>
          </a:xfrm>
          <a:prstGeom prst="rect">
            <a:avLst/>
          </a:prstGeom>
        </p:spPr>
        <p:txBody>
          <a:bodyPr vert="horz" lIns="82317" tIns="41159" rIns="82317" bIns="41159" rtlCol="0" anchor="t">
            <a:normAutofit fontScale="92500" lnSpcReduction="20000"/>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gn="just">
              <a:lnSpc>
                <a:spcPct val="100000"/>
              </a:lnSpc>
              <a:spcBef>
                <a:spcPts val="600"/>
              </a:spcBef>
              <a:spcAft>
                <a:spcPts val="1200"/>
              </a:spcAft>
            </a:pPr>
            <a:r>
              <a:rPr lang="en-US" sz="2400" dirty="0">
                <a:solidFill>
                  <a:schemeClr val="tx1">
                    <a:lumMod val="75000"/>
                    <a:lumOff val="25000"/>
                  </a:schemeClr>
                </a:solidFill>
              </a:rPr>
              <a:t>Four of the SDGs 16 indicators are not covered on the Handbook, due to the fact that they did not fit naturally under any of the eight dimensions:</a:t>
            </a:r>
          </a:p>
          <a:p>
            <a:pPr algn="just">
              <a:lnSpc>
                <a:spcPct val="100000"/>
              </a:lnSpc>
              <a:spcBef>
                <a:spcPts val="600"/>
              </a:spcBef>
              <a:spcAft>
                <a:spcPts val="1200"/>
              </a:spcAft>
            </a:pPr>
            <a:r>
              <a:rPr lang="en-US" sz="2400" b="1" dirty="0">
                <a:solidFill>
                  <a:schemeClr val="tx1">
                    <a:lumMod val="75000"/>
                    <a:lumOff val="25000"/>
                  </a:schemeClr>
                </a:solidFill>
              </a:rPr>
              <a:t>SDG 16.4.1</a:t>
            </a:r>
            <a:r>
              <a:rPr lang="en-US" sz="2400" dirty="0">
                <a:solidFill>
                  <a:schemeClr val="tx1">
                    <a:lumMod val="75000"/>
                    <a:lumOff val="25000"/>
                  </a:schemeClr>
                </a:solidFill>
              </a:rPr>
              <a:t> Total value of inward and outward illicit financial flows (in current United States dollars); </a:t>
            </a:r>
          </a:p>
          <a:p>
            <a:pPr algn="just">
              <a:lnSpc>
                <a:spcPct val="100000"/>
              </a:lnSpc>
              <a:spcBef>
                <a:spcPts val="600"/>
              </a:spcBef>
              <a:spcAft>
                <a:spcPts val="1200"/>
              </a:spcAft>
            </a:pPr>
            <a:r>
              <a:rPr lang="en-US" sz="2400" b="1" dirty="0">
                <a:solidFill>
                  <a:schemeClr val="tx1">
                    <a:lumMod val="75000"/>
                    <a:lumOff val="25000"/>
                  </a:schemeClr>
                </a:solidFill>
              </a:rPr>
              <a:t>SDG 16.6.1 </a:t>
            </a:r>
            <a:r>
              <a:rPr lang="en-US" sz="2400" dirty="0">
                <a:solidFill>
                  <a:schemeClr val="tx1">
                    <a:lumMod val="75000"/>
                    <a:lumOff val="25000"/>
                  </a:schemeClr>
                </a:solidFill>
              </a:rPr>
              <a:t>Primary government expenditures as a proportion of original approved budget, by sector (or by budget codes or similar); </a:t>
            </a:r>
          </a:p>
          <a:p>
            <a:pPr algn="just">
              <a:lnSpc>
                <a:spcPct val="100000"/>
              </a:lnSpc>
              <a:spcBef>
                <a:spcPts val="600"/>
              </a:spcBef>
              <a:spcAft>
                <a:spcPts val="1200"/>
              </a:spcAft>
            </a:pPr>
            <a:r>
              <a:rPr lang="en-US" sz="2400" b="1" dirty="0">
                <a:solidFill>
                  <a:schemeClr val="tx1">
                    <a:lumMod val="75000"/>
                    <a:lumOff val="25000"/>
                  </a:schemeClr>
                </a:solidFill>
              </a:rPr>
              <a:t>SDG 16.8.1</a:t>
            </a:r>
            <a:r>
              <a:rPr lang="en-US" sz="2400" dirty="0">
                <a:solidFill>
                  <a:schemeClr val="tx1">
                    <a:lumMod val="75000"/>
                    <a:lumOff val="25000"/>
                  </a:schemeClr>
                </a:solidFill>
              </a:rPr>
              <a:t> Proportion of members and voting rights of developing countries in international organizations; and</a:t>
            </a:r>
          </a:p>
          <a:p>
            <a:pPr algn="just">
              <a:lnSpc>
                <a:spcPct val="100000"/>
              </a:lnSpc>
              <a:spcBef>
                <a:spcPts val="600"/>
              </a:spcBef>
              <a:spcAft>
                <a:spcPts val="1200"/>
              </a:spcAft>
            </a:pPr>
            <a:r>
              <a:rPr lang="en-US" sz="2400" b="1" dirty="0">
                <a:solidFill>
                  <a:schemeClr val="tx1">
                    <a:lumMod val="75000"/>
                    <a:lumOff val="25000"/>
                  </a:schemeClr>
                </a:solidFill>
              </a:rPr>
              <a:t>SDG 16.9.1 </a:t>
            </a:r>
            <a:r>
              <a:rPr lang="en-US" sz="2400" dirty="0">
                <a:solidFill>
                  <a:schemeClr val="tx1">
                    <a:lumMod val="75000"/>
                    <a:lumOff val="25000"/>
                  </a:schemeClr>
                </a:solidFill>
              </a:rPr>
              <a:t>Proportion of children under 5 years of age whose births have been registered with a civil authority, by age.</a:t>
            </a:r>
          </a:p>
        </p:txBody>
      </p:sp>
    </p:spTree>
    <p:extLst>
      <p:ext uri="{BB962C8B-B14F-4D97-AF65-F5344CB8AC3E}">
        <p14:creationId xmlns:p14="http://schemas.microsoft.com/office/powerpoint/2010/main" val="388954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18454" y="5209296"/>
            <a:ext cx="4897465" cy="500137"/>
          </a:xfrm>
          <a:prstGeom prst="rect">
            <a:avLst/>
          </a:prstGeom>
        </p:spPr>
        <p:txBody>
          <a:bodyPr wrap="square">
            <a:spAutoFit/>
          </a:bodyPr>
          <a:lstStyle/>
          <a:p>
            <a:pPr>
              <a:spcAft>
                <a:spcPts val="300"/>
              </a:spcAft>
            </a:pPr>
            <a:r>
              <a:rPr lang="pt-PT" sz="1200" b="1">
                <a:solidFill>
                  <a:schemeClr val="tx1">
                    <a:lumMod val="50000"/>
                    <a:lumOff val="50000"/>
                  </a:schemeClr>
                </a:solidFill>
                <a:ea typeface="Calibri" charset="0"/>
                <a:cs typeface="Calibri" charset="0"/>
              </a:rPr>
              <a:t>Rua da Caixa Económica, nº18 </a:t>
            </a:r>
            <a:r>
              <a:rPr lang="pt-PT" sz="1200" b="1">
                <a:solidFill>
                  <a:srgbClr val="004A80"/>
                </a:solidFill>
                <a:ea typeface="Calibri" charset="0"/>
                <a:cs typeface="Calibri" charset="0"/>
              </a:rPr>
              <a:t>|</a:t>
            </a:r>
            <a:r>
              <a:rPr lang="pt-PT" sz="1200" b="1">
                <a:solidFill>
                  <a:schemeClr val="tx1">
                    <a:lumMod val="50000"/>
                    <a:lumOff val="50000"/>
                  </a:schemeClr>
                </a:solidFill>
                <a:ea typeface="Calibri" charset="0"/>
                <a:cs typeface="Calibri" charset="0"/>
              </a:rPr>
              <a:t> Praia </a:t>
            </a:r>
            <a:r>
              <a:rPr lang="pt-PT" sz="1200" b="1">
                <a:solidFill>
                  <a:srgbClr val="004A80"/>
                </a:solidFill>
                <a:ea typeface="Calibri" charset="0"/>
                <a:cs typeface="Calibri" charset="0"/>
              </a:rPr>
              <a:t>|</a:t>
            </a:r>
            <a:r>
              <a:rPr lang="pt-PT" sz="1200" b="1">
                <a:solidFill>
                  <a:schemeClr val="tx1">
                    <a:lumMod val="50000"/>
                    <a:lumOff val="50000"/>
                  </a:schemeClr>
                </a:solidFill>
                <a:ea typeface="Calibri" charset="0"/>
                <a:cs typeface="Calibri" charset="0"/>
              </a:rPr>
              <a:t> Ilha de Santiago</a:t>
            </a:r>
          </a:p>
          <a:p>
            <a:pPr>
              <a:spcAft>
                <a:spcPts val="300"/>
              </a:spcAft>
            </a:pPr>
            <a:r>
              <a:rPr lang="pt-PT" sz="1200" b="1" err="1">
                <a:solidFill>
                  <a:schemeClr val="tx1">
                    <a:lumMod val="50000"/>
                    <a:lumOff val="50000"/>
                  </a:schemeClr>
                </a:solidFill>
                <a:ea typeface="Calibri" charset="0"/>
                <a:cs typeface="Calibri" charset="0"/>
              </a:rPr>
              <a:t>www.ine.cv</a:t>
            </a:r>
            <a:r>
              <a:rPr lang="pt-PT" sz="1200" b="1">
                <a:solidFill>
                  <a:schemeClr val="tx1">
                    <a:lumMod val="50000"/>
                    <a:lumOff val="50000"/>
                  </a:schemeClr>
                </a:solidFill>
                <a:ea typeface="Calibri" charset="0"/>
                <a:cs typeface="Calibri" charset="0"/>
              </a:rPr>
              <a:t> </a:t>
            </a:r>
            <a:r>
              <a:rPr lang="pt-PT" sz="1200" b="1">
                <a:solidFill>
                  <a:srgbClr val="004A80"/>
                </a:solidFill>
                <a:ea typeface="Calibri" charset="0"/>
                <a:cs typeface="Calibri" charset="0"/>
              </a:rPr>
              <a:t>|</a:t>
            </a:r>
            <a:r>
              <a:rPr lang="pt-PT" sz="1200" b="1">
                <a:solidFill>
                  <a:schemeClr val="tx1">
                    <a:lumMod val="50000"/>
                    <a:lumOff val="50000"/>
                  </a:schemeClr>
                </a:solidFill>
                <a:ea typeface="Calibri" charset="0"/>
                <a:cs typeface="Calibri" charset="0"/>
              </a:rPr>
              <a:t> </a:t>
            </a:r>
            <a:r>
              <a:rPr lang="pt-PT" sz="1200" b="1" err="1">
                <a:solidFill>
                  <a:schemeClr val="tx1">
                    <a:lumMod val="50000"/>
                    <a:lumOff val="50000"/>
                  </a:schemeClr>
                </a:solidFill>
                <a:ea typeface="Calibri" charset="0"/>
                <a:cs typeface="Calibri" charset="0"/>
              </a:rPr>
              <a:t>facebook.com</a:t>
            </a:r>
            <a:r>
              <a:rPr lang="pt-PT" sz="1200" b="1">
                <a:solidFill>
                  <a:schemeClr val="tx1">
                    <a:lumMod val="50000"/>
                    <a:lumOff val="50000"/>
                  </a:schemeClr>
                </a:solidFill>
                <a:ea typeface="Calibri" charset="0"/>
                <a:cs typeface="Calibri" charset="0"/>
              </a:rPr>
              <a:t>/</a:t>
            </a:r>
            <a:r>
              <a:rPr lang="pt-PT" sz="1200" b="1" err="1">
                <a:solidFill>
                  <a:schemeClr val="tx1">
                    <a:lumMod val="50000"/>
                    <a:lumOff val="50000"/>
                  </a:schemeClr>
                </a:solidFill>
                <a:ea typeface="Calibri" charset="0"/>
                <a:cs typeface="Calibri" charset="0"/>
              </a:rPr>
              <a:t>ine.caboverde</a:t>
            </a:r>
            <a:r>
              <a:rPr lang="pt-PT" sz="1200" b="1">
                <a:solidFill>
                  <a:schemeClr val="tx1">
                    <a:lumMod val="50000"/>
                    <a:lumOff val="50000"/>
                  </a:schemeClr>
                </a:solidFill>
                <a:ea typeface="Calibri" charset="0"/>
                <a:cs typeface="Calibri" charset="0"/>
              </a:rPr>
              <a:t> </a:t>
            </a:r>
            <a:r>
              <a:rPr lang="pt-PT" sz="1200" b="1">
                <a:solidFill>
                  <a:srgbClr val="004A80"/>
                </a:solidFill>
                <a:ea typeface="Calibri" charset="0"/>
                <a:cs typeface="Calibri" charset="0"/>
              </a:rPr>
              <a:t>| </a:t>
            </a:r>
            <a:r>
              <a:rPr lang="pt-PT" sz="1200" b="1" err="1">
                <a:solidFill>
                  <a:schemeClr val="tx1">
                    <a:lumMod val="50000"/>
                    <a:lumOff val="50000"/>
                  </a:schemeClr>
                </a:solidFill>
                <a:ea typeface="Calibri" charset="0"/>
                <a:cs typeface="Calibri" charset="0"/>
              </a:rPr>
              <a:t>twitter.com</a:t>
            </a:r>
            <a:r>
              <a:rPr lang="pt-PT" sz="1200" b="1">
                <a:solidFill>
                  <a:schemeClr val="tx1">
                    <a:lumMod val="50000"/>
                    <a:lumOff val="50000"/>
                  </a:schemeClr>
                </a:solidFill>
                <a:ea typeface="Calibri" charset="0"/>
                <a:cs typeface="Calibri" charset="0"/>
              </a:rPr>
              <a:t>/</a:t>
            </a:r>
            <a:r>
              <a:rPr lang="pt-PT" sz="1200" b="1" err="1">
                <a:solidFill>
                  <a:schemeClr val="tx1">
                    <a:lumMod val="50000"/>
                    <a:lumOff val="50000"/>
                  </a:schemeClr>
                </a:solidFill>
                <a:ea typeface="Calibri" charset="0"/>
                <a:cs typeface="Calibri" charset="0"/>
              </a:rPr>
              <a:t>INECV_Difusao</a:t>
            </a:r>
            <a:endParaRPr lang="pt-PT" sz="1200" b="1">
              <a:solidFill>
                <a:schemeClr val="tx1">
                  <a:lumMod val="50000"/>
                  <a:lumOff val="50000"/>
                </a:schemeClr>
              </a:solidFill>
              <a:ea typeface="Calibri" charset="0"/>
              <a:cs typeface="Calibri" charset="0"/>
            </a:endParaRPr>
          </a:p>
        </p:txBody>
      </p:sp>
      <p:sp>
        <p:nvSpPr>
          <p:cNvPr id="2" name="Retângulo 1"/>
          <p:cNvSpPr/>
          <p:nvPr/>
        </p:nvSpPr>
        <p:spPr>
          <a:xfrm>
            <a:off x="418454" y="4079304"/>
            <a:ext cx="6018314" cy="707886"/>
          </a:xfrm>
          <a:prstGeom prst="rect">
            <a:avLst/>
          </a:prstGeom>
        </p:spPr>
        <p:txBody>
          <a:bodyPr wrap="none">
            <a:spAutoFit/>
          </a:bodyPr>
          <a:lstStyle/>
          <a:p>
            <a:r>
              <a:rPr lang="pt-PT" sz="4000" b="1" dirty="0" err="1">
                <a:solidFill>
                  <a:srgbClr val="004A80"/>
                </a:solidFill>
                <a:ea typeface="DIN Alternate" charset="0"/>
                <a:cs typeface="DIN Alternate" charset="0"/>
              </a:rPr>
              <a:t>Thank</a:t>
            </a:r>
            <a:r>
              <a:rPr lang="pt-PT" sz="4000" b="1" dirty="0">
                <a:solidFill>
                  <a:srgbClr val="004A80"/>
                </a:solidFill>
                <a:ea typeface="DIN Alternate" charset="0"/>
                <a:cs typeface="DIN Alternate" charset="0"/>
              </a:rPr>
              <a:t> </a:t>
            </a:r>
            <a:r>
              <a:rPr lang="pt-PT" sz="4000" b="1" dirty="0" err="1" smtClean="0">
                <a:solidFill>
                  <a:srgbClr val="004A80"/>
                </a:solidFill>
                <a:ea typeface="DIN Alternate" charset="0"/>
                <a:cs typeface="DIN Alternate" charset="0"/>
              </a:rPr>
              <a:t>You</a:t>
            </a:r>
            <a:r>
              <a:rPr lang="pt-PT" sz="4000" b="1" dirty="0" smtClean="0">
                <a:solidFill>
                  <a:srgbClr val="004A80"/>
                </a:solidFill>
                <a:ea typeface="DIN Alternate" charset="0"/>
                <a:cs typeface="DIN Alternate" charset="0"/>
              </a:rPr>
              <a:t>/</a:t>
            </a:r>
            <a:r>
              <a:rPr lang="pt-PT" sz="4000" b="1" dirty="0" err="1" smtClean="0">
                <a:solidFill>
                  <a:srgbClr val="004A80"/>
                </a:solidFill>
                <a:ea typeface="DIN Alternate" charset="0"/>
                <a:cs typeface="DIN Alternate" charset="0"/>
              </a:rPr>
              <a:t>Merci</a:t>
            </a:r>
            <a:r>
              <a:rPr lang="pt-PT" sz="4000" b="1" dirty="0" smtClean="0">
                <a:solidFill>
                  <a:srgbClr val="004A80"/>
                </a:solidFill>
                <a:ea typeface="DIN Alternate" charset="0"/>
                <a:cs typeface="DIN Alternate" charset="0"/>
              </a:rPr>
              <a:t>/Obrigado</a:t>
            </a:r>
            <a:endParaRPr lang="pt-PT" sz="4000" b="1" dirty="0"/>
          </a:p>
        </p:txBody>
      </p:sp>
      <p:sp>
        <p:nvSpPr>
          <p:cNvPr id="4" name="Retângulo 1"/>
          <p:cNvSpPr/>
          <p:nvPr/>
        </p:nvSpPr>
        <p:spPr>
          <a:xfrm>
            <a:off x="418454" y="4727825"/>
            <a:ext cx="1830053" cy="276999"/>
          </a:xfrm>
          <a:prstGeom prst="rect">
            <a:avLst/>
          </a:prstGeom>
        </p:spPr>
        <p:txBody>
          <a:bodyPr wrap="none">
            <a:spAutoFit/>
          </a:bodyPr>
          <a:lstStyle/>
          <a:p>
            <a:pPr>
              <a:spcAft>
                <a:spcPts val="300"/>
              </a:spcAft>
            </a:pPr>
            <a:r>
              <a:rPr lang="pt-PT" sz="1200" b="1" err="1">
                <a:solidFill>
                  <a:schemeClr val="tx1">
                    <a:lumMod val="50000"/>
                    <a:lumOff val="50000"/>
                  </a:schemeClr>
                </a:solidFill>
                <a:ea typeface="Calibri" charset="0"/>
                <a:cs typeface="Calibri" charset="0"/>
              </a:rPr>
              <a:t>group.praia@gmail.com</a:t>
            </a:r>
            <a:r>
              <a:rPr lang="pt-PT" sz="1200" b="1">
                <a:solidFill>
                  <a:schemeClr val="tx1">
                    <a:lumMod val="50000"/>
                    <a:lumOff val="50000"/>
                  </a:schemeClr>
                </a:solidFill>
                <a:ea typeface="Calibri" charset="0"/>
                <a:cs typeface="Calibri" charset="0"/>
              </a:rPr>
              <a:t> </a:t>
            </a:r>
          </a:p>
        </p:txBody>
      </p:sp>
    </p:spTree>
    <p:extLst>
      <p:ext uri="{BB962C8B-B14F-4D97-AF65-F5344CB8AC3E}">
        <p14:creationId xmlns:p14="http://schemas.microsoft.com/office/powerpoint/2010/main" val="1397607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18622" y="601884"/>
            <a:ext cx="5734298" cy="692226"/>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pPr lvl="0">
              <a:lnSpc>
                <a:spcPct val="120000"/>
              </a:lnSpc>
            </a:pPr>
            <a:r>
              <a:rPr lang="pt-PT" sz="3000" b="1"/>
              <a:t>Agenda</a:t>
            </a:r>
          </a:p>
        </p:txBody>
      </p:sp>
      <p:sp>
        <p:nvSpPr>
          <p:cNvPr id="5" name="Título 1"/>
          <p:cNvSpPr txBox="1">
            <a:spLocks/>
          </p:cNvSpPr>
          <p:nvPr/>
        </p:nvSpPr>
        <p:spPr>
          <a:xfrm>
            <a:off x="518624" y="1478147"/>
            <a:ext cx="8185538" cy="4080979"/>
          </a:xfrm>
          <a:prstGeom prst="rect">
            <a:avLst/>
          </a:prstGeom>
        </p:spPr>
        <p:txBody>
          <a:bodyPr vert="horz" lIns="82317" tIns="41159" rIns="82317" bIns="41159" rtlCol="0" anchor="t">
            <a:normAutofit/>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marL="342900" indent="-342900" algn="just">
              <a:lnSpc>
                <a:spcPct val="100000"/>
              </a:lnSpc>
              <a:spcBef>
                <a:spcPts val="600"/>
              </a:spcBef>
              <a:spcAft>
                <a:spcPts val="1200"/>
              </a:spcAft>
              <a:buFont typeface="Wingdings" panose="05000000000000000000" pitchFamily="2" charset="2"/>
              <a:buChar char="Ø"/>
            </a:pPr>
            <a:r>
              <a:rPr lang="en-US" sz="2200" b="1" dirty="0">
                <a:solidFill>
                  <a:schemeClr val="tx1">
                    <a:lumMod val="75000"/>
                    <a:lumOff val="25000"/>
                  </a:schemeClr>
                </a:solidFill>
              </a:rPr>
              <a:t>Praia Group: Mandate and objectives</a:t>
            </a:r>
          </a:p>
          <a:p>
            <a:pPr marL="342900" indent="-342900" algn="just">
              <a:lnSpc>
                <a:spcPct val="100000"/>
              </a:lnSpc>
              <a:spcBef>
                <a:spcPts val="600"/>
              </a:spcBef>
              <a:spcAft>
                <a:spcPts val="1200"/>
              </a:spcAft>
              <a:buFont typeface="Wingdings" panose="05000000000000000000" pitchFamily="2" charset="2"/>
              <a:buChar char="Ø"/>
            </a:pPr>
            <a:r>
              <a:rPr lang="en-US" sz="2200" b="1" dirty="0">
                <a:solidFill>
                  <a:schemeClr val="tx1">
                    <a:lumMod val="75000"/>
                    <a:lumOff val="25000"/>
                  </a:schemeClr>
                </a:solidFill>
              </a:rPr>
              <a:t>Handbook on Governance Statistics</a:t>
            </a:r>
          </a:p>
          <a:p>
            <a:pPr marL="342900" indent="-342900" algn="just">
              <a:lnSpc>
                <a:spcPct val="100000"/>
              </a:lnSpc>
              <a:spcBef>
                <a:spcPts val="600"/>
              </a:spcBef>
              <a:spcAft>
                <a:spcPts val="1200"/>
              </a:spcAft>
              <a:buFont typeface="Wingdings" panose="05000000000000000000" pitchFamily="2" charset="2"/>
              <a:buChar char="Ø"/>
            </a:pPr>
            <a:r>
              <a:rPr lang="en-US" sz="2200" b="1" dirty="0">
                <a:solidFill>
                  <a:schemeClr val="tx1">
                    <a:lumMod val="75000"/>
                    <a:lumOff val="25000"/>
                  </a:schemeClr>
                </a:solidFill>
              </a:rPr>
              <a:t>Recommended SDGs 16 indicators </a:t>
            </a:r>
          </a:p>
          <a:p>
            <a:pPr algn="just">
              <a:lnSpc>
                <a:spcPct val="100000"/>
              </a:lnSpc>
              <a:spcBef>
                <a:spcPts val="600"/>
              </a:spcBef>
              <a:spcAft>
                <a:spcPts val="1200"/>
              </a:spcAft>
            </a:pPr>
            <a:endParaRPr lang="en-US" sz="2200" b="1" dirty="0">
              <a:solidFill>
                <a:schemeClr val="tx1">
                  <a:lumMod val="75000"/>
                  <a:lumOff val="25000"/>
                </a:schemeClr>
              </a:solidFill>
            </a:endParaRPr>
          </a:p>
        </p:txBody>
      </p:sp>
    </p:spTree>
    <p:extLst>
      <p:ext uri="{BB962C8B-B14F-4D97-AF65-F5344CB8AC3E}">
        <p14:creationId xmlns:p14="http://schemas.microsoft.com/office/powerpoint/2010/main" val="11261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39167" y="2941162"/>
            <a:ext cx="3378630" cy="830997"/>
          </a:xfrm>
          <a:prstGeom prst="rect">
            <a:avLst/>
          </a:prstGeom>
        </p:spPr>
        <p:txBody>
          <a:bodyPr wrap="square">
            <a:spAutoFit/>
          </a:bodyPr>
          <a:lstStyle/>
          <a:p>
            <a:pPr algn="r"/>
            <a:r>
              <a:rPr lang="en-US" sz="2400" b="1" dirty="0">
                <a:solidFill>
                  <a:srgbClr val="004A80"/>
                </a:solidFill>
                <a:latin typeface="Calibri" charset="0"/>
                <a:ea typeface="Calibri" charset="0"/>
                <a:cs typeface="Calibri" charset="0"/>
              </a:rPr>
              <a:t>Praia Group: Mandate and objectives</a:t>
            </a:r>
          </a:p>
        </p:txBody>
      </p:sp>
      <p:pic>
        <p:nvPicPr>
          <p:cNvPr id="3" name="Imagem 2"/>
          <p:cNvPicPr>
            <a:picLocks noChangeAspect="1"/>
          </p:cNvPicPr>
          <p:nvPr/>
        </p:nvPicPr>
        <p:blipFill>
          <a:blip r:embed="rId2">
            <a:duotone>
              <a:prstClr val="black"/>
              <a:schemeClr val="accent3">
                <a:tint val="45000"/>
                <a:satMod val="400000"/>
              </a:schemeClr>
            </a:duotone>
          </a:blip>
          <a:stretch>
            <a:fillRect/>
          </a:stretch>
        </p:blipFill>
        <p:spPr>
          <a:xfrm>
            <a:off x="7818895" y="2190678"/>
            <a:ext cx="773084" cy="657818"/>
          </a:xfrm>
          <a:prstGeom prst="rect">
            <a:avLst/>
          </a:prstGeom>
        </p:spPr>
      </p:pic>
    </p:spTree>
    <p:extLst>
      <p:ext uri="{BB962C8B-B14F-4D97-AF65-F5344CB8AC3E}">
        <p14:creationId xmlns:p14="http://schemas.microsoft.com/office/powerpoint/2010/main" val="1295531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18622" y="601884"/>
            <a:ext cx="5734298" cy="692226"/>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pPr lvl="0">
              <a:lnSpc>
                <a:spcPct val="120000"/>
              </a:lnSpc>
            </a:pPr>
            <a:r>
              <a:rPr lang="en-US" sz="3000" b="1" dirty="0"/>
              <a:t>Mandate and objectives (1/2)</a:t>
            </a:r>
          </a:p>
        </p:txBody>
      </p:sp>
      <p:sp>
        <p:nvSpPr>
          <p:cNvPr id="5" name="Título 1"/>
          <p:cNvSpPr txBox="1">
            <a:spLocks/>
          </p:cNvSpPr>
          <p:nvPr/>
        </p:nvSpPr>
        <p:spPr>
          <a:xfrm>
            <a:off x="518624" y="1478147"/>
            <a:ext cx="8185538" cy="4080979"/>
          </a:xfrm>
          <a:prstGeom prst="rect">
            <a:avLst/>
          </a:prstGeom>
        </p:spPr>
        <p:txBody>
          <a:bodyPr vert="horz" lIns="82317" tIns="41159" rIns="82317" bIns="41159" rtlCol="0" anchor="t">
            <a:normAutofit/>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gn="just">
              <a:lnSpc>
                <a:spcPct val="100000"/>
              </a:lnSpc>
              <a:spcBef>
                <a:spcPts val="600"/>
              </a:spcBef>
              <a:spcAft>
                <a:spcPts val="1200"/>
              </a:spcAft>
            </a:pPr>
            <a:r>
              <a:rPr lang="en-US" sz="2400" b="1" u="sng" dirty="0">
                <a:solidFill>
                  <a:schemeClr val="tx1"/>
                </a:solidFill>
              </a:rPr>
              <a:t>Mandate:</a:t>
            </a:r>
          </a:p>
          <a:p>
            <a:pPr algn="just">
              <a:lnSpc>
                <a:spcPct val="100000"/>
              </a:lnSpc>
              <a:spcBef>
                <a:spcPts val="600"/>
              </a:spcBef>
              <a:spcAft>
                <a:spcPts val="1200"/>
              </a:spcAft>
            </a:pPr>
            <a:r>
              <a:rPr lang="en-US" sz="2400" dirty="0">
                <a:solidFill>
                  <a:schemeClr val="tx1"/>
                </a:solidFill>
              </a:rPr>
              <a:t>The Praia Group has as its mandate to “contribute to establishing international standards and methods for the compilation of statistics on the major dimensions of governance”. </a:t>
            </a:r>
            <a:endParaRPr lang="en-US" sz="2400" dirty="0" smtClean="0">
              <a:solidFill>
                <a:schemeClr val="tx1"/>
              </a:solidFill>
            </a:endParaRPr>
          </a:p>
          <a:p>
            <a:pPr algn="just">
              <a:lnSpc>
                <a:spcPct val="100000"/>
              </a:lnSpc>
              <a:spcBef>
                <a:spcPts val="600"/>
              </a:spcBef>
              <a:spcAft>
                <a:spcPts val="1200"/>
              </a:spcAft>
            </a:pPr>
            <a:r>
              <a:rPr lang="en-US" sz="2400" dirty="0" smtClean="0">
                <a:solidFill>
                  <a:schemeClr val="tx1"/>
                </a:solidFill>
              </a:rPr>
              <a:t>The </a:t>
            </a:r>
            <a:r>
              <a:rPr lang="en-US" sz="2400" dirty="0">
                <a:solidFill>
                  <a:schemeClr val="tx1"/>
                </a:solidFill>
              </a:rPr>
              <a:t>Group has been charged to develop “a Handbook on Governance Statistics for National Statistical Offices, which will cover the conceptualization, measurement methodology and dissemination of governance statistics”. </a:t>
            </a:r>
          </a:p>
        </p:txBody>
      </p:sp>
    </p:spTree>
    <p:extLst>
      <p:ext uri="{BB962C8B-B14F-4D97-AF65-F5344CB8AC3E}">
        <p14:creationId xmlns:p14="http://schemas.microsoft.com/office/powerpoint/2010/main" val="101638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18622" y="601884"/>
            <a:ext cx="5734298" cy="692226"/>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pPr lvl="0">
              <a:lnSpc>
                <a:spcPct val="120000"/>
              </a:lnSpc>
            </a:pPr>
            <a:r>
              <a:rPr lang="en-US" sz="3000" b="1" dirty="0"/>
              <a:t>Mandate and objectives (2/2)</a:t>
            </a:r>
          </a:p>
        </p:txBody>
      </p:sp>
      <p:sp>
        <p:nvSpPr>
          <p:cNvPr id="5" name="Título 1"/>
          <p:cNvSpPr txBox="1">
            <a:spLocks/>
          </p:cNvSpPr>
          <p:nvPr/>
        </p:nvSpPr>
        <p:spPr>
          <a:xfrm>
            <a:off x="518624" y="1478147"/>
            <a:ext cx="8185538" cy="4080979"/>
          </a:xfrm>
          <a:prstGeom prst="rect">
            <a:avLst/>
          </a:prstGeom>
        </p:spPr>
        <p:txBody>
          <a:bodyPr vert="horz" lIns="82317" tIns="41159" rIns="82317" bIns="41159" rtlCol="0" anchor="t">
            <a:normAutofit/>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nSpc>
                <a:spcPct val="100000"/>
              </a:lnSpc>
              <a:spcBef>
                <a:spcPts val="600"/>
              </a:spcBef>
              <a:spcAft>
                <a:spcPts val="1200"/>
              </a:spcAft>
            </a:pPr>
            <a:r>
              <a:rPr lang="en-US" sz="2400" b="1" u="sng" dirty="0">
                <a:solidFill>
                  <a:schemeClr val="tx1">
                    <a:lumMod val="75000"/>
                    <a:lumOff val="25000"/>
                  </a:schemeClr>
                </a:solidFill>
              </a:rPr>
              <a:t>Objectives:</a:t>
            </a:r>
            <a:r>
              <a:rPr lang="en-US" sz="2400" dirty="0">
                <a:solidFill>
                  <a:schemeClr val="tx1">
                    <a:lumMod val="75000"/>
                    <a:lumOff val="25000"/>
                  </a:schemeClr>
                </a:solidFill>
              </a:rPr>
              <a:t> </a:t>
            </a:r>
          </a:p>
          <a:p>
            <a:pPr algn="just">
              <a:lnSpc>
                <a:spcPct val="100000"/>
              </a:lnSpc>
              <a:spcBef>
                <a:spcPts val="600"/>
              </a:spcBef>
              <a:spcAft>
                <a:spcPts val="1200"/>
              </a:spcAft>
            </a:pPr>
            <a:r>
              <a:rPr lang="en-US" sz="2400" dirty="0">
                <a:solidFill>
                  <a:schemeClr val="tx1">
                    <a:lumMod val="75000"/>
                    <a:lumOff val="25000"/>
                  </a:schemeClr>
                </a:solidFill>
              </a:rPr>
              <a:t>To </a:t>
            </a:r>
            <a:r>
              <a:rPr lang="en-US" sz="2400" b="1" dirty="0">
                <a:solidFill>
                  <a:schemeClr val="tx1">
                    <a:lumMod val="75000"/>
                    <a:lumOff val="25000"/>
                  </a:schemeClr>
                </a:solidFill>
              </a:rPr>
              <a:t>serve</a:t>
            </a:r>
            <a:r>
              <a:rPr lang="en-US" sz="2400" dirty="0">
                <a:solidFill>
                  <a:schemeClr val="tx1">
                    <a:lumMod val="75000"/>
                    <a:lumOff val="25000"/>
                  </a:schemeClr>
                </a:solidFill>
              </a:rPr>
              <a:t> as an international forum for sharing and developing expertise in governance statistics.</a:t>
            </a:r>
          </a:p>
          <a:p>
            <a:pPr algn="just">
              <a:lnSpc>
                <a:spcPct val="100000"/>
              </a:lnSpc>
              <a:spcBef>
                <a:spcPts val="600"/>
              </a:spcBef>
              <a:spcAft>
                <a:spcPts val="1200"/>
              </a:spcAft>
            </a:pPr>
            <a:r>
              <a:rPr lang="en-US" sz="2400" dirty="0">
                <a:solidFill>
                  <a:schemeClr val="tx1">
                    <a:lumMod val="75000"/>
                    <a:lumOff val="25000"/>
                  </a:schemeClr>
                </a:solidFill>
              </a:rPr>
              <a:t>To </a:t>
            </a:r>
            <a:r>
              <a:rPr lang="en-US" sz="2400" b="1" dirty="0">
                <a:solidFill>
                  <a:schemeClr val="tx1">
                    <a:lumMod val="75000"/>
                    <a:lumOff val="25000"/>
                  </a:schemeClr>
                </a:solidFill>
              </a:rPr>
              <a:t>review, propose and promote </a:t>
            </a:r>
            <a:r>
              <a:rPr lang="en-US" sz="2400" dirty="0">
                <a:solidFill>
                  <a:schemeClr val="tx1">
                    <a:lumMod val="75000"/>
                    <a:lumOff val="25000"/>
                  </a:schemeClr>
                </a:solidFill>
              </a:rPr>
              <a:t>the definition and harmonization of governance statistics indicators, trough the development of manuals and methodological guidelines.</a:t>
            </a:r>
          </a:p>
          <a:p>
            <a:pPr algn="just">
              <a:lnSpc>
                <a:spcPct val="100000"/>
              </a:lnSpc>
              <a:spcBef>
                <a:spcPts val="600"/>
              </a:spcBef>
              <a:spcAft>
                <a:spcPts val="1200"/>
              </a:spcAft>
            </a:pPr>
            <a:r>
              <a:rPr lang="en-US" sz="2400" dirty="0">
                <a:solidFill>
                  <a:schemeClr val="tx1">
                    <a:lumMod val="75000"/>
                    <a:lumOff val="25000"/>
                  </a:schemeClr>
                </a:solidFill>
              </a:rPr>
              <a:t>To </a:t>
            </a:r>
            <a:r>
              <a:rPr lang="en-US" sz="2400" b="1" dirty="0">
                <a:solidFill>
                  <a:schemeClr val="tx1">
                    <a:lumMod val="75000"/>
                    <a:lumOff val="25000"/>
                  </a:schemeClr>
                </a:solidFill>
              </a:rPr>
              <a:t>contribute</a:t>
            </a:r>
            <a:r>
              <a:rPr lang="en-US" sz="2400" dirty="0">
                <a:solidFill>
                  <a:schemeClr val="tx1">
                    <a:lumMod val="75000"/>
                    <a:lumOff val="25000"/>
                  </a:schemeClr>
                </a:solidFill>
              </a:rPr>
              <a:t> to development of the framework for measuring and monitoring peace and governance goals (SDG 16).</a:t>
            </a:r>
          </a:p>
        </p:txBody>
      </p:sp>
    </p:spTree>
    <p:extLst>
      <p:ext uri="{BB962C8B-B14F-4D97-AF65-F5344CB8AC3E}">
        <p14:creationId xmlns:p14="http://schemas.microsoft.com/office/powerpoint/2010/main" val="15699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39167" y="2941162"/>
            <a:ext cx="3378630" cy="830997"/>
          </a:xfrm>
          <a:prstGeom prst="rect">
            <a:avLst/>
          </a:prstGeom>
        </p:spPr>
        <p:txBody>
          <a:bodyPr wrap="square">
            <a:spAutoFit/>
          </a:bodyPr>
          <a:lstStyle/>
          <a:p>
            <a:pPr algn="r"/>
            <a:r>
              <a:rPr lang="en-US" sz="2400" b="1" dirty="0">
                <a:solidFill>
                  <a:srgbClr val="004A80"/>
                </a:solidFill>
                <a:latin typeface="Calibri" charset="0"/>
                <a:ea typeface="Calibri" charset="0"/>
                <a:cs typeface="Calibri" charset="0"/>
              </a:rPr>
              <a:t>Handbook on Governance Statistics</a:t>
            </a:r>
          </a:p>
        </p:txBody>
      </p:sp>
      <p:pic>
        <p:nvPicPr>
          <p:cNvPr id="3" name="Imagem 2"/>
          <p:cNvPicPr>
            <a:picLocks noChangeAspect="1"/>
          </p:cNvPicPr>
          <p:nvPr/>
        </p:nvPicPr>
        <p:blipFill>
          <a:blip r:embed="rId2">
            <a:duotone>
              <a:prstClr val="black"/>
              <a:schemeClr val="accent3">
                <a:tint val="45000"/>
                <a:satMod val="400000"/>
              </a:schemeClr>
            </a:duotone>
          </a:blip>
          <a:stretch>
            <a:fillRect/>
          </a:stretch>
        </p:blipFill>
        <p:spPr>
          <a:xfrm>
            <a:off x="7818895" y="2190678"/>
            <a:ext cx="773084" cy="657818"/>
          </a:xfrm>
          <a:prstGeom prst="rect">
            <a:avLst/>
          </a:prstGeom>
        </p:spPr>
      </p:pic>
    </p:spTree>
    <p:extLst>
      <p:ext uri="{BB962C8B-B14F-4D97-AF65-F5344CB8AC3E}">
        <p14:creationId xmlns:p14="http://schemas.microsoft.com/office/powerpoint/2010/main" val="634331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18622" y="601884"/>
            <a:ext cx="5734298" cy="692226"/>
          </a:xfrm>
          <a:prstGeom prst="rect">
            <a:avLst/>
          </a:prstGeom>
        </p:spPr>
        <p:txBody>
          <a:bodyPr>
            <a:normAutofit fontScale="92500"/>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pPr lvl="0">
              <a:lnSpc>
                <a:spcPct val="120000"/>
              </a:lnSpc>
            </a:pPr>
            <a:r>
              <a:rPr lang="en-US" sz="3000" b="1" dirty="0"/>
              <a:t>Handbook on Governance Statistics</a:t>
            </a:r>
          </a:p>
        </p:txBody>
      </p:sp>
      <p:sp>
        <p:nvSpPr>
          <p:cNvPr id="16" name="Título 1"/>
          <p:cNvSpPr txBox="1">
            <a:spLocks/>
          </p:cNvSpPr>
          <p:nvPr/>
        </p:nvSpPr>
        <p:spPr>
          <a:xfrm>
            <a:off x="407505" y="1478147"/>
            <a:ext cx="5375278" cy="4093757"/>
          </a:xfrm>
          <a:prstGeom prst="rect">
            <a:avLst/>
          </a:prstGeom>
        </p:spPr>
        <p:txBody>
          <a:bodyPr vert="horz" lIns="82317" tIns="41159" rIns="82317" bIns="41159" rtlCol="0" anchor="t">
            <a:normAutofit fontScale="85000" lnSpcReduction="20000"/>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gn="just">
              <a:lnSpc>
                <a:spcPct val="100000"/>
              </a:lnSpc>
              <a:spcBef>
                <a:spcPts val="600"/>
              </a:spcBef>
              <a:spcAft>
                <a:spcPts val="1200"/>
              </a:spcAft>
            </a:pPr>
            <a:r>
              <a:rPr lang="en-US" sz="2400" dirty="0">
                <a:solidFill>
                  <a:schemeClr val="tx1">
                    <a:lumMod val="75000"/>
                    <a:lumOff val="25000"/>
                  </a:schemeClr>
                </a:solidFill>
              </a:rPr>
              <a:t>The </a:t>
            </a:r>
            <a:r>
              <a:rPr lang="en-US" sz="2400" u="sng" dirty="0">
                <a:solidFill>
                  <a:schemeClr val="tx1">
                    <a:lumMod val="75000"/>
                    <a:lumOff val="25000"/>
                  </a:schemeClr>
                </a:solidFill>
              </a:rPr>
              <a:t>Handbook on Governance Statistics </a:t>
            </a:r>
            <a:r>
              <a:rPr lang="en-US" sz="2400" dirty="0">
                <a:solidFill>
                  <a:schemeClr val="tx1">
                    <a:lumMod val="75000"/>
                    <a:lumOff val="25000"/>
                  </a:schemeClr>
                </a:solidFill>
              </a:rPr>
              <a:t>takes stock of existing practices in governance data collection and proposes guidelines for the improved production and compilation of governance, peace, security, human rights and rule of law indicators. </a:t>
            </a:r>
          </a:p>
          <a:p>
            <a:pPr algn="just">
              <a:lnSpc>
                <a:spcPct val="100000"/>
              </a:lnSpc>
              <a:spcBef>
                <a:spcPts val="600"/>
              </a:spcBef>
              <a:spcAft>
                <a:spcPts val="1200"/>
              </a:spcAft>
            </a:pPr>
            <a:r>
              <a:rPr lang="en-US" sz="2400" dirty="0">
                <a:solidFill>
                  <a:schemeClr val="tx1">
                    <a:lumMod val="75000"/>
                    <a:lumOff val="25000"/>
                  </a:schemeClr>
                </a:solidFill>
              </a:rPr>
              <a:t>The Handbook outlines existing standards, emerging good practices and provides guidance on how to measure many aspects of SDG 16 based on 8 dimensions: </a:t>
            </a:r>
            <a:r>
              <a:rPr lang="en-US" sz="2400" b="1" dirty="0">
                <a:solidFill>
                  <a:schemeClr val="tx1">
                    <a:lumMod val="75000"/>
                    <a:lumOff val="25000"/>
                  </a:schemeClr>
                </a:solidFill>
              </a:rPr>
              <a:t>Non discrimination and equality, Participation, Openness, Access to and quality of justice, Responsiveness, Government effectiveness, Absence of corruption, Trust in institutions, and Safety and security</a:t>
            </a:r>
            <a:r>
              <a:rPr lang="en-US" sz="2400" dirty="0">
                <a:solidFill>
                  <a:schemeClr val="tx1">
                    <a:lumMod val="75000"/>
                    <a:lumOff val="25000"/>
                  </a:schemeClr>
                </a:solidFill>
              </a:rPr>
              <a:t>.</a:t>
            </a:r>
          </a:p>
        </p:txBody>
      </p:sp>
      <p:pic>
        <p:nvPicPr>
          <p:cNvPr id="5" name="Picture 4">
            <a:extLst>
              <a:ext uri="{FF2B5EF4-FFF2-40B4-BE49-F238E27FC236}">
                <a16:creationId xmlns:a16="http://schemas.microsoft.com/office/drawing/2014/main" id="{E8377F4B-C204-D941-9C78-7F22F31C7497}"/>
              </a:ext>
            </a:extLst>
          </p:cNvPr>
          <p:cNvPicPr>
            <a:picLocks noChangeAspect="1"/>
          </p:cNvPicPr>
          <p:nvPr/>
        </p:nvPicPr>
        <p:blipFill rotWithShape="1">
          <a:blip r:embed="rId3"/>
          <a:srcRect l="34338" t="8969" r="34585" b="26008"/>
          <a:stretch/>
        </p:blipFill>
        <p:spPr>
          <a:xfrm>
            <a:off x="5782783" y="1478148"/>
            <a:ext cx="2842593" cy="4093756"/>
          </a:xfrm>
          <a:prstGeom prst="rect">
            <a:avLst/>
          </a:prstGeom>
          <a:ln>
            <a:solidFill>
              <a:schemeClr val="tx1"/>
            </a:solidFill>
          </a:ln>
        </p:spPr>
      </p:pic>
    </p:spTree>
    <p:extLst>
      <p:ext uri="{BB962C8B-B14F-4D97-AF65-F5344CB8AC3E}">
        <p14:creationId xmlns:p14="http://schemas.microsoft.com/office/powerpoint/2010/main" val="20474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18622" y="601884"/>
            <a:ext cx="5734298" cy="692226"/>
          </a:xfrm>
          <a:prstGeom prst="rect">
            <a:avLst/>
          </a:prstGeom>
        </p:spPr>
        <p:txBody>
          <a:bodyPr>
            <a:normAutofit fontScale="92500"/>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pPr lvl="0">
              <a:lnSpc>
                <a:spcPct val="120000"/>
              </a:lnSpc>
            </a:pPr>
            <a:r>
              <a:rPr lang="en-US" sz="3000" b="1" dirty="0"/>
              <a:t>Handbook on Governance Statistics</a:t>
            </a:r>
          </a:p>
        </p:txBody>
      </p:sp>
      <p:sp>
        <p:nvSpPr>
          <p:cNvPr id="16" name="Título 1"/>
          <p:cNvSpPr txBox="1">
            <a:spLocks/>
          </p:cNvSpPr>
          <p:nvPr/>
        </p:nvSpPr>
        <p:spPr>
          <a:xfrm>
            <a:off x="518624" y="1478147"/>
            <a:ext cx="8185538" cy="4080979"/>
          </a:xfrm>
          <a:prstGeom prst="rect">
            <a:avLst/>
          </a:prstGeom>
        </p:spPr>
        <p:txBody>
          <a:bodyPr vert="horz" lIns="82317" tIns="41159" rIns="82317" bIns="41159" rtlCol="0" anchor="t">
            <a:normAutofit/>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nSpc>
                <a:spcPct val="100000"/>
              </a:lnSpc>
              <a:spcBef>
                <a:spcPts val="600"/>
              </a:spcBef>
              <a:spcAft>
                <a:spcPts val="1200"/>
              </a:spcAft>
            </a:pPr>
            <a:endParaRPr lang="en-US" sz="2400" dirty="0">
              <a:solidFill>
                <a:schemeClr val="tx1">
                  <a:lumMod val="75000"/>
                  <a:lumOff val="25000"/>
                </a:schemeClr>
              </a:solidFill>
            </a:endParaRPr>
          </a:p>
        </p:txBody>
      </p:sp>
      <p:sp>
        <p:nvSpPr>
          <p:cNvPr id="13" name="TextBox 12">
            <a:extLst>
              <a:ext uri="{FF2B5EF4-FFF2-40B4-BE49-F238E27FC236}">
                <a16:creationId xmlns:a16="http://schemas.microsoft.com/office/drawing/2014/main" id="{93B01456-CFC5-B941-A026-5C1A1D24515F}"/>
              </a:ext>
            </a:extLst>
          </p:cNvPr>
          <p:cNvSpPr txBox="1"/>
          <p:nvPr/>
        </p:nvSpPr>
        <p:spPr>
          <a:xfrm>
            <a:off x="518622" y="1478147"/>
            <a:ext cx="1168788" cy="4248000"/>
          </a:xfrm>
          <a:prstGeom prst="homePlate">
            <a:avLst>
              <a:gd name="adj" fmla="val 0"/>
            </a:avLst>
          </a:prstGeom>
          <a:solidFill>
            <a:schemeClr val="accent2"/>
          </a:solidFill>
          <a:ln>
            <a:noFill/>
          </a:ln>
        </p:spPr>
        <p:txBody>
          <a:bodyPr vert="vert270"/>
          <a:lstStyle/>
          <a:p>
            <a:pPr algn="ctr">
              <a:defRPr/>
            </a:pPr>
            <a:r>
              <a:rPr lang="en-US" sz="1400" b="1" dirty="0">
                <a:solidFill>
                  <a:srgbClr val="FFFFFF"/>
                </a:solidFill>
                <a:latin typeface="+mj-lt"/>
                <a:cs typeface="Arial" pitchFamily="34" charset="0"/>
              </a:rPr>
              <a:t>Definitions of the </a:t>
            </a:r>
            <a:r>
              <a:rPr lang="en-US" sz="1400" b="1" u="sng" dirty="0">
                <a:solidFill>
                  <a:srgbClr val="FFFFFF"/>
                </a:solidFill>
                <a:latin typeface="+mj-lt"/>
                <a:cs typeface="Arial" pitchFamily="34" charset="0"/>
              </a:rPr>
              <a:t>8 dimensions </a:t>
            </a:r>
            <a:r>
              <a:rPr lang="en-US" sz="1400" b="1" dirty="0">
                <a:solidFill>
                  <a:srgbClr val="FFFFFF"/>
                </a:solidFill>
                <a:latin typeface="+mj-lt"/>
                <a:cs typeface="Arial" pitchFamily="34" charset="0"/>
              </a:rPr>
              <a:t>of Governance Statistics</a:t>
            </a:r>
          </a:p>
        </p:txBody>
      </p:sp>
      <p:sp>
        <p:nvSpPr>
          <p:cNvPr id="20" name="Pentagon 21">
            <a:extLst>
              <a:ext uri="{FF2B5EF4-FFF2-40B4-BE49-F238E27FC236}">
                <a16:creationId xmlns:a16="http://schemas.microsoft.com/office/drawing/2014/main" id="{4F178744-F04E-DF41-8C0F-8021ECECB7E8}"/>
              </a:ext>
            </a:extLst>
          </p:cNvPr>
          <p:cNvSpPr>
            <a:spLocks noChangeArrowheads="1"/>
          </p:cNvSpPr>
          <p:nvPr/>
        </p:nvSpPr>
        <p:spPr bwMode="auto">
          <a:xfrm>
            <a:off x="2463800" y="1478147"/>
            <a:ext cx="6240362" cy="538549"/>
          </a:xfrm>
          <a:prstGeom prst="homePlate">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p>
            <a:pPr algn="just">
              <a:spcAft>
                <a:spcPts val="600"/>
              </a:spcAft>
            </a:pPr>
            <a:r>
              <a:rPr lang="en-GB" sz="1000" b="1" dirty="0">
                <a:solidFill>
                  <a:schemeClr val="tx1">
                    <a:lumMod val="75000"/>
                    <a:lumOff val="25000"/>
                  </a:schemeClr>
                </a:solidFill>
                <a:latin typeface="+mj-lt"/>
              </a:rPr>
              <a:t>Focuses on any distinction, exclusion, restriction or preference or other differential treatment based on grounds such as colour, sex, language, religion, national or social origin, disability or other status, that has the intention or effect of nullifying or impairing human rights and fundamental freedoms.</a:t>
            </a:r>
          </a:p>
        </p:txBody>
      </p:sp>
      <p:sp>
        <p:nvSpPr>
          <p:cNvPr id="14" name="Pentagon 13">
            <a:extLst>
              <a:ext uri="{FF2B5EF4-FFF2-40B4-BE49-F238E27FC236}">
                <a16:creationId xmlns:a16="http://schemas.microsoft.com/office/drawing/2014/main" id="{A21CF76E-8110-A34E-99E7-1FD014CB5176}"/>
              </a:ext>
            </a:extLst>
          </p:cNvPr>
          <p:cNvSpPr>
            <a:spLocks noChangeArrowheads="1"/>
          </p:cNvSpPr>
          <p:nvPr/>
        </p:nvSpPr>
        <p:spPr bwMode="auto">
          <a:xfrm>
            <a:off x="953145" y="3217425"/>
            <a:ext cx="1421755" cy="432000"/>
          </a:xfrm>
          <a:prstGeom prst="homePlate">
            <a:avLst>
              <a:gd name="adj" fmla="val 0"/>
            </a:avLst>
          </a:prstGeom>
          <a:solidFill>
            <a:schemeClr val="bg2"/>
          </a:solidFill>
          <a:ln w="6350">
            <a:solidFill>
              <a:schemeClr val="accent2"/>
            </a:solidFill>
            <a:miter lim="800000"/>
            <a:headEnd/>
            <a:tailEnd/>
          </a:ln>
        </p:spPr>
        <p:txBody>
          <a:bodyPr lIns="72000" tIns="36000" rIns="72000" bIns="36000" anchor="ctr"/>
          <a:lstStyle/>
          <a:p>
            <a:r>
              <a:rPr lang="en-US" sz="1200" b="1" dirty="0"/>
              <a:t>Access to and quality of justice </a:t>
            </a:r>
          </a:p>
        </p:txBody>
      </p:sp>
      <p:sp>
        <p:nvSpPr>
          <p:cNvPr id="15" name="Pentagon 14">
            <a:extLst>
              <a:ext uri="{FF2B5EF4-FFF2-40B4-BE49-F238E27FC236}">
                <a16:creationId xmlns:a16="http://schemas.microsoft.com/office/drawing/2014/main" id="{F977A513-DD32-8348-B19B-0E0469156CBE}"/>
              </a:ext>
            </a:extLst>
          </p:cNvPr>
          <p:cNvSpPr>
            <a:spLocks noChangeArrowheads="1"/>
          </p:cNvSpPr>
          <p:nvPr/>
        </p:nvSpPr>
        <p:spPr bwMode="auto">
          <a:xfrm>
            <a:off x="953145" y="1584696"/>
            <a:ext cx="1421755" cy="432000"/>
          </a:xfrm>
          <a:prstGeom prst="homePlate">
            <a:avLst>
              <a:gd name="adj" fmla="val 0"/>
            </a:avLst>
          </a:prstGeom>
          <a:solidFill>
            <a:schemeClr val="bg2"/>
          </a:solidFill>
          <a:ln w="6350">
            <a:solidFill>
              <a:schemeClr val="accent2"/>
            </a:solidFill>
            <a:miter lim="800000"/>
            <a:headEnd/>
            <a:tailEnd/>
          </a:ln>
        </p:spPr>
        <p:txBody>
          <a:bodyPr lIns="72000" tIns="36000" rIns="72000" bIns="36000" anchor="ctr"/>
          <a:lstStyle/>
          <a:p>
            <a:r>
              <a:rPr lang="en-US" sz="1200" b="1" dirty="0"/>
              <a:t>Non discrimination and equality</a:t>
            </a:r>
          </a:p>
        </p:txBody>
      </p:sp>
      <p:sp>
        <p:nvSpPr>
          <p:cNvPr id="17" name="Pentagon 7">
            <a:extLst>
              <a:ext uri="{FF2B5EF4-FFF2-40B4-BE49-F238E27FC236}">
                <a16:creationId xmlns:a16="http://schemas.microsoft.com/office/drawing/2014/main" id="{B76F57BC-6D3E-6641-AA72-46E954B656C4}"/>
              </a:ext>
            </a:extLst>
          </p:cNvPr>
          <p:cNvSpPr>
            <a:spLocks noChangeArrowheads="1"/>
          </p:cNvSpPr>
          <p:nvPr/>
        </p:nvSpPr>
        <p:spPr bwMode="auto">
          <a:xfrm>
            <a:off x="953145" y="3713668"/>
            <a:ext cx="1421755" cy="432000"/>
          </a:xfrm>
          <a:prstGeom prst="homePlate">
            <a:avLst>
              <a:gd name="adj" fmla="val 0"/>
            </a:avLst>
          </a:prstGeom>
          <a:solidFill>
            <a:schemeClr val="bg2"/>
          </a:solidFill>
          <a:ln w="6350">
            <a:solidFill>
              <a:schemeClr val="accent2"/>
            </a:solidFill>
            <a:miter lim="800000"/>
            <a:headEnd/>
            <a:tailEnd/>
          </a:ln>
        </p:spPr>
        <p:txBody>
          <a:bodyPr lIns="72000" tIns="36000" rIns="72000" bIns="36000" anchor="ctr"/>
          <a:lstStyle/>
          <a:p>
            <a:r>
              <a:rPr lang="en-US" sz="1200" b="1" dirty="0"/>
              <a:t>Responsiveness</a:t>
            </a:r>
            <a:endParaRPr lang="pt-PT" sz="1200" b="1" dirty="0">
              <a:latin typeface="+mj-lt"/>
            </a:endParaRPr>
          </a:p>
        </p:txBody>
      </p:sp>
      <p:sp>
        <p:nvSpPr>
          <p:cNvPr id="18" name="Pentagon 15">
            <a:extLst>
              <a:ext uri="{FF2B5EF4-FFF2-40B4-BE49-F238E27FC236}">
                <a16:creationId xmlns:a16="http://schemas.microsoft.com/office/drawing/2014/main" id="{2B8DAA46-2EAD-E940-A99D-6F27D721E2EE}"/>
              </a:ext>
            </a:extLst>
          </p:cNvPr>
          <p:cNvSpPr>
            <a:spLocks noChangeArrowheads="1"/>
          </p:cNvSpPr>
          <p:nvPr/>
        </p:nvSpPr>
        <p:spPr bwMode="auto">
          <a:xfrm>
            <a:off x="953145" y="2721182"/>
            <a:ext cx="1421755" cy="432000"/>
          </a:xfrm>
          <a:prstGeom prst="homePlate">
            <a:avLst>
              <a:gd name="adj" fmla="val 0"/>
            </a:avLst>
          </a:prstGeom>
          <a:solidFill>
            <a:schemeClr val="bg2"/>
          </a:solidFill>
          <a:ln w="6350">
            <a:solidFill>
              <a:schemeClr val="accent2"/>
            </a:solidFill>
            <a:miter lim="800000"/>
            <a:headEnd/>
            <a:tailEnd/>
          </a:ln>
        </p:spPr>
        <p:txBody>
          <a:bodyPr lIns="72000" tIns="36000" rIns="72000" bIns="36000" anchor="ctr"/>
          <a:lstStyle/>
          <a:p>
            <a:r>
              <a:rPr lang="en-US" sz="1200" b="1" dirty="0"/>
              <a:t>Openness</a:t>
            </a:r>
            <a:endParaRPr lang="pt-PT" sz="1200" b="1" dirty="0">
              <a:latin typeface="+mj-lt"/>
            </a:endParaRPr>
          </a:p>
        </p:txBody>
      </p:sp>
      <p:sp>
        <p:nvSpPr>
          <p:cNvPr id="19" name="Pentagon 18">
            <a:extLst>
              <a:ext uri="{FF2B5EF4-FFF2-40B4-BE49-F238E27FC236}">
                <a16:creationId xmlns:a16="http://schemas.microsoft.com/office/drawing/2014/main" id="{67E937DA-9509-344E-8019-DBAC27012F62}"/>
              </a:ext>
            </a:extLst>
          </p:cNvPr>
          <p:cNvSpPr>
            <a:spLocks noChangeArrowheads="1"/>
          </p:cNvSpPr>
          <p:nvPr/>
        </p:nvSpPr>
        <p:spPr bwMode="auto">
          <a:xfrm>
            <a:off x="953145" y="2080939"/>
            <a:ext cx="1421755" cy="576000"/>
          </a:xfrm>
          <a:prstGeom prst="homePlate">
            <a:avLst>
              <a:gd name="adj" fmla="val 0"/>
            </a:avLst>
          </a:prstGeom>
          <a:solidFill>
            <a:schemeClr val="bg2"/>
          </a:solidFill>
          <a:ln w="6350">
            <a:solidFill>
              <a:schemeClr val="accent2"/>
            </a:solidFill>
            <a:miter lim="800000"/>
            <a:headEnd/>
            <a:tailEnd/>
          </a:ln>
        </p:spPr>
        <p:txBody>
          <a:bodyPr lIns="72000" tIns="36000" rIns="72000" bIns="36000" anchor="ctr"/>
          <a:lstStyle/>
          <a:p>
            <a:r>
              <a:rPr lang="en-US" sz="1200" b="1" dirty="0"/>
              <a:t>Participation</a:t>
            </a:r>
            <a:endParaRPr lang="pt-PT" sz="1200" b="1" dirty="0">
              <a:latin typeface="+mj-lt"/>
            </a:endParaRPr>
          </a:p>
        </p:txBody>
      </p:sp>
      <p:sp>
        <p:nvSpPr>
          <p:cNvPr id="25" name="Pentagon 7">
            <a:extLst>
              <a:ext uri="{FF2B5EF4-FFF2-40B4-BE49-F238E27FC236}">
                <a16:creationId xmlns:a16="http://schemas.microsoft.com/office/drawing/2014/main" id="{87D316B8-433C-C549-BC5F-B61F44C0932B}"/>
              </a:ext>
            </a:extLst>
          </p:cNvPr>
          <p:cNvSpPr>
            <a:spLocks noChangeArrowheads="1"/>
          </p:cNvSpPr>
          <p:nvPr/>
        </p:nvSpPr>
        <p:spPr bwMode="auto">
          <a:xfrm>
            <a:off x="953145" y="4209911"/>
            <a:ext cx="1421755" cy="432000"/>
          </a:xfrm>
          <a:prstGeom prst="homePlate">
            <a:avLst>
              <a:gd name="adj" fmla="val 0"/>
            </a:avLst>
          </a:prstGeom>
          <a:solidFill>
            <a:schemeClr val="bg2"/>
          </a:solidFill>
          <a:ln w="6350">
            <a:solidFill>
              <a:schemeClr val="accent2"/>
            </a:solidFill>
            <a:miter lim="800000"/>
            <a:headEnd/>
            <a:tailEnd/>
          </a:ln>
        </p:spPr>
        <p:txBody>
          <a:bodyPr lIns="72000" tIns="36000" rIns="72000" bIns="36000" anchor="ctr"/>
          <a:lstStyle/>
          <a:p>
            <a:r>
              <a:rPr lang="en-US" sz="1200" b="1" dirty="0"/>
              <a:t>Absence of corruption</a:t>
            </a:r>
            <a:endParaRPr lang="pt-PT" sz="1200" b="1" dirty="0">
              <a:latin typeface="+mj-lt"/>
            </a:endParaRPr>
          </a:p>
        </p:txBody>
      </p:sp>
      <p:sp>
        <p:nvSpPr>
          <p:cNvPr id="26" name="Pentagon 7">
            <a:extLst>
              <a:ext uri="{FF2B5EF4-FFF2-40B4-BE49-F238E27FC236}">
                <a16:creationId xmlns:a16="http://schemas.microsoft.com/office/drawing/2014/main" id="{C26EAD90-50AB-1B47-92B6-F260ED2F85DD}"/>
              </a:ext>
            </a:extLst>
          </p:cNvPr>
          <p:cNvSpPr>
            <a:spLocks noChangeArrowheads="1"/>
          </p:cNvSpPr>
          <p:nvPr/>
        </p:nvSpPr>
        <p:spPr bwMode="auto">
          <a:xfrm>
            <a:off x="953145" y="4706154"/>
            <a:ext cx="1421755" cy="432000"/>
          </a:xfrm>
          <a:prstGeom prst="homePlate">
            <a:avLst>
              <a:gd name="adj" fmla="val 0"/>
            </a:avLst>
          </a:prstGeom>
          <a:solidFill>
            <a:schemeClr val="bg2"/>
          </a:solidFill>
          <a:ln w="6350">
            <a:solidFill>
              <a:schemeClr val="accent2"/>
            </a:solidFill>
            <a:miter lim="800000"/>
            <a:headEnd/>
            <a:tailEnd/>
          </a:ln>
        </p:spPr>
        <p:txBody>
          <a:bodyPr lIns="72000" tIns="36000" rIns="72000" bIns="36000" anchor="ctr"/>
          <a:lstStyle/>
          <a:p>
            <a:r>
              <a:rPr lang="en-US" sz="1200" b="1" dirty="0"/>
              <a:t>Trust</a:t>
            </a:r>
            <a:endParaRPr lang="pt-PT" sz="1200" b="1" dirty="0">
              <a:latin typeface="+mj-lt"/>
            </a:endParaRPr>
          </a:p>
        </p:txBody>
      </p:sp>
      <p:sp>
        <p:nvSpPr>
          <p:cNvPr id="27" name="Pentagon 7">
            <a:extLst>
              <a:ext uri="{FF2B5EF4-FFF2-40B4-BE49-F238E27FC236}">
                <a16:creationId xmlns:a16="http://schemas.microsoft.com/office/drawing/2014/main" id="{041F8C08-DBBB-D74E-87A5-F3283B4E5E19}"/>
              </a:ext>
            </a:extLst>
          </p:cNvPr>
          <p:cNvSpPr>
            <a:spLocks noChangeArrowheads="1"/>
          </p:cNvSpPr>
          <p:nvPr/>
        </p:nvSpPr>
        <p:spPr bwMode="auto">
          <a:xfrm>
            <a:off x="953145" y="5202398"/>
            <a:ext cx="1421755" cy="432000"/>
          </a:xfrm>
          <a:prstGeom prst="homePlate">
            <a:avLst>
              <a:gd name="adj" fmla="val 0"/>
            </a:avLst>
          </a:prstGeom>
          <a:solidFill>
            <a:schemeClr val="bg2"/>
          </a:solidFill>
          <a:ln w="6350">
            <a:solidFill>
              <a:schemeClr val="accent2"/>
            </a:solidFill>
            <a:miter lim="800000"/>
            <a:headEnd/>
            <a:tailEnd/>
          </a:ln>
        </p:spPr>
        <p:txBody>
          <a:bodyPr lIns="72000" tIns="36000" rIns="72000" bIns="36000" anchor="ctr"/>
          <a:lstStyle/>
          <a:p>
            <a:r>
              <a:rPr lang="en-US" sz="1200" b="1" dirty="0"/>
              <a:t>Safety and security</a:t>
            </a:r>
            <a:endParaRPr lang="pt-PT" sz="1200" b="1" dirty="0">
              <a:latin typeface="+mj-lt"/>
            </a:endParaRPr>
          </a:p>
        </p:txBody>
      </p:sp>
      <p:sp>
        <p:nvSpPr>
          <p:cNvPr id="28" name="Pentagon 21">
            <a:extLst>
              <a:ext uri="{FF2B5EF4-FFF2-40B4-BE49-F238E27FC236}">
                <a16:creationId xmlns:a16="http://schemas.microsoft.com/office/drawing/2014/main" id="{AE1BD364-225F-2044-808D-D724A2BFC202}"/>
              </a:ext>
            </a:extLst>
          </p:cNvPr>
          <p:cNvSpPr>
            <a:spLocks noChangeArrowheads="1"/>
          </p:cNvSpPr>
          <p:nvPr/>
        </p:nvSpPr>
        <p:spPr bwMode="auto">
          <a:xfrm>
            <a:off x="2463800" y="2016696"/>
            <a:ext cx="6240362" cy="640243"/>
          </a:xfrm>
          <a:prstGeom prst="homePlate">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p>
            <a:pPr algn="just">
              <a:spcAft>
                <a:spcPts val="600"/>
              </a:spcAft>
            </a:pPr>
            <a:r>
              <a:rPr lang="en-GB" sz="1000" b="1" dirty="0">
                <a:solidFill>
                  <a:schemeClr val="tx1">
                    <a:lumMod val="75000"/>
                    <a:lumOff val="25000"/>
                  </a:schemeClr>
                </a:solidFill>
                <a:latin typeface="+mj-lt"/>
              </a:rPr>
              <a:t>Focuses on the ways in which individuals take part in the conduct of political and public affairs, including by registering to vote, voting and standing as a candidate in elections; being members of legislative, executive and judicial bodies at all levels of government; accessing positions in the public service; and engaging, individually or as members of political parties and other non-governmental organizations, in political activities. </a:t>
            </a:r>
          </a:p>
        </p:txBody>
      </p:sp>
      <p:sp>
        <p:nvSpPr>
          <p:cNvPr id="29" name="Pentagon 21">
            <a:extLst>
              <a:ext uri="{FF2B5EF4-FFF2-40B4-BE49-F238E27FC236}">
                <a16:creationId xmlns:a16="http://schemas.microsoft.com/office/drawing/2014/main" id="{AC10B804-FE76-024F-8251-86A29C34EFB1}"/>
              </a:ext>
            </a:extLst>
          </p:cNvPr>
          <p:cNvSpPr>
            <a:spLocks noChangeArrowheads="1"/>
          </p:cNvSpPr>
          <p:nvPr/>
        </p:nvSpPr>
        <p:spPr bwMode="auto">
          <a:xfrm>
            <a:off x="2463800" y="5202398"/>
            <a:ext cx="6240362" cy="432000"/>
          </a:xfrm>
          <a:prstGeom prst="homePlate">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p>
            <a:pPr algn="just">
              <a:spcAft>
                <a:spcPts val="600"/>
              </a:spcAft>
            </a:pPr>
            <a:r>
              <a:rPr lang="en-GB" sz="1000" b="1" dirty="0">
                <a:solidFill>
                  <a:schemeClr val="tx1">
                    <a:lumMod val="75000"/>
                    <a:lumOff val="25000"/>
                  </a:schemeClr>
                </a:solidFill>
                <a:latin typeface="+mj-lt"/>
              </a:rPr>
              <a:t>Focuses on levels and patterns of crime, perceptions of safety, measurement of casualties directly provoked by armed operations, and the quality of law enforcement and criminal justice institutions. </a:t>
            </a:r>
          </a:p>
        </p:txBody>
      </p:sp>
      <p:sp>
        <p:nvSpPr>
          <p:cNvPr id="30" name="Pentagon 21">
            <a:extLst>
              <a:ext uri="{FF2B5EF4-FFF2-40B4-BE49-F238E27FC236}">
                <a16:creationId xmlns:a16="http://schemas.microsoft.com/office/drawing/2014/main" id="{C74664D2-FFA0-3741-A4B6-6A74AC2C86FD}"/>
              </a:ext>
            </a:extLst>
          </p:cNvPr>
          <p:cNvSpPr>
            <a:spLocks noChangeArrowheads="1"/>
          </p:cNvSpPr>
          <p:nvPr/>
        </p:nvSpPr>
        <p:spPr bwMode="auto">
          <a:xfrm>
            <a:off x="2463800" y="4706154"/>
            <a:ext cx="6240362" cy="432000"/>
          </a:xfrm>
          <a:prstGeom prst="homePlate">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p>
            <a:pPr algn="just">
              <a:spcAft>
                <a:spcPts val="600"/>
              </a:spcAft>
            </a:pPr>
            <a:r>
              <a:rPr lang="en-GB" sz="1000" b="1" dirty="0">
                <a:solidFill>
                  <a:schemeClr val="tx1">
                    <a:lumMod val="75000"/>
                    <a:lumOff val="25000"/>
                  </a:schemeClr>
                </a:solidFill>
                <a:latin typeface="+mj-lt"/>
              </a:rPr>
              <a:t>Focuses on people’s trust in institutions as well as in other people, with a primary focus on the former, e.g. the parliament, the national government and the justice system.</a:t>
            </a:r>
          </a:p>
        </p:txBody>
      </p:sp>
      <p:sp>
        <p:nvSpPr>
          <p:cNvPr id="31" name="Pentagon 21">
            <a:extLst>
              <a:ext uri="{FF2B5EF4-FFF2-40B4-BE49-F238E27FC236}">
                <a16:creationId xmlns:a16="http://schemas.microsoft.com/office/drawing/2014/main" id="{584E3A05-AA0F-494C-B81E-7E4BB4427631}"/>
              </a:ext>
            </a:extLst>
          </p:cNvPr>
          <p:cNvSpPr>
            <a:spLocks noChangeArrowheads="1"/>
          </p:cNvSpPr>
          <p:nvPr/>
        </p:nvSpPr>
        <p:spPr bwMode="auto">
          <a:xfrm>
            <a:off x="2463800" y="4209911"/>
            <a:ext cx="6240362" cy="432000"/>
          </a:xfrm>
          <a:prstGeom prst="homePlate">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p>
            <a:pPr algn="just">
              <a:spcAft>
                <a:spcPts val="600"/>
              </a:spcAft>
            </a:pPr>
            <a:r>
              <a:rPr lang="en-GB" sz="1000" b="1" dirty="0">
                <a:solidFill>
                  <a:schemeClr val="tx1">
                    <a:lumMod val="75000"/>
                    <a:lumOff val="25000"/>
                  </a:schemeClr>
                </a:solidFill>
                <a:latin typeface="+mj-lt"/>
              </a:rPr>
              <a:t>Focuses on the levels of intolerance to corruption; the levels and patterns of observable corrupt practices; and the State response to corruption.</a:t>
            </a:r>
          </a:p>
        </p:txBody>
      </p:sp>
      <p:sp>
        <p:nvSpPr>
          <p:cNvPr id="32" name="Pentagon 21">
            <a:extLst>
              <a:ext uri="{FF2B5EF4-FFF2-40B4-BE49-F238E27FC236}">
                <a16:creationId xmlns:a16="http://schemas.microsoft.com/office/drawing/2014/main" id="{4D11BE99-5C35-F647-9715-5CED6F2991B9}"/>
              </a:ext>
            </a:extLst>
          </p:cNvPr>
          <p:cNvSpPr>
            <a:spLocks noChangeArrowheads="1"/>
          </p:cNvSpPr>
          <p:nvPr/>
        </p:nvSpPr>
        <p:spPr bwMode="auto">
          <a:xfrm>
            <a:off x="2463800" y="3713668"/>
            <a:ext cx="6240362" cy="432000"/>
          </a:xfrm>
          <a:prstGeom prst="homePlate">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p>
            <a:pPr algn="just">
              <a:spcAft>
                <a:spcPts val="600"/>
              </a:spcAft>
            </a:pPr>
            <a:r>
              <a:rPr lang="en-GB" sz="1000" b="1" dirty="0">
                <a:solidFill>
                  <a:schemeClr val="tx1">
                    <a:lumMod val="75000"/>
                    <a:lumOff val="25000"/>
                  </a:schemeClr>
                </a:solidFill>
                <a:latin typeface="+mj-lt"/>
              </a:rPr>
              <a:t>Focuses on whether people have a say in what government does and whether they are satisfied with the government’s performance.</a:t>
            </a:r>
          </a:p>
        </p:txBody>
      </p:sp>
      <p:sp>
        <p:nvSpPr>
          <p:cNvPr id="33" name="Pentagon 21">
            <a:extLst>
              <a:ext uri="{FF2B5EF4-FFF2-40B4-BE49-F238E27FC236}">
                <a16:creationId xmlns:a16="http://schemas.microsoft.com/office/drawing/2014/main" id="{6DED714D-EC81-4D4C-B026-C785D70C6DCA}"/>
              </a:ext>
            </a:extLst>
          </p:cNvPr>
          <p:cNvSpPr>
            <a:spLocks noChangeArrowheads="1"/>
          </p:cNvSpPr>
          <p:nvPr/>
        </p:nvSpPr>
        <p:spPr bwMode="auto">
          <a:xfrm>
            <a:off x="2463800" y="3217425"/>
            <a:ext cx="6240362" cy="432000"/>
          </a:xfrm>
          <a:prstGeom prst="homePlate">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p>
            <a:pPr algn="just">
              <a:spcAft>
                <a:spcPts val="600"/>
              </a:spcAft>
            </a:pPr>
            <a:r>
              <a:rPr lang="en-GB" sz="1000" b="1" dirty="0">
                <a:solidFill>
                  <a:schemeClr val="tx1">
                    <a:lumMod val="75000"/>
                    <a:lumOff val="25000"/>
                  </a:schemeClr>
                </a:solidFill>
                <a:latin typeface="+mj-lt"/>
              </a:rPr>
              <a:t>Focuses on the ability of people to defend and enforce their rights and obtain just resolution of justiciable problems — if necessary, through impartial formal or informal institutions of justice and with appropriate legal support.</a:t>
            </a:r>
          </a:p>
        </p:txBody>
      </p:sp>
      <p:sp>
        <p:nvSpPr>
          <p:cNvPr id="34" name="Pentagon 21">
            <a:extLst>
              <a:ext uri="{FF2B5EF4-FFF2-40B4-BE49-F238E27FC236}">
                <a16:creationId xmlns:a16="http://schemas.microsoft.com/office/drawing/2014/main" id="{B4FD2951-2ECE-C740-81B2-6EEAAA408F5E}"/>
              </a:ext>
            </a:extLst>
          </p:cNvPr>
          <p:cNvSpPr>
            <a:spLocks noChangeArrowheads="1"/>
          </p:cNvSpPr>
          <p:nvPr/>
        </p:nvSpPr>
        <p:spPr bwMode="auto">
          <a:xfrm>
            <a:off x="2463800" y="2656939"/>
            <a:ext cx="6240362" cy="503704"/>
          </a:xfrm>
          <a:prstGeom prst="homePlate">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p>
            <a:pPr algn="just">
              <a:spcAft>
                <a:spcPts val="600"/>
              </a:spcAft>
            </a:pPr>
            <a:r>
              <a:rPr lang="en-GB" sz="1000" b="1" dirty="0">
                <a:solidFill>
                  <a:schemeClr val="tx1">
                    <a:lumMod val="75000"/>
                    <a:lumOff val="25000"/>
                  </a:schemeClr>
                </a:solidFill>
                <a:latin typeface="+mj-lt"/>
              </a:rPr>
              <a:t>Focuses on the extent to which public institutions provide access to information and are transparent in their decision- and policy-making processes. More specifically, the dimension covers access to information, open government provisions, freedom of expression and media pluralism.</a:t>
            </a:r>
          </a:p>
        </p:txBody>
      </p:sp>
    </p:spTree>
    <p:extLst>
      <p:ext uri="{BB962C8B-B14F-4D97-AF65-F5344CB8AC3E}">
        <p14:creationId xmlns:p14="http://schemas.microsoft.com/office/powerpoint/2010/main" val="193166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14" grpId="0" animBg="1"/>
      <p:bldP spid="15" grpId="0" animBg="1"/>
      <p:bldP spid="17" grpId="0" animBg="1"/>
      <p:bldP spid="18" grpId="0" animBg="1"/>
      <p:bldP spid="19" grpId="0" animBg="1"/>
      <p:bldP spid="25" grpId="0" animBg="1"/>
      <p:bldP spid="26" grpId="0" animBg="1"/>
      <p:bldP spid="27" grpId="0" animBg="1"/>
      <p:bldP spid="28" grpId="0"/>
      <p:bldP spid="29" grpId="0"/>
      <p:bldP spid="30"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18622" y="601884"/>
            <a:ext cx="5734298" cy="692226"/>
          </a:xfrm>
          <a:prstGeom prst="rect">
            <a:avLst/>
          </a:prstGeom>
        </p:spPr>
        <p:txBody>
          <a:bodyPr>
            <a:normAutofit fontScale="92500"/>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pPr lvl="0">
              <a:lnSpc>
                <a:spcPct val="120000"/>
              </a:lnSpc>
            </a:pPr>
            <a:r>
              <a:rPr lang="en-US" sz="3000" b="1" dirty="0"/>
              <a:t>Handbook on Governance Statistics</a:t>
            </a:r>
          </a:p>
        </p:txBody>
      </p:sp>
      <p:sp>
        <p:nvSpPr>
          <p:cNvPr id="5" name="Título 1"/>
          <p:cNvSpPr txBox="1">
            <a:spLocks/>
          </p:cNvSpPr>
          <p:nvPr/>
        </p:nvSpPr>
        <p:spPr>
          <a:xfrm>
            <a:off x="518624" y="1478147"/>
            <a:ext cx="8185538" cy="4080979"/>
          </a:xfrm>
          <a:prstGeom prst="rect">
            <a:avLst/>
          </a:prstGeom>
        </p:spPr>
        <p:txBody>
          <a:bodyPr vert="horz" lIns="82317" tIns="41159" rIns="82317" bIns="41159" rtlCol="0" anchor="ctr">
            <a:normAutofit/>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nSpc>
                <a:spcPct val="100000"/>
              </a:lnSpc>
              <a:spcBef>
                <a:spcPts val="600"/>
              </a:spcBef>
              <a:spcAft>
                <a:spcPts val="1200"/>
              </a:spcAft>
            </a:pPr>
            <a:r>
              <a:rPr lang="en-US" sz="2400" b="1" dirty="0">
                <a:solidFill>
                  <a:schemeClr val="tx1">
                    <a:lumMod val="75000"/>
                    <a:lumOff val="25000"/>
                  </a:schemeClr>
                </a:solidFill>
                <a:effectLst>
                  <a:outerShdw blurRad="38100" dist="38100" dir="2700000" algn="tl">
                    <a:srgbClr val="000000">
                      <a:alpha val="43137"/>
                    </a:srgbClr>
                  </a:outerShdw>
                </a:effectLst>
              </a:rPr>
              <a:t>Link to download the Handbook on Governance Statistics: </a:t>
            </a:r>
            <a:endParaRPr lang="en-US" sz="2400" b="1" dirty="0">
              <a:effectLst>
                <a:outerShdw blurRad="38100" dist="38100" dir="2700000" algn="tl">
                  <a:srgbClr val="000000">
                    <a:alpha val="43137"/>
                  </a:srgbClr>
                </a:outerShdw>
              </a:effectLst>
              <a:hlinkClick r:id="rId3"/>
            </a:endParaRPr>
          </a:p>
          <a:p>
            <a:pPr>
              <a:lnSpc>
                <a:spcPct val="100000"/>
              </a:lnSpc>
              <a:spcBef>
                <a:spcPts val="600"/>
              </a:spcBef>
              <a:spcAft>
                <a:spcPts val="1200"/>
              </a:spcAft>
            </a:pPr>
            <a:r>
              <a:rPr lang="en-US" sz="2400" dirty="0">
                <a:hlinkClick r:id="rId3"/>
              </a:rPr>
              <a:t>http://ine.cv/praiagroup/handbook/Handbook_on_GovernanceStatistics-Draft_for_global_consultation.pdf</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0330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2794</TotalTime>
  <Words>1443</Words>
  <Application>Microsoft Office PowerPoint</Application>
  <PresentationFormat>Personalizados</PresentationFormat>
  <Paragraphs>103</Paragraphs>
  <Slides>14</Slides>
  <Notes>11</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14</vt:i4>
      </vt:variant>
    </vt:vector>
  </HeadingPairs>
  <TitlesOfParts>
    <vt:vector size="20" baseType="lpstr">
      <vt:lpstr>Arial</vt:lpstr>
      <vt:lpstr>Calibri</vt:lpstr>
      <vt:lpstr>Calibri Light</vt:lpstr>
      <vt:lpstr>DIN Alternate</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eldy leocadio</dc:creator>
  <cp:lastModifiedBy>INECV - Celso Herminio Soares Ribeiro - Vice - Presidente</cp:lastModifiedBy>
  <cp:revision>284</cp:revision>
  <dcterms:created xsi:type="dcterms:W3CDTF">2018-06-05T09:45:41Z</dcterms:created>
  <dcterms:modified xsi:type="dcterms:W3CDTF">2019-12-10T17:46:41Z</dcterms:modified>
</cp:coreProperties>
</file>